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9" r:id="rId10"/>
    <p:sldId id="267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8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67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62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5087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59828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9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6945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950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395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22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35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053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01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353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411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82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208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51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972D14-AA05-4CF3-BC8F-5046A50420C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A99C6-99E8-43DA-9C6F-F372F31D1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7786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jka.ru/blog/stihi/64.htm" TargetMode="External"/><Relationship Id="rId2" Type="http://schemas.openxmlformats.org/officeDocument/2006/relationships/hyperlink" Target="http://astraltravel.ru|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DDE394-D0DD-4927-BCCC-8FEA85D8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b="1" dirty="0">
                <a:solidFill>
                  <a:srgbClr val="FFC000"/>
                </a:solidFill>
              </a:rPr>
              <a:t>Муниципальное дошкольное образовательное автономное учреждение</a:t>
            </a:r>
            <a:br>
              <a:rPr lang="ru-RU" sz="1400" b="1" dirty="0">
                <a:solidFill>
                  <a:srgbClr val="FFC000"/>
                </a:solidFill>
              </a:rPr>
            </a:br>
            <a:r>
              <a:rPr lang="ru-RU" sz="1400" b="1" dirty="0">
                <a:solidFill>
                  <a:srgbClr val="FFC000"/>
                </a:solidFill>
              </a:rPr>
              <a:t>«Центр развития ребенка – детский сад № 116 г. Орска «Ералашка»</a:t>
            </a:r>
            <a:r>
              <a:rPr lang="ru-RU" sz="1400" dirty="0">
                <a:solidFill>
                  <a:srgbClr val="00B0F0"/>
                </a:solidFill>
              </a:rPr>
              <a:t/>
            </a:r>
            <a:br>
              <a:rPr lang="ru-RU" sz="1400" dirty="0">
                <a:solidFill>
                  <a:srgbClr val="00B0F0"/>
                </a:solidFill>
              </a:rPr>
            </a:br>
            <a:r>
              <a:rPr lang="ru-RU" sz="1400" dirty="0">
                <a:solidFill>
                  <a:srgbClr val="00B0F0"/>
                </a:solidFill>
              </a:rPr>
              <a:t/>
            </a:r>
            <a:br>
              <a:rPr lang="ru-RU" sz="1400" dirty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Д</a:t>
            </a:r>
            <a:r>
              <a:rPr lang="ru-RU" sz="3200" b="1" dirty="0" smtClean="0">
                <a:solidFill>
                  <a:srgbClr val="00B0F0"/>
                </a:solidFill>
              </a:rPr>
              <a:t>екада «Юные </a:t>
            </a:r>
            <a:r>
              <a:rPr lang="ru-RU" sz="3200" b="1" dirty="0">
                <a:solidFill>
                  <a:srgbClr val="00B0F0"/>
                </a:solidFill>
              </a:rPr>
              <a:t>покорители </a:t>
            </a:r>
            <a:r>
              <a:rPr lang="ru-RU" sz="3200" b="1" dirty="0" smtClean="0">
                <a:solidFill>
                  <a:srgbClr val="00B0F0"/>
                </a:solidFill>
              </a:rPr>
              <a:t>космоса»</a:t>
            </a:r>
            <a:r>
              <a:rPr lang="ru-RU" sz="3200" b="1" dirty="0">
                <a:solidFill>
                  <a:srgbClr val="00B0F0"/>
                </a:solidFill>
              </a:rPr>
              <a:t/>
            </a: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3200" b="1" dirty="0">
                <a:solidFill>
                  <a:srgbClr val="00B0F0"/>
                </a:solidFill>
              </a:rPr>
              <a:t/>
            </a: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Презентация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для детей младшего </a:t>
            </a:r>
            <a:r>
              <a:rPr lang="ru-RU" sz="3200" b="1" dirty="0" smtClean="0">
                <a:solidFill>
                  <a:srgbClr val="C00000"/>
                </a:solidFill>
              </a:rPr>
              <a:t>дошкольного возраста</a:t>
            </a:r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«Этот загадочный космос»</a:t>
            </a:r>
            <a:r>
              <a:rPr lang="ru-RU" sz="3200" b="1" dirty="0">
                <a:solidFill>
                  <a:srgbClr val="00B0F0"/>
                </a:solidFill>
              </a:rPr>
              <a:t/>
            </a: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3200" b="1" dirty="0">
                <a:solidFill>
                  <a:srgbClr val="00B0F0"/>
                </a:solidFill>
              </a:rPr>
              <a:t/>
            </a: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3200" b="1" dirty="0">
                <a:solidFill>
                  <a:srgbClr val="00B0F0"/>
                </a:solidFill>
              </a:rPr>
              <a:t>                                       </a:t>
            </a:r>
            <a:r>
              <a:rPr lang="ru-RU" sz="2400" b="1" dirty="0">
                <a:solidFill>
                  <a:srgbClr val="FFC000"/>
                </a:solidFill>
              </a:rPr>
              <a:t>воспитатель</a:t>
            </a:r>
            <a:br>
              <a:rPr lang="ru-RU" sz="2400" b="1" dirty="0">
                <a:solidFill>
                  <a:srgbClr val="FFC000"/>
                </a:solidFill>
              </a:rPr>
            </a:br>
            <a:r>
              <a:rPr lang="ru-RU" sz="2400" b="1" dirty="0">
                <a:solidFill>
                  <a:srgbClr val="FFC000"/>
                </a:solidFill>
              </a:rPr>
              <a:t>                                                     </a:t>
            </a:r>
            <a:r>
              <a:rPr lang="ru-RU" sz="2400" b="1" dirty="0" err="1">
                <a:solidFill>
                  <a:srgbClr val="FFC000"/>
                </a:solidFill>
              </a:rPr>
              <a:t>Ратушняк</a:t>
            </a:r>
            <a:r>
              <a:rPr lang="ru-RU" sz="2400" b="1" dirty="0">
                <a:solidFill>
                  <a:srgbClr val="FFC000"/>
                </a:solidFill>
              </a:rPr>
              <a:t> Ирина Евгеньевна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D033CB9-E38C-4F3D-9096-2464D52AEE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7933" y="3858930"/>
            <a:ext cx="3601156" cy="229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9554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1D824203-6EF1-4DD2-99D8-BF826DC6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7156" cy="675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429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5BA979-C947-40C2-9170-0A9AC4E5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Литература:</a:t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>1. Энциклопедия для детей «Детям о космосе»</a:t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>2. Энциклопедия для детей «Планета Земля»</a:t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/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>Интернет-ресурсы:</a:t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>1. </a:t>
            </a:r>
            <a:r>
              <a:rPr lang="en-US" sz="2800" b="1" dirty="0">
                <a:solidFill>
                  <a:srgbClr val="00B0F0"/>
                </a:solidFill>
                <a:hlinkClick r:id="rId2"/>
              </a:rPr>
              <a:t>http://astraltravel.ru|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>
                <a:solidFill>
                  <a:srgbClr val="00B0F0"/>
                </a:solidFill>
              </a:rPr>
              <a:t>Маленькие рассказы о большом космосе.</a:t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>2. </a:t>
            </a:r>
            <a:r>
              <a:rPr lang="en-US" sz="2800" b="1" dirty="0">
                <a:solidFill>
                  <a:srgbClr val="00B0F0"/>
                </a:solidFill>
                <a:hlinkClick r:id="rId3"/>
              </a:rPr>
              <a:t>http://ejka.ru/blog/stihi/64.htm</a:t>
            </a:r>
            <a:r>
              <a:rPr lang="en-US" sz="2800" b="1" dirty="0">
                <a:solidFill>
                  <a:srgbClr val="00B0F0"/>
                </a:solidFill>
              </a:rPr>
              <a:t>. </a:t>
            </a:r>
            <a:r>
              <a:rPr lang="ru-RU" sz="2800" b="1" dirty="0">
                <a:solidFill>
                  <a:srgbClr val="00B0F0"/>
                </a:solidFill>
              </a:rPr>
              <a:t>Детские стихи о космосе и космонавтах.</a:t>
            </a:r>
          </a:p>
        </p:txBody>
      </p:sp>
    </p:spTree>
    <p:extLst>
      <p:ext uri="{BB962C8B-B14F-4D97-AF65-F5344CB8AC3E}">
        <p14:creationId xmlns:p14="http://schemas.microsoft.com/office/powerpoint/2010/main" xmlns="" val="271492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1E5720-DD4D-43CB-B5CE-987CD87D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22" y="497874"/>
            <a:ext cx="9404723" cy="1400530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rgbClr val="FFC000"/>
                </a:solidFill>
              </a:rPr>
              <a:t>Ребята, посмотрите, кто к нам сегодня пришел. Как зовут этого героя? </a:t>
            </a:r>
            <a:br>
              <a:rPr lang="ru-RU" sz="1800" b="1" dirty="0">
                <a:solidFill>
                  <a:srgbClr val="FFC000"/>
                </a:solidFill>
              </a:rPr>
            </a:br>
            <a:r>
              <a:rPr lang="ru-RU" sz="1800" b="1" dirty="0">
                <a:solidFill>
                  <a:srgbClr val="FFC000"/>
                </a:solidFill>
              </a:rPr>
              <a:t>Откуда прилетел </a:t>
            </a:r>
            <a:r>
              <a:rPr lang="ru-RU" sz="1800" b="1" dirty="0" err="1">
                <a:solidFill>
                  <a:srgbClr val="FFC000"/>
                </a:solidFill>
              </a:rPr>
              <a:t>Лунтик</a:t>
            </a:r>
            <a:r>
              <a:rPr lang="ru-RU" sz="1800" b="1" dirty="0">
                <a:solidFill>
                  <a:srgbClr val="FFC000"/>
                </a:solidFill>
              </a:rPr>
              <a:t>? </a:t>
            </a:r>
            <a:br>
              <a:rPr lang="ru-RU" sz="1800" b="1" dirty="0">
                <a:solidFill>
                  <a:srgbClr val="FFC000"/>
                </a:solidFill>
              </a:rPr>
            </a:br>
            <a:r>
              <a:rPr lang="ru-RU" sz="1800" b="1" dirty="0">
                <a:solidFill>
                  <a:srgbClr val="FFC000"/>
                </a:solidFill>
              </a:rPr>
              <a:t>А что такое Луна? Где она находится? </a:t>
            </a:r>
          </a:p>
        </p:txBody>
      </p:sp>
      <p:pic>
        <p:nvPicPr>
          <p:cNvPr id="1026" name="Picture 2" descr=" ЛУНТИК ">
            <a:extLst>
              <a:ext uri="{FF2B5EF4-FFF2-40B4-BE49-F238E27FC236}">
                <a16:creationId xmlns:a16="http://schemas.microsoft.com/office/drawing/2014/main" xmlns="" id="{CB6CFB0C-4C54-40D6-8C1B-919FA6108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5943" y="1520328"/>
            <a:ext cx="8171945" cy="493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36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7B2BEF-E22F-4874-8B36-181ED92E4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rgbClr val="FFC000"/>
                </a:solidFill>
              </a:rPr>
              <a:t>Луна – это спутник Земли. И находится в космосе.</a:t>
            </a:r>
            <a:br>
              <a:rPr lang="ru-RU" sz="2000" b="1" dirty="0">
                <a:solidFill>
                  <a:srgbClr val="FFC000"/>
                </a:solidFill>
              </a:rPr>
            </a:br>
            <a:r>
              <a:rPr lang="ru-RU" sz="2000" b="1" dirty="0">
                <a:solidFill>
                  <a:srgbClr val="FFC000"/>
                </a:solidFill>
              </a:rPr>
              <a:t>Вот сегодня мы поговорим о космосе и обо всем , что с ним связано.</a:t>
            </a:r>
            <a:br>
              <a:rPr lang="ru-RU" sz="2000" b="1" dirty="0">
                <a:solidFill>
                  <a:srgbClr val="FFC000"/>
                </a:solidFill>
              </a:rPr>
            </a:br>
            <a:r>
              <a:rPr lang="ru-RU" sz="2000" b="1" dirty="0">
                <a:solidFill>
                  <a:srgbClr val="FFC000"/>
                </a:solidFill>
              </a:rPr>
              <a:t>А кроме Луны что еще есть в космосе? </a:t>
            </a:r>
          </a:p>
        </p:txBody>
      </p:sp>
      <p:pic>
        <p:nvPicPr>
          <p:cNvPr id="2050" name="Picture 2" descr=" ">
            <a:extLst>
              <a:ext uri="{FF2B5EF4-FFF2-40B4-BE49-F238E27FC236}">
                <a16:creationId xmlns:a16="http://schemas.microsoft.com/office/drawing/2014/main" xmlns="" id="{A1FD34CE-CD19-4D2B-88FC-87105B912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2355" y="1569156"/>
            <a:ext cx="8197909" cy="48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90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5AD979-5759-4139-8A26-8FEDA6DC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err="1">
                <a:solidFill>
                  <a:srgbClr val="FFC000"/>
                </a:solidFill>
              </a:rPr>
              <a:t>Лунтик</a:t>
            </a:r>
            <a:r>
              <a:rPr lang="ru-RU" sz="2400" b="1" dirty="0">
                <a:solidFill>
                  <a:srgbClr val="FFC000"/>
                </a:solidFill>
              </a:rPr>
              <a:t> живет на Луне. А где живем мы?</a:t>
            </a:r>
            <a:br>
              <a:rPr lang="ru-RU" sz="2400" b="1" dirty="0">
                <a:solidFill>
                  <a:srgbClr val="FFC000"/>
                </a:solidFill>
              </a:rPr>
            </a:br>
            <a:r>
              <a:rPr lang="ru-RU" sz="2400" b="1" dirty="0">
                <a:solidFill>
                  <a:srgbClr val="FFC000"/>
                </a:solidFill>
              </a:rPr>
              <a:t>Как называется наша планета?</a:t>
            </a:r>
            <a:br>
              <a:rPr lang="ru-RU" sz="2400" b="1" dirty="0">
                <a:solidFill>
                  <a:srgbClr val="FFC000"/>
                </a:solidFill>
              </a:rPr>
            </a:br>
            <a:r>
              <a:rPr lang="ru-RU" sz="2400" b="1" dirty="0">
                <a:solidFill>
                  <a:srgbClr val="FFC000"/>
                </a:solidFill>
              </a:rPr>
              <a:t>Посмотрите, как выглядит наша планета.                      Какая она, наша Земля?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3A6C5A0-BDA9-4A37-AE35-DA33F4E18A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2054578"/>
            <a:ext cx="5686778" cy="454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76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8E0EC0-A372-4B6F-915C-9584CD44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0" dirty="0">
                <a:solidFill>
                  <a:srgbClr val="FFC000"/>
                </a:solidFill>
                <a:effectLst/>
                <a:latin typeface="Arial, serif"/>
              </a:rPr>
              <a:t>- А знаете ли вы, что кроме планеты Земля и ее спутницы Луны, существует еще много планет, а также других небесных тел в космосе?  Самое большое небесное тело – Солнце! А вокруг него вращаются 9 планет – Меркурий, Венера, Земля, Марс, Юпитер, Сатурн, Уран, Нептун. Покажите, какая планета самая большая? Она называется Юпитер. А какая самая маленькая? А она называется Меркурий. У нашей планеты есть естественный спутник – Луна.</a:t>
            </a:r>
            <a:r>
              <a:rPr lang="ru-RU" sz="1800" b="1" i="0" dirty="0">
                <a:solidFill>
                  <a:srgbClr val="FFC000"/>
                </a:solidFill>
                <a:effectLst/>
                <a:latin typeface="Open Sans"/>
              </a:rPr>
              <a:t/>
            </a:r>
            <a:br>
              <a:rPr lang="ru-RU" sz="1800" b="1" i="0" dirty="0">
                <a:solidFill>
                  <a:srgbClr val="FFC000"/>
                </a:solidFill>
                <a:effectLst/>
                <a:latin typeface="Open Sans"/>
              </a:rPr>
            </a:br>
            <a:endParaRPr lang="ru-RU" sz="18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29E969-EC01-41AC-A461-C4EDF53FAA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7778" y="2280357"/>
            <a:ext cx="6558844" cy="425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50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65D8E8-532E-453D-8715-56B2C2EA2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err="1">
                <a:solidFill>
                  <a:srgbClr val="00B0F0"/>
                </a:solidFill>
              </a:rPr>
              <a:t>Физминутка</a:t>
            </a:r>
            <a:r>
              <a:rPr lang="ru-RU" sz="4000" b="1" dirty="0">
                <a:solidFill>
                  <a:srgbClr val="00B0F0"/>
                </a:solidFill>
              </a:rPr>
              <a:t> «Космическая»</a:t>
            </a:r>
            <a:br>
              <a:rPr lang="ru-RU" sz="4000" b="1" dirty="0">
                <a:solidFill>
                  <a:srgbClr val="00B0F0"/>
                </a:solidFill>
              </a:rPr>
            </a:br>
            <a:r>
              <a:rPr lang="ru-RU" sz="3200" b="1" dirty="0">
                <a:solidFill>
                  <a:srgbClr val="00B0F0"/>
                </a:solidFill>
              </a:rPr>
              <a:t/>
            </a: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2800" b="1" i="0" dirty="0">
                <a:solidFill>
                  <a:srgbClr val="FFC000"/>
                </a:solidFill>
                <a:effectLst/>
                <a:latin typeface="Arial, serif"/>
              </a:rPr>
              <a:t>Раз, два, три, четыре –</a:t>
            </a:r>
            <a:r>
              <a:rPr lang="ru-RU" sz="2800" b="1" i="0" dirty="0">
                <a:solidFill>
                  <a:srgbClr val="FFC000"/>
                </a:solidFill>
                <a:effectLst/>
                <a:latin typeface="Open Sans"/>
              </a:rPr>
              <a:t/>
            </a:r>
            <a:br>
              <a:rPr lang="ru-RU" sz="2800" b="1" i="0" dirty="0">
                <a:solidFill>
                  <a:srgbClr val="FFC000"/>
                </a:solidFill>
                <a:effectLst/>
                <a:latin typeface="Open Sans"/>
              </a:rPr>
            </a:br>
            <a:r>
              <a:rPr lang="ru-RU" sz="2800" b="1" i="0" dirty="0">
                <a:solidFill>
                  <a:srgbClr val="FFC000"/>
                </a:solidFill>
                <a:effectLst/>
                <a:latin typeface="Arial, serif"/>
              </a:rPr>
              <a:t>В космос мы лететь решили! (маршируют)</a:t>
            </a:r>
            <a:r>
              <a:rPr lang="ru-RU" sz="2800" b="1" i="0" dirty="0">
                <a:solidFill>
                  <a:srgbClr val="FFC000"/>
                </a:solidFill>
                <a:effectLst/>
                <a:latin typeface="Open Sans"/>
              </a:rPr>
              <a:t/>
            </a:r>
            <a:br>
              <a:rPr lang="ru-RU" sz="2800" b="1" i="0" dirty="0">
                <a:solidFill>
                  <a:srgbClr val="FFC000"/>
                </a:solidFill>
                <a:effectLst/>
                <a:latin typeface="Open Sans"/>
              </a:rPr>
            </a:br>
            <a:r>
              <a:rPr lang="ru-RU" sz="2800" b="1" i="0" dirty="0">
                <a:solidFill>
                  <a:srgbClr val="FFC000"/>
                </a:solidFill>
                <a:effectLst/>
                <a:latin typeface="Arial, serif"/>
              </a:rPr>
              <a:t>Чтобы в космос полететь (руки вверх)</a:t>
            </a:r>
            <a:r>
              <a:rPr lang="ru-RU" sz="2800" b="1" i="0" dirty="0">
                <a:solidFill>
                  <a:srgbClr val="FFC000"/>
                </a:solidFill>
                <a:effectLst/>
                <a:latin typeface="Open Sans"/>
              </a:rPr>
              <a:t/>
            </a:r>
            <a:br>
              <a:rPr lang="ru-RU" sz="2800" b="1" i="0" dirty="0">
                <a:solidFill>
                  <a:srgbClr val="FFC000"/>
                </a:solidFill>
                <a:effectLst/>
                <a:latin typeface="Open Sans"/>
              </a:rPr>
            </a:br>
            <a:r>
              <a:rPr lang="ru-RU" sz="2800" b="1" i="0" dirty="0">
                <a:solidFill>
                  <a:srgbClr val="FFC000"/>
                </a:solidFill>
                <a:effectLst/>
                <a:latin typeface="Arial, serif"/>
              </a:rPr>
              <a:t>Нужно многое уметь. (круговое движение руками)</a:t>
            </a:r>
            <a:r>
              <a:rPr lang="ru-RU" sz="2800" b="1" i="0" dirty="0">
                <a:solidFill>
                  <a:srgbClr val="FFC000"/>
                </a:solidFill>
                <a:effectLst/>
                <a:latin typeface="Open Sans"/>
              </a:rPr>
              <a:t/>
            </a:r>
            <a:br>
              <a:rPr lang="ru-RU" sz="2800" b="1" i="0" dirty="0">
                <a:solidFill>
                  <a:srgbClr val="FFC000"/>
                </a:solidFill>
                <a:effectLst/>
                <a:latin typeface="Open Sans"/>
              </a:rPr>
            </a:br>
            <a:r>
              <a:rPr lang="ru-RU" sz="2800" b="1" i="0" dirty="0">
                <a:solidFill>
                  <a:srgbClr val="FFC000"/>
                </a:solidFill>
                <a:effectLst/>
                <a:latin typeface="Arial, serif"/>
              </a:rPr>
              <a:t>Влево, вправо наклонись</a:t>
            </a:r>
            <a:r>
              <a:rPr lang="ru-RU" sz="2800" b="1" i="0" dirty="0">
                <a:solidFill>
                  <a:srgbClr val="FFC000"/>
                </a:solidFill>
                <a:effectLst/>
                <a:latin typeface="Open Sans"/>
              </a:rPr>
              <a:t/>
            </a:r>
            <a:br>
              <a:rPr lang="ru-RU" sz="2800" b="1" i="0" dirty="0">
                <a:solidFill>
                  <a:srgbClr val="FFC000"/>
                </a:solidFill>
                <a:effectLst/>
                <a:latin typeface="Open Sans"/>
              </a:rPr>
            </a:br>
            <a:r>
              <a:rPr lang="ru-RU" sz="2800" b="1" i="0" dirty="0">
                <a:solidFill>
                  <a:srgbClr val="FFC000"/>
                </a:solidFill>
                <a:effectLst/>
                <a:latin typeface="Arial, serif"/>
              </a:rPr>
              <a:t>И нисколько не ленись! (погрозить пальчиком)</a:t>
            </a:r>
            <a:r>
              <a:rPr lang="ru-RU" sz="2800" b="1" i="0" dirty="0">
                <a:solidFill>
                  <a:srgbClr val="FFC000"/>
                </a:solidFill>
                <a:effectLst/>
                <a:latin typeface="Open Sans"/>
              </a:rPr>
              <a:t/>
            </a:r>
            <a:br>
              <a:rPr lang="ru-RU" sz="2800" b="1" i="0" dirty="0">
                <a:solidFill>
                  <a:srgbClr val="FFC000"/>
                </a:solidFill>
                <a:effectLst/>
                <a:latin typeface="Open Sans"/>
              </a:rPr>
            </a:br>
            <a:r>
              <a:rPr lang="ru-RU" sz="2800" b="1" i="0" dirty="0">
                <a:solidFill>
                  <a:srgbClr val="FFC000"/>
                </a:solidFill>
                <a:effectLst/>
                <a:latin typeface="Arial, serif"/>
              </a:rPr>
              <a:t>Руки вверх, вперед и вниз,</a:t>
            </a:r>
            <a:r>
              <a:rPr lang="ru-RU" sz="2800" b="1" i="0" dirty="0">
                <a:solidFill>
                  <a:srgbClr val="FFC000"/>
                </a:solidFill>
                <a:effectLst/>
                <a:latin typeface="Open Sans"/>
              </a:rPr>
              <a:t/>
            </a:r>
            <a:br>
              <a:rPr lang="ru-RU" sz="2800" b="1" i="0" dirty="0">
                <a:solidFill>
                  <a:srgbClr val="FFC000"/>
                </a:solidFill>
                <a:effectLst/>
                <a:latin typeface="Open Sans"/>
              </a:rPr>
            </a:br>
            <a:r>
              <a:rPr lang="ru-RU" sz="2800" b="1" i="0" dirty="0">
                <a:solidFill>
                  <a:srgbClr val="FFC000"/>
                </a:solidFill>
                <a:effectLst/>
                <a:latin typeface="Arial, serif"/>
              </a:rPr>
              <a:t>Космонавтом становись! (руки на пояс)</a:t>
            </a:r>
            <a:r>
              <a:rPr lang="ru-RU" sz="2800" b="1" i="0" dirty="0">
                <a:solidFill>
                  <a:srgbClr val="FFC000"/>
                </a:solidFill>
                <a:effectLst/>
                <a:latin typeface="Open Sans"/>
              </a:rPr>
              <a:t/>
            </a:r>
            <a:br>
              <a:rPr lang="ru-RU" sz="2800" b="1" i="0" dirty="0">
                <a:solidFill>
                  <a:srgbClr val="FFC000"/>
                </a:solidFill>
                <a:effectLst/>
                <a:latin typeface="Open Sans"/>
              </a:rPr>
            </a:br>
            <a:r>
              <a:rPr lang="ru-RU" sz="3200" b="1" dirty="0">
                <a:solidFill>
                  <a:srgbClr val="00B0F0"/>
                </a:solidFill>
              </a:rPr>
              <a:t/>
            </a:r>
            <a:br>
              <a:rPr lang="ru-RU" sz="3200" b="1" dirty="0">
                <a:solidFill>
                  <a:srgbClr val="00B0F0"/>
                </a:solidFill>
              </a:rPr>
            </a:b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8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76DFAD-B210-4C15-BC12-BA80F83CA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248356"/>
            <a:ext cx="3401064" cy="970844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B0F0"/>
                </a:solidFill>
              </a:rPr>
              <a:t>Ракета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A811CBA-0AFA-4F28-8566-E1B814568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5112" y="733778"/>
            <a:ext cx="4634931" cy="562186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752C902-970E-4FBA-A0C1-E9985C586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3111" y="1447801"/>
            <a:ext cx="3652905" cy="35306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Ни пера, ни крыла, а быстрее орла.</a:t>
            </a:r>
          </a:p>
          <a:p>
            <a:r>
              <a:rPr lang="ru-RU" sz="2400" b="1" dirty="0">
                <a:solidFill>
                  <a:srgbClr val="FFC000"/>
                </a:solidFill>
              </a:rPr>
              <a:t>Только выпустит хвост –</a:t>
            </a:r>
          </a:p>
          <a:p>
            <a:r>
              <a:rPr lang="ru-RU" sz="2400" b="1" dirty="0">
                <a:solidFill>
                  <a:srgbClr val="FFC000"/>
                </a:solidFill>
              </a:rPr>
              <a:t>Понесется до звезд. </a:t>
            </a:r>
          </a:p>
          <a:p>
            <a:endParaRPr lang="ru-RU" sz="2400" b="1" dirty="0">
              <a:solidFill>
                <a:srgbClr val="FFC000"/>
              </a:solidFill>
            </a:endParaRPr>
          </a:p>
          <a:p>
            <a:r>
              <a:rPr lang="ru-RU" sz="2400" b="1" dirty="0">
                <a:solidFill>
                  <a:srgbClr val="FFC000"/>
                </a:solidFill>
              </a:rPr>
              <a:t>Для чего людям нужны ракеты?    </a:t>
            </a:r>
          </a:p>
        </p:txBody>
      </p:sp>
    </p:spTree>
    <p:extLst>
      <p:ext uri="{BB962C8B-B14F-4D97-AF65-F5344CB8AC3E}">
        <p14:creationId xmlns:p14="http://schemas.microsoft.com/office/powerpoint/2010/main" xmlns="" val="375446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1BBF8-B746-48D7-880D-C36DCB051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00B0F0"/>
                </a:solidFill>
              </a:rPr>
              <a:t>12 апреля в космос полетел первый человек, Юрий Алексеевич Гагарин.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0B130CA-5552-43E7-8EB3-A6D8DF7B45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2796" y="1760794"/>
            <a:ext cx="5171722" cy="4506559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1792998-B05A-47A2-982F-CC9A7EAB0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6517" y="1716727"/>
            <a:ext cx="4396341" cy="45065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C000"/>
                </a:solidFill>
              </a:rPr>
              <a:t>Юрий Гагарин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C000"/>
                </a:solidFill>
              </a:rPr>
              <a:t>В космической ракете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C000"/>
                </a:solidFill>
              </a:rPr>
              <a:t>С названием «Восток»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C000"/>
                </a:solidFill>
              </a:rPr>
              <a:t>Он первым на планете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C000"/>
                </a:solidFill>
              </a:rPr>
              <a:t>Подняться к звездам смог.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C000"/>
                </a:solidFill>
              </a:rPr>
              <a:t>Поет об этом песни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C000"/>
                </a:solidFill>
              </a:rPr>
              <a:t>Весенняя капель: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C000"/>
                </a:solidFill>
              </a:rPr>
              <a:t>Навеки будут вместе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C000"/>
                </a:solidFill>
              </a:rPr>
              <a:t>Гагарин и капель.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C000"/>
                </a:solidFill>
              </a:rPr>
              <a:t>                       В. Степанов</a:t>
            </a:r>
          </a:p>
          <a:p>
            <a:pPr marL="0" indent="0">
              <a:buNone/>
            </a:pP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280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8BD16C-3120-4652-BAB9-0BB1A5A6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Выучим стихотворение с помощью </a:t>
            </a:r>
            <a:r>
              <a:rPr lang="ru-RU" sz="2400" b="1" dirty="0" err="1">
                <a:solidFill>
                  <a:srgbClr val="FFC000"/>
                </a:solidFill>
              </a:rPr>
              <a:t>мнемотаблицы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8194" name="Picture 2" descr="Мнемотаблица 1строка 2строка 1 3строка       4строка 5строка 6строка 7строка...">
            <a:extLst>
              <a:ext uri="{FF2B5EF4-FFF2-40B4-BE49-F238E27FC236}">
                <a16:creationId xmlns:a16="http://schemas.microsoft.com/office/drawing/2014/main" xmlns="" id="{769E38EC-C5E5-4DAA-83C0-E3C9CD3E42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701" y="1309239"/>
            <a:ext cx="9819913" cy="524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2928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</TotalTime>
  <Words>214</Words>
  <Application>Microsoft Office PowerPoint</Application>
  <PresentationFormat>Произвольный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</vt:lpstr>
      <vt:lpstr>Муниципальное дошкольное образовательное автономное учреждение «Центр развития ребенка – детский сад № 116 г. Орска «Ералашка»  Декада «Юные покорители космоса»  Презентация для детей младшего дошкольного возраста «Этот загадочный космос»                                         воспитатель                                                      Ратушняк Ирина Евгеньевна</vt:lpstr>
      <vt:lpstr>Ребята, посмотрите, кто к нам сегодня пришел. Как зовут этого героя?  Откуда прилетел Лунтик?  А что такое Луна? Где она находится? </vt:lpstr>
      <vt:lpstr>Луна – это спутник Земли. И находится в космосе. Вот сегодня мы поговорим о космосе и обо всем , что с ним связано. А кроме Луны что еще есть в космосе? </vt:lpstr>
      <vt:lpstr>Лунтик живет на Луне. А где живем мы? Как называется наша планета? Посмотрите, как выглядит наша планета.                      Какая она, наша Земля?</vt:lpstr>
      <vt:lpstr>- А знаете ли вы, что кроме планеты Земля и ее спутницы Луны, существует еще много планет, а также других небесных тел в космосе?  Самое большое небесное тело – Солнце! А вокруг него вращаются 9 планет – Меркурий, Венера, Земля, Марс, Юпитер, Сатурн, Уран, Нептун. Покажите, какая планета самая большая? Она называется Юпитер. А какая самая маленькая? А она называется Меркурий. У нашей планеты есть естественный спутник – Луна. </vt:lpstr>
      <vt:lpstr>Физминутка «Космическая»  Раз, два, три, четыре – В космос мы лететь решили! (маршируют) Чтобы в космос полететь (руки вверх) Нужно многое уметь. (круговое движение руками) Влево, вправо наклонись И нисколько не ленись! (погрозить пальчиком) Руки вверх, вперед и вниз, Космонавтом становись! (руки на пояс)  </vt:lpstr>
      <vt:lpstr>Ракета</vt:lpstr>
      <vt:lpstr>12 апреля в космос полетел первый человек, Юрий Алексеевич Гагарин.</vt:lpstr>
      <vt:lpstr>Выучим стихотворение с помощью мнемотаблицы</vt:lpstr>
      <vt:lpstr>Слайд 10</vt:lpstr>
      <vt:lpstr>Литература: 1. Энциклопедия для детей «Детям о космосе» 2. Энциклопедия для детей «Планета Земля»  Интернет-ресурсы: 1. http://astraltravel.ru| Маленькие рассказы о большом космосе. 2. http://ejka.ru/blog/stihi/64.htm. Детские стихи о космосе и космонавтах.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«Центр развития ребенка – детский сад № 116 г. Орска «Ералашка»  Ю</dc:title>
  <dc:creator>Пользователь</dc:creator>
  <cp:lastModifiedBy>User</cp:lastModifiedBy>
  <cp:revision>17</cp:revision>
  <dcterms:created xsi:type="dcterms:W3CDTF">2021-04-03T13:22:11Z</dcterms:created>
  <dcterms:modified xsi:type="dcterms:W3CDTF">2021-04-06T04:53:02Z</dcterms:modified>
</cp:coreProperties>
</file>