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63" r:id="rId4"/>
    <p:sldId id="282" r:id="rId5"/>
    <p:sldId id="269" r:id="rId6"/>
    <p:sldId id="259" r:id="rId7"/>
    <p:sldId id="260" r:id="rId8"/>
    <p:sldId id="281" r:id="rId9"/>
    <p:sldId id="264" r:id="rId10"/>
    <p:sldId id="278" r:id="rId11"/>
    <p:sldId id="277" r:id="rId12"/>
    <p:sldId id="276" r:id="rId13"/>
    <p:sldId id="284" r:id="rId14"/>
    <p:sldId id="274" r:id="rId15"/>
    <p:sldId id="275" r:id="rId16"/>
    <p:sldId id="283" r:id="rId17"/>
    <p:sldId id="279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3C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DDEAAE-DE55-45A3-A4F7-3874E0140D37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1" csCatId="colorful" phldr="1"/>
      <dgm:spPr/>
      <dgm:t>
        <a:bodyPr rtlCol="0"/>
        <a:lstStyle/>
        <a:p>
          <a:pPr rtl="0"/>
          <a:endParaRPr lang="en-US"/>
        </a:p>
      </dgm:t>
    </dgm:pt>
    <dgm:pt modelId="{E4D23657-D1E8-4B22-974B-8DC90813F51B}">
      <dgm:prSet phldrT="[Text]" custT="1"/>
      <dgm:spPr/>
      <dgm:t>
        <a:bodyPr rtlCol="0"/>
        <a:lstStyle/>
        <a:p>
          <a:pPr rtl="0"/>
          <a:r>
            <a:rPr lang="ru-RU" sz="1400" b="1" dirty="0" smtClean="0"/>
            <a:t>Образовательные:</a:t>
          </a:r>
        </a:p>
        <a:p>
          <a:r>
            <a:rPr lang="ru-RU" sz="1400" dirty="0" smtClean="0"/>
            <a:t>- повышать уровень знаний воспитанников об интернете и мобильном телефоне;</a:t>
          </a:r>
        </a:p>
        <a:p>
          <a:r>
            <a:rPr lang="ru-RU" sz="1400" dirty="0" smtClean="0"/>
            <a:t>- совершенствовать знания детей о полезных свойствах сети интернет и мобильного телефона;</a:t>
          </a:r>
        </a:p>
        <a:p>
          <a:r>
            <a:rPr lang="ru-RU" sz="1400" dirty="0" smtClean="0"/>
            <a:t>- ознакомить детей с основными опасностями при пользовании сетью Интернет (проникновение вирусов и вредоносных программ, заражение компьютера, агрессивное общение и преследование со стороны других и др.)</a:t>
          </a:r>
        </a:p>
      </dgm:t>
    </dgm:pt>
    <dgm:pt modelId="{89EF0911-2234-42D0-AEF3-7FADAFD12999}" type="parTrans" cxnId="{99F95D8E-A851-4953-A3C5-9BF7753ED9FA}">
      <dgm:prSet/>
      <dgm:spPr/>
      <dgm:t>
        <a:bodyPr rtlCol="0"/>
        <a:lstStyle/>
        <a:p>
          <a:pPr rtl="0"/>
          <a:endParaRPr lang="en-US"/>
        </a:p>
      </dgm:t>
    </dgm:pt>
    <dgm:pt modelId="{529487B0-19AA-4AAC-8F83-CF2C113EB84D}" type="sibTrans" cxnId="{99F95D8E-A851-4953-A3C5-9BF7753ED9FA}">
      <dgm:prSet/>
      <dgm:spPr/>
      <dgm:t>
        <a:bodyPr rtlCol="0"/>
        <a:lstStyle/>
        <a:p>
          <a:pPr rtl="0"/>
          <a:endParaRPr lang="en-US"/>
        </a:p>
      </dgm:t>
    </dgm:pt>
    <dgm:pt modelId="{EF034794-D109-40B6-8FA2-8971C3123AB6}">
      <dgm:prSet phldrT="[Text]" custT="1"/>
      <dgm:spPr/>
      <dgm:t>
        <a:bodyPr rtlCol="0"/>
        <a:lstStyle/>
        <a:p>
          <a:pPr rtl="0"/>
          <a:r>
            <a:rPr lang="ru-RU" sz="1400" b="1" dirty="0" smtClean="0"/>
            <a:t>Развивающие:</a:t>
          </a:r>
        </a:p>
        <a:p>
          <a:r>
            <a:rPr lang="ru-RU" sz="1400" dirty="0" smtClean="0"/>
            <a:t>- развивать познавательную активность воспитанников в вопросах информационной безопасности;</a:t>
          </a:r>
        </a:p>
        <a:p>
          <a:r>
            <a:rPr lang="ru-RU" sz="1400" dirty="0" smtClean="0"/>
            <a:t>-формировать навыки оценки опасных ситуаций;</a:t>
          </a:r>
        </a:p>
        <a:p>
          <a:r>
            <a:rPr lang="ru-RU" sz="1400" dirty="0" smtClean="0"/>
            <a:t>- совершенствовать навыки речевой творческой деятельности.</a:t>
          </a:r>
        </a:p>
      </dgm:t>
    </dgm:pt>
    <dgm:pt modelId="{64D09C75-3D44-4CEF-9459-5C91DB44A9EA}" type="parTrans" cxnId="{80FF73C0-9BCD-436E-A85B-D6D7D322462C}">
      <dgm:prSet/>
      <dgm:spPr/>
      <dgm:t>
        <a:bodyPr rtlCol="0"/>
        <a:lstStyle/>
        <a:p>
          <a:pPr rtl="0"/>
          <a:endParaRPr lang="en-US"/>
        </a:p>
      </dgm:t>
    </dgm:pt>
    <dgm:pt modelId="{CDDFC891-FC62-4131-A642-2D94388BCCE2}" type="sibTrans" cxnId="{80FF73C0-9BCD-436E-A85B-D6D7D322462C}">
      <dgm:prSet/>
      <dgm:spPr/>
      <dgm:t>
        <a:bodyPr rtlCol="0"/>
        <a:lstStyle/>
        <a:p>
          <a:pPr rtl="0"/>
          <a:endParaRPr lang="en-US"/>
        </a:p>
      </dgm:t>
    </dgm:pt>
    <dgm:pt modelId="{15E11DBD-E9B5-4BCF-A56C-7AAE26CE30DC}">
      <dgm:prSet phldrT="[Text]" custT="1"/>
      <dgm:spPr/>
      <dgm:t>
        <a:bodyPr rtlCol="0"/>
        <a:lstStyle/>
        <a:p>
          <a:pPr rtl="0"/>
          <a:r>
            <a:rPr lang="ru-RU" sz="1400" b="1" dirty="0" smtClean="0"/>
            <a:t>Воспитательные:</a:t>
          </a:r>
        </a:p>
        <a:p>
          <a:r>
            <a:rPr lang="ru-RU" sz="1400" dirty="0" smtClean="0"/>
            <a:t>- воспитывать чувство ответственности за личную безопасность и благополучие семьи</a:t>
          </a:r>
          <a:endParaRPr lang="ru" sz="1400" dirty="0"/>
        </a:p>
      </dgm:t>
    </dgm:pt>
    <dgm:pt modelId="{B7B43D5B-12E9-44B1-B818-4B50F6AD3C0A}" type="parTrans" cxnId="{5E0737F0-6DE4-4885-BC59-82E10D617E50}">
      <dgm:prSet/>
      <dgm:spPr/>
      <dgm:t>
        <a:bodyPr rtlCol="0"/>
        <a:lstStyle/>
        <a:p>
          <a:pPr rtl="0"/>
          <a:endParaRPr lang="en-US"/>
        </a:p>
      </dgm:t>
    </dgm:pt>
    <dgm:pt modelId="{329BDEDB-415B-4AB3-B964-E819D0C56DBB}" type="sibTrans" cxnId="{5E0737F0-6DE4-4885-BC59-82E10D617E50}">
      <dgm:prSet/>
      <dgm:spPr/>
      <dgm:t>
        <a:bodyPr rtlCol="0"/>
        <a:lstStyle/>
        <a:p>
          <a:pPr rtl="0"/>
          <a:endParaRPr lang="en-US"/>
        </a:p>
      </dgm:t>
    </dgm:pt>
    <dgm:pt modelId="{EB3CB291-E23A-4667-A32E-A640A76557A1}" type="pres">
      <dgm:prSet presAssocID="{41DDEAAE-DE55-45A3-A4F7-3874E0140D37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01035298-0CF7-4145-8EE2-24DBFEAF33BB}" type="pres">
      <dgm:prSet presAssocID="{E4D23657-D1E8-4B22-974B-8DC90813F51B}" presName="composite" presStyleCnt="0"/>
      <dgm:spPr/>
    </dgm:pt>
    <dgm:pt modelId="{21E1F518-1190-4883-914B-1FB66E6D3A63}" type="pres">
      <dgm:prSet presAssocID="{E4D23657-D1E8-4B22-974B-8DC90813F51B}" presName="LShape" presStyleLbl="alignNode1" presStyleIdx="0" presStyleCnt="5" custScaleX="107746" custLinFactNeighborX="-18525" custLinFactNeighborY="-17696"/>
      <dgm:spPr/>
    </dgm:pt>
    <dgm:pt modelId="{80B372F1-8EF3-4532-ACC6-E65E1D63ACA2}" type="pres">
      <dgm:prSet presAssocID="{E4D23657-D1E8-4B22-974B-8DC90813F51B}" presName="ParentText" presStyleLbl="revTx" presStyleIdx="0" presStyleCnt="3" custScaleX="105551" custLinFactNeighborX="-19856" custLinFactNeighborY="-2654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46139E-4627-4CCC-9299-5653D77ED24D}" type="pres">
      <dgm:prSet presAssocID="{E4D23657-D1E8-4B22-974B-8DC90813F51B}" presName="Triangle" presStyleLbl="alignNode1" presStyleIdx="1" presStyleCnt="5" custAng="0" custLinFactNeighborX="44826" custLinFactNeighborY="-6866"/>
      <dgm:spPr/>
    </dgm:pt>
    <dgm:pt modelId="{780BC64D-2F67-498A-99F6-7EB28080D705}" type="pres">
      <dgm:prSet presAssocID="{529487B0-19AA-4AAC-8F83-CF2C113EB84D}" presName="sibTrans" presStyleCnt="0"/>
      <dgm:spPr/>
    </dgm:pt>
    <dgm:pt modelId="{68E230FA-2656-4C78-B827-58AFD214F445}" type="pres">
      <dgm:prSet presAssocID="{529487B0-19AA-4AAC-8F83-CF2C113EB84D}" presName="space" presStyleCnt="0"/>
      <dgm:spPr/>
    </dgm:pt>
    <dgm:pt modelId="{B07824BD-C1CB-4098-8E38-D3E1F721DF31}" type="pres">
      <dgm:prSet presAssocID="{EF034794-D109-40B6-8FA2-8971C3123AB6}" presName="composite" presStyleCnt="0"/>
      <dgm:spPr/>
    </dgm:pt>
    <dgm:pt modelId="{85769F8C-5820-4CB5-B01D-69A648973D8F}" type="pres">
      <dgm:prSet presAssocID="{EF034794-D109-40B6-8FA2-8971C3123AB6}" presName="LShape" presStyleLbl="alignNode1" presStyleIdx="2" presStyleCnt="5" custScaleX="114405" custLinFactNeighborX="-1251" custLinFactNeighborY="-1680"/>
      <dgm:spPr/>
    </dgm:pt>
    <dgm:pt modelId="{18F7A15A-3ED1-4A32-B700-36B8D6BBE441}" type="pres">
      <dgm:prSet presAssocID="{EF034794-D109-40B6-8FA2-8971C3123AB6}" presName="ParentText" presStyleLbl="revTx" presStyleIdx="1" presStyleCnt="3" custScaleX="111029" custLinFactNeighborX="-3717" custLinFactNeighborY="-1464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F2BEFC-1674-4E8D-98FF-DE4432BB887C}" type="pres">
      <dgm:prSet presAssocID="{EF034794-D109-40B6-8FA2-8971C3123AB6}" presName="Triangle" presStyleLbl="alignNode1" presStyleIdx="3" presStyleCnt="5" custAng="0" custLinFactX="55847" custLinFactNeighborX="100000" custLinFactNeighborY="44305"/>
      <dgm:spPr/>
    </dgm:pt>
    <dgm:pt modelId="{E26373E0-D095-405B-9F4A-CC7FBB5BEBD2}" type="pres">
      <dgm:prSet presAssocID="{CDDFC891-FC62-4131-A642-2D94388BCCE2}" presName="sibTrans" presStyleCnt="0"/>
      <dgm:spPr/>
    </dgm:pt>
    <dgm:pt modelId="{8B10941C-73F0-477C-9F3D-EB0A4525ACBE}" type="pres">
      <dgm:prSet presAssocID="{CDDFC891-FC62-4131-A642-2D94388BCCE2}" presName="space" presStyleCnt="0"/>
      <dgm:spPr/>
    </dgm:pt>
    <dgm:pt modelId="{DF2F85E9-6BAE-40EA-8F18-DAFCA3EFFB69}" type="pres">
      <dgm:prSet presAssocID="{15E11DBD-E9B5-4BCF-A56C-7AAE26CE30DC}" presName="composite" presStyleCnt="0"/>
      <dgm:spPr/>
    </dgm:pt>
    <dgm:pt modelId="{A5E67CF4-39ED-4CC8-A27F-E45EA5D3AC44}" type="pres">
      <dgm:prSet presAssocID="{15E11DBD-E9B5-4BCF-A56C-7AAE26CE30DC}" presName="LShape" presStyleLbl="alignNode1" presStyleIdx="4" presStyleCnt="5" custScaleX="103323" custLinFactNeighborX="21584" custLinFactNeighborY="-2346"/>
      <dgm:spPr/>
    </dgm:pt>
    <dgm:pt modelId="{F0124EB5-2136-46F3-B2F4-41A5196C24A0}" type="pres">
      <dgm:prSet presAssocID="{15E11DBD-E9B5-4BCF-A56C-7AAE26CE30DC}" presName="ParentText" presStyleLbl="revTx" presStyleIdx="2" presStyleCnt="3" custScaleX="111649" custScaleY="80153" custLinFactNeighborX="27940" custLinFactNeighborY="-2450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0FF73C0-9BCD-436E-A85B-D6D7D322462C}" srcId="{41DDEAAE-DE55-45A3-A4F7-3874E0140D37}" destId="{EF034794-D109-40B6-8FA2-8971C3123AB6}" srcOrd="1" destOrd="0" parTransId="{64D09C75-3D44-4CEF-9459-5C91DB44A9EA}" sibTransId="{CDDFC891-FC62-4131-A642-2D94388BCCE2}"/>
    <dgm:cxn modelId="{5E0737F0-6DE4-4885-BC59-82E10D617E50}" srcId="{41DDEAAE-DE55-45A3-A4F7-3874E0140D37}" destId="{15E11DBD-E9B5-4BCF-A56C-7AAE26CE30DC}" srcOrd="2" destOrd="0" parTransId="{B7B43D5B-12E9-44B1-B818-4B50F6AD3C0A}" sibTransId="{329BDEDB-415B-4AB3-B964-E819D0C56DBB}"/>
    <dgm:cxn modelId="{144D3C17-9BB9-4853-A637-BAE8CE37705E}" type="presOf" srcId="{EF034794-D109-40B6-8FA2-8971C3123AB6}" destId="{18F7A15A-3ED1-4A32-B700-36B8D6BBE441}" srcOrd="0" destOrd="0" presId="urn:microsoft.com/office/officeart/2009/3/layout/StepUpProcess"/>
    <dgm:cxn modelId="{2607AFFA-E9F8-4160-9AE4-19F4DB2B71C9}" type="presOf" srcId="{41DDEAAE-DE55-45A3-A4F7-3874E0140D37}" destId="{EB3CB291-E23A-4667-A32E-A640A76557A1}" srcOrd="0" destOrd="0" presId="urn:microsoft.com/office/officeart/2009/3/layout/StepUpProcess"/>
    <dgm:cxn modelId="{99F95D8E-A851-4953-A3C5-9BF7753ED9FA}" srcId="{41DDEAAE-DE55-45A3-A4F7-3874E0140D37}" destId="{E4D23657-D1E8-4B22-974B-8DC90813F51B}" srcOrd="0" destOrd="0" parTransId="{89EF0911-2234-42D0-AEF3-7FADAFD12999}" sibTransId="{529487B0-19AA-4AAC-8F83-CF2C113EB84D}"/>
    <dgm:cxn modelId="{A98402AF-AFAB-470F-9C97-EF1C509D8499}" type="presOf" srcId="{15E11DBD-E9B5-4BCF-A56C-7AAE26CE30DC}" destId="{F0124EB5-2136-46F3-B2F4-41A5196C24A0}" srcOrd="0" destOrd="0" presId="urn:microsoft.com/office/officeart/2009/3/layout/StepUpProcess"/>
    <dgm:cxn modelId="{B9285067-C906-4FDE-AAAC-9EE99F7669E3}" type="presOf" srcId="{E4D23657-D1E8-4B22-974B-8DC90813F51B}" destId="{80B372F1-8EF3-4532-ACC6-E65E1D63ACA2}" srcOrd="0" destOrd="0" presId="urn:microsoft.com/office/officeart/2009/3/layout/StepUpProcess"/>
    <dgm:cxn modelId="{D3BFF791-8D8E-4FBF-9F59-1FB887121875}" type="presParOf" srcId="{EB3CB291-E23A-4667-A32E-A640A76557A1}" destId="{01035298-0CF7-4145-8EE2-24DBFEAF33BB}" srcOrd="0" destOrd="0" presId="urn:microsoft.com/office/officeart/2009/3/layout/StepUpProcess"/>
    <dgm:cxn modelId="{AFA2BCAD-2F0B-4C3E-86A6-55A260AD16B0}" type="presParOf" srcId="{01035298-0CF7-4145-8EE2-24DBFEAF33BB}" destId="{21E1F518-1190-4883-914B-1FB66E6D3A63}" srcOrd="0" destOrd="0" presId="urn:microsoft.com/office/officeart/2009/3/layout/StepUpProcess"/>
    <dgm:cxn modelId="{AF2B8620-9DC0-4A87-9014-D45C2D1F8B38}" type="presParOf" srcId="{01035298-0CF7-4145-8EE2-24DBFEAF33BB}" destId="{80B372F1-8EF3-4532-ACC6-E65E1D63ACA2}" srcOrd="1" destOrd="0" presId="urn:microsoft.com/office/officeart/2009/3/layout/StepUpProcess"/>
    <dgm:cxn modelId="{4AA5420E-C2A1-4D24-A1DA-DA9E7976427D}" type="presParOf" srcId="{01035298-0CF7-4145-8EE2-24DBFEAF33BB}" destId="{B746139E-4627-4CCC-9299-5653D77ED24D}" srcOrd="2" destOrd="0" presId="urn:microsoft.com/office/officeart/2009/3/layout/StepUpProcess"/>
    <dgm:cxn modelId="{C3204B2A-D9EE-439E-BA61-A2C860BFF519}" type="presParOf" srcId="{EB3CB291-E23A-4667-A32E-A640A76557A1}" destId="{780BC64D-2F67-498A-99F6-7EB28080D705}" srcOrd="1" destOrd="0" presId="urn:microsoft.com/office/officeart/2009/3/layout/StepUpProcess"/>
    <dgm:cxn modelId="{49AEC91A-7C1D-4222-94BA-4D738F2D6C79}" type="presParOf" srcId="{780BC64D-2F67-498A-99F6-7EB28080D705}" destId="{68E230FA-2656-4C78-B827-58AFD214F445}" srcOrd="0" destOrd="0" presId="urn:microsoft.com/office/officeart/2009/3/layout/StepUpProcess"/>
    <dgm:cxn modelId="{B3ADA2AF-BE62-4C22-84A1-F4C5043918A4}" type="presParOf" srcId="{EB3CB291-E23A-4667-A32E-A640A76557A1}" destId="{B07824BD-C1CB-4098-8E38-D3E1F721DF31}" srcOrd="2" destOrd="0" presId="urn:microsoft.com/office/officeart/2009/3/layout/StepUpProcess"/>
    <dgm:cxn modelId="{D55AC698-F4A8-404D-94F4-78DB0A0637AF}" type="presParOf" srcId="{B07824BD-C1CB-4098-8E38-D3E1F721DF31}" destId="{85769F8C-5820-4CB5-B01D-69A648973D8F}" srcOrd="0" destOrd="0" presId="urn:microsoft.com/office/officeart/2009/3/layout/StepUpProcess"/>
    <dgm:cxn modelId="{6DF3D3A6-F203-4587-9E47-85B7CF8CB3D6}" type="presParOf" srcId="{B07824BD-C1CB-4098-8E38-D3E1F721DF31}" destId="{18F7A15A-3ED1-4A32-B700-36B8D6BBE441}" srcOrd="1" destOrd="0" presId="urn:microsoft.com/office/officeart/2009/3/layout/StepUpProcess"/>
    <dgm:cxn modelId="{B0900791-DD10-486B-8501-E09AD6094101}" type="presParOf" srcId="{B07824BD-C1CB-4098-8E38-D3E1F721DF31}" destId="{F6F2BEFC-1674-4E8D-98FF-DE4432BB887C}" srcOrd="2" destOrd="0" presId="urn:microsoft.com/office/officeart/2009/3/layout/StepUpProcess"/>
    <dgm:cxn modelId="{3EE6A66E-230B-46C6-B833-F1FB7D9677BB}" type="presParOf" srcId="{EB3CB291-E23A-4667-A32E-A640A76557A1}" destId="{E26373E0-D095-405B-9F4A-CC7FBB5BEBD2}" srcOrd="3" destOrd="0" presId="urn:microsoft.com/office/officeart/2009/3/layout/StepUpProcess"/>
    <dgm:cxn modelId="{3C46AB4C-8FD6-4F18-89B0-206793A671D9}" type="presParOf" srcId="{E26373E0-D095-405B-9F4A-CC7FBB5BEBD2}" destId="{8B10941C-73F0-477C-9F3D-EB0A4525ACBE}" srcOrd="0" destOrd="0" presId="urn:microsoft.com/office/officeart/2009/3/layout/StepUpProcess"/>
    <dgm:cxn modelId="{BD02CC66-E7B8-4247-B83C-1E49E3A3190F}" type="presParOf" srcId="{EB3CB291-E23A-4667-A32E-A640A76557A1}" destId="{DF2F85E9-6BAE-40EA-8F18-DAFCA3EFFB69}" srcOrd="4" destOrd="0" presId="urn:microsoft.com/office/officeart/2009/3/layout/StepUpProcess"/>
    <dgm:cxn modelId="{73FD8DEB-3FA4-428D-8D3F-4FFB6F588D0C}" type="presParOf" srcId="{DF2F85E9-6BAE-40EA-8F18-DAFCA3EFFB69}" destId="{A5E67CF4-39ED-4CC8-A27F-E45EA5D3AC44}" srcOrd="0" destOrd="0" presId="urn:microsoft.com/office/officeart/2009/3/layout/StepUpProcess"/>
    <dgm:cxn modelId="{1D96201E-2684-4A2C-ABB0-E762F06034DB}" type="presParOf" srcId="{DF2F85E9-6BAE-40EA-8F18-DAFCA3EFFB69}" destId="{F0124EB5-2136-46F3-B2F4-41A5196C24A0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E1F518-1190-4883-914B-1FB66E6D3A63}">
      <dsp:nvSpPr>
        <dsp:cNvPr id="0" name=""/>
        <dsp:cNvSpPr/>
      </dsp:nvSpPr>
      <dsp:spPr>
        <a:xfrm rot="5400000">
          <a:off x="1244139" y="565942"/>
          <a:ext cx="1682412" cy="3016346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B372F1-8EF3-4532-ACC6-E65E1D63ACA2}">
      <dsp:nvSpPr>
        <dsp:cNvPr id="0" name=""/>
        <dsp:cNvSpPr/>
      </dsp:nvSpPr>
      <dsp:spPr>
        <a:xfrm>
          <a:off x="909921" y="1220562"/>
          <a:ext cx="2667697" cy="22154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rtlCol="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Образовательные: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- повышать уровень знаний воспитанников об интернете и мобильном телефоне;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- совершенствовать знания детей о полезных свойствах сети интернет и мобильного телефона;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- ознакомить детей с основными опасностями при пользовании сетью Интернет (проникновение вирусов и вредоносных программ, заражение компьютера, агрессивное общение и преследование со стороны других и др.)</a:t>
          </a:r>
        </a:p>
      </dsp:txBody>
      <dsp:txXfrm>
        <a:off x="909921" y="1220562"/>
        <a:ext cx="2667697" cy="2215415"/>
      </dsp:txXfrm>
    </dsp:sp>
    <dsp:sp modelId="{B746139E-4627-4CCC-9299-5653D77ED24D}">
      <dsp:nvSpPr>
        <dsp:cNvPr id="0" name=""/>
        <dsp:cNvSpPr/>
      </dsp:nvSpPr>
      <dsp:spPr>
        <a:xfrm>
          <a:off x="3746204" y="733243"/>
          <a:ext cx="476868" cy="476868"/>
        </a:xfrm>
        <a:prstGeom prst="triangle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769F8C-5820-4CB5-B01D-69A648973D8F}">
      <dsp:nvSpPr>
        <dsp:cNvPr id="0" name=""/>
        <dsp:cNvSpPr/>
      </dsp:nvSpPr>
      <dsp:spPr>
        <a:xfrm rot="5400000">
          <a:off x="5126206" y="-23432"/>
          <a:ext cx="1682412" cy="3202764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F7A15A-3ED1-4A32-B700-36B8D6BBE441}">
      <dsp:nvSpPr>
        <dsp:cNvPr id="0" name=""/>
        <dsp:cNvSpPr/>
      </dsp:nvSpPr>
      <dsp:spPr>
        <a:xfrm>
          <a:off x="4647074" y="718464"/>
          <a:ext cx="2806148" cy="22154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rtlCol="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Развивающие: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- развивать познавательную активность воспитанников в вопросах информационной безопасности;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-формировать навыки оценки опасных ситуаций;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- совершенствовать навыки речевой творческой деятельности.</a:t>
          </a:r>
        </a:p>
      </dsp:txBody>
      <dsp:txXfrm>
        <a:off x="4647074" y="718464"/>
        <a:ext cx="2806148" cy="2215415"/>
      </dsp:txXfrm>
    </dsp:sp>
    <dsp:sp modelId="{F6F2BEFC-1674-4E8D-98FF-DE4432BB887C}">
      <dsp:nvSpPr>
        <dsp:cNvPr id="0" name=""/>
        <dsp:cNvSpPr/>
      </dsp:nvSpPr>
      <dsp:spPr>
        <a:xfrm>
          <a:off x="7674109" y="211639"/>
          <a:ext cx="476868" cy="476868"/>
        </a:xfrm>
        <a:prstGeom prst="triangle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E67CF4-39ED-4CC8-A27F-E45EA5D3AC44}">
      <dsp:nvSpPr>
        <dsp:cNvPr id="0" name=""/>
        <dsp:cNvSpPr/>
      </dsp:nvSpPr>
      <dsp:spPr>
        <a:xfrm rot="5400000">
          <a:off x="8915623" y="-425292"/>
          <a:ext cx="1682412" cy="2892524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124EB5-2136-46F3-B2F4-41A5196C24A0}">
      <dsp:nvSpPr>
        <dsp:cNvPr id="0" name=""/>
        <dsp:cNvSpPr/>
      </dsp:nvSpPr>
      <dsp:spPr>
        <a:xfrm>
          <a:off x="8589491" y="174029"/>
          <a:ext cx="2821818" cy="17757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rtlCol="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Воспитательные: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- воспитывать чувство ответственности за личную безопасность и благополучие семьи</a:t>
          </a:r>
          <a:endParaRPr lang="ru" sz="1400" kern="1200" dirty="0"/>
        </a:p>
      </dsp:txBody>
      <dsp:txXfrm>
        <a:off x="8589491" y="174029"/>
        <a:ext cx="2821818" cy="17757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01.09.2016</a:t>
            </a:r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73F7AA83-DE31-4E93-AB07-EF7FB05F667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1290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01.09.2016</a:t>
            </a:r>
            <a:endParaRPr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Заполнитель заме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Щелкните, чтобы изменить стили текста образца слайда</a:t>
            </a:r>
          </a:p>
          <a:p>
            <a:pPr lvl="1" rtl="0"/>
            <a:r>
              <a:t>Второй уровень</a:t>
            </a:r>
          </a:p>
          <a:p>
            <a:pPr lvl="2" rtl="0"/>
            <a:r>
              <a:t>Третий уровень</a:t>
            </a:r>
          </a:p>
          <a:p>
            <a:pPr lvl="3" rtl="0"/>
            <a:r>
              <a:t>Четвертый уровень</a:t>
            </a:r>
          </a:p>
          <a:p>
            <a:pPr lvl="4" rtl="0"/>
            <a:r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935E2820-AFE1-45FA-949E-17BDB534E1D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57997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Заполнитель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35E2820-AFE1-45FA-949E-17BDB534E1D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91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образ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7542409-6A04-4DC6-AC3A-D3758287A8F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9355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35E2820-AFE1-45FA-949E-17BDB534E1D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149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pPr rtl="0"/>
            <a:r>
              <a:rPr lang="en-US" smtClean="0"/>
              <a:t>01.09.2016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pPr rtl="0"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pPr rtl="0"/>
            <a:fld id="{8FDBFFB2-86D9-4B8F-A59A-553A60B94B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0708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 smtClean="0"/>
              <a:t>01.09.2016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FDBFFB2-86D9-4B8F-A59A-553A60B94B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991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 rtl="0"/>
            <a:r>
              <a:rPr lang="en-US" smtClean="0"/>
              <a:t>01.09.2016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pPr rt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 rtl="0"/>
            <a:fld id="{8FDBFFB2-86D9-4B8F-A59A-553A60B94B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73873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 rtl="0"/>
            <a:r>
              <a:rPr lang="en-US" smtClean="0"/>
              <a:t>01.09.2016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pPr rt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 rtl="0"/>
            <a:fld id="{8FDBFFB2-86D9-4B8F-A59A-553A60B94BB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46919837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 rtl="0"/>
            <a:r>
              <a:rPr lang="en-US" smtClean="0"/>
              <a:t>01.09.2016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pPr rt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 rtl="0"/>
            <a:fld id="{8FDBFFB2-86D9-4B8F-A59A-553A60B94B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293370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 smtClean="0"/>
              <a:t>01.09.2016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FDBFFB2-86D9-4B8F-A59A-553A60B94B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874828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 smtClean="0"/>
              <a:t>01.09.2016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FDBFFB2-86D9-4B8F-A59A-553A60B94B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65908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 smtClean="0"/>
              <a:t>01.09.2016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FDBFFB2-86D9-4B8F-A59A-553A60B94B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92253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 rtl="0"/>
            <a:r>
              <a:rPr lang="en-US" smtClean="0"/>
              <a:t>01.09.2016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pPr rtl="0"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 rtl="0"/>
            <a:fld id="{8FDBFFB2-86D9-4B8F-A59A-553A60B94B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62291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 smtClean="0"/>
              <a:t>01.09.2016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FDBFFB2-86D9-4B8F-A59A-553A60B94B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0088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 rtl="0"/>
            <a:r>
              <a:rPr lang="en-US" smtClean="0"/>
              <a:t>01.09.2016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pPr rtl="0"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 rtl="0"/>
            <a:fld id="{8FDBFFB2-86D9-4B8F-A59A-553A60B94B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1342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 smtClean="0"/>
              <a:t>01.09.2016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FDBFFB2-86D9-4B8F-A59A-553A60B94B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7723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 smtClean="0"/>
              <a:t>01.09.2016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FDBFFB2-86D9-4B8F-A59A-553A60B94B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415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 smtClean="0"/>
              <a:t>01.09.2016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FDBFFB2-86D9-4B8F-A59A-553A60B94B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2045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 smtClean="0"/>
              <a:t>01.09.2016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FDBFFB2-86D9-4B8F-A59A-553A60B94B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799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 smtClean="0"/>
              <a:t>01.09.2016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FDBFFB2-86D9-4B8F-A59A-553A60B94B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218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 smtClean="0"/>
              <a:t>01.09.2016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FDBFFB2-86D9-4B8F-A59A-553A60B94B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7841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en-US" smtClean="0"/>
              <a:t>01.09.2016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8FDBFFB2-86D9-4B8F-A59A-553A60B94B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5646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85335" y="940763"/>
            <a:ext cx="10113033" cy="3277553"/>
          </a:xfrm>
        </p:spPr>
        <p:txBody>
          <a:bodyPr rtlCol="0">
            <a:noAutofit/>
          </a:bodyPr>
          <a:lstStyle/>
          <a:p>
            <a:pPr algn="ctr" rtl="0"/>
            <a:r>
              <a:rPr lang="ru-RU" sz="4800" dirty="0" smtClean="0"/>
              <a:t>И</a:t>
            </a:r>
            <a:r>
              <a:rPr lang="ru" sz="4800" dirty="0" smtClean="0"/>
              <a:t>нформационная безопасность детей старшего дошкольного возраста</a:t>
            </a:r>
            <a:endParaRPr lang="ru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370936" y="284671"/>
            <a:ext cx="115248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Муниципальное дошкольное образовательное автономное учреждение "Детский сад № 55 "Солнышко" общеразвивающего вида с приоритетным осуществлением физического развития воспитанников </a:t>
            </a:r>
            <a:r>
              <a:rPr lang="ru-RU" b="1" dirty="0" err="1"/>
              <a:t>г.Орска</a:t>
            </a:r>
            <a:r>
              <a:rPr lang="ru-RU" b="1" dirty="0"/>
              <a:t>"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94958" y="4477108"/>
            <a:ext cx="44598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Воспитатель первой квалификационной категории: </a:t>
            </a:r>
            <a:r>
              <a:rPr lang="ru-RU" dirty="0" err="1" smtClean="0"/>
              <a:t>Сайбель</a:t>
            </a:r>
            <a:r>
              <a:rPr lang="ru-RU" dirty="0" smtClean="0"/>
              <a:t> Мария Дмитриевна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8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Дидактическая игра «опасно-безопасно»</a:t>
            </a:r>
            <a:endParaRPr lang="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09" y="2984740"/>
            <a:ext cx="6040725" cy="30106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64225">
            <a:off x="7862793" y="2293124"/>
            <a:ext cx="2874464" cy="39494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8349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04226" y="523634"/>
            <a:ext cx="8610600" cy="1295400"/>
          </a:xfrm>
        </p:spPr>
        <p:txBody>
          <a:bodyPr rtlCol="0"/>
          <a:lstStyle/>
          <a:p>
            <a:pPr rtl="0"/>
            <a:r>
              <a:rPr lang="ru-RU" dirty="0" smtClean="0"/>
              <a:t>Собирание </a:t>
            </a:r>
            <a:r>
              <a:rPr lang="ru-RU" dirty="0" err="1" smtClean="0"/>
              <a:t>пазлов</a:t>
            </a:r>
            <a:r>
              <a:rPr lang="ru-RU" dirty="0" smtClean="0"/>
              <a:t> с дальнейшим обсуждением</a:t>
            </a:r>
            <a:endParaRPr lang="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650" y="2177281"/>
            <a:ext cx="2941607" cy="40409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4837">
            <a:off x="7637051" y="2122997"/>
            <a:ext cx="2824734" cy="41032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33191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Мультимедийная игра «безопасный интернет»</a:t>
            </a:r>
            <a:endParaRPr lang="ru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27264">
            <a:off x="7167545" y="2478413"/>
            <a:ext cx="2897385" cy="38448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535" y="2315011"/>
            <a:ext cx="3007032" cy="39362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9967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39291" y="187235"/>
            <a:ext cx="8610600" cy="1295400"/>
          </a:xfrm>
        </p:spPr>
        <p:txBody>
          <a:bodyPr rtlCol="0"/>
          <a:lstStyle/>
          <a:p>
            <a:pPr rtl="0"/>
            <a:r>
              <a:rPr lang="ru-RU" dirty="0" smtClean="0"/>
              <a:t>Игра «Составь правило»</a:t>
            </a:r>
            <a:endParaRPr lang="ru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67421">
            <a:off x="8279535" y="1750521"/>
            <a:ext cx="3046209" cy="44571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434" y="1737359"/>
            <a:ext cx="3082834" cy="423033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93" y="1737359"/>
            <a:ext cx="3196173" cy="44835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71325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Настольная игра – </a:t>
            </a:r>
            <a:r>
              <a:rPr lang="ru-RU" dirty="0" err="1" smtClean="0"/>
              <a:t>бродилка</a:t>
            </a:r>
            <a:r>
              <a:rPr lang="ru-RU" dirty="0" smtClean="0"/>
              <a:t> «безопасный интернет»</a:t>
            </a:r>
            <a:endParaRPr lang="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15" y="2824839"/>
            <a:ext cx="5145657" cy="307562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7710">
            <a:off x="6675164" y="2894519"/>
            <a:ext cx="5060282" cy="30633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37252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57577" y="468702"/>
            <a:ext cx="9030419" cy="1295400"/>
          </a:xfrm>
        </p:spPr>
        <p:txBody>
          <a:bodyPr rtlCol="0"/>
          <a:lstStyle/>
          <a:p>
            <a:pPr rtl="0"/>
            <a:r>
              <a:rPr lang="ru-RU" dirty="0" smtClean="0"/>
              <a:t>Работа с родителями</a:t>
            </a:r>
            <a:endParaRPr lang="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771" y="1726401"/>
            <a:ext cx="2786332" cy="44918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32837">
            <a:off x="6812561" y="1645359"/>
            <a:ext cx="3131085" cy="46916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34343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04227" y="565965"/>
            <a:ext cx="8610600" cy="1293028"/>
          </a:xfrm>
        </p:spPr>
        <p:txBody>
          <a:bodyPr rtlCol="0"/>
          <a:lstStyle/>
          <a:p>
            <a:r>
              <a:rPr lang="ru-RU" dirty="0"/>
              <a:t>Ключевые выводы и перспективы развития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4838" y="2009178"/>
            <a:ext cx="10877909" cy="4024125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sz="3600" dirty="0"/>
              <a:t>Защита детей в цифровом пространстве требует сотрудничества взрослых, внедрения новых технологий и постоянного повышения осведомлённости всех участников процесса.</a:t>
            </a:r>
          </a:p>
          <a:p>
            <a:endParaRPr lang="ru-RU" sz="3600" dirty="0" smtClean="0"/>
          </a:p>
          <a:p>
            <a:pPr marL="0" indent="0">
              <a:buNone/>
            </a:pPr>
            <a:endParaRPr lang="ru-RU" sz="3600" b="1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0090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0453" y="2541415"/>
            <a:ext cx="6823495" cy="1293028"/>
          </a:xfrm>
        </p:spPr>
        <p:txBody>
          <a:bodyPr rtlCol="0"/>
          <a:lstStyle/>
          <a:p>
            <a:pPr rtl="0"/>
            <a:r>
              <a:rPr lang="ru-RU" dirty="0" smtClean="0"/>
              <a:t>Спасибо за внимание!</a:t>
            </a:r>
            <a:endParaRPr lang="ru" dirty="0"/>
          </a:p>
        </p:txBody>
      </p:sp>
    </p:spTree>
    <p:extLst>
      <p:ext uri="{BB962C8B-B14F-4D97-AF65-F5344CB8AC3E}">
        <p14:creationId xmlns:p14="http://schemas.microsoft.com/office/powerpoint/2010/main" val="2453738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5600" y="82887"/>
            <a:ext cx="8610600" cy="1293028"/>
          </a:xfrm>
        </p:spPr>
        <p:txBody>
          <a:bodyPr rtlCol="0"/>
          <a:lstStyle/>
          <a:p>
            <a:pPr rtl="0"/>
            <a:r>
              <a:rPr lang="ru" dirty="0" smtClean="0"/>
              <a:t>Актуальность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107632"/>
            <a:ext cx="10820400" cy="5526081"/>
          </a:xfrm>
        </p:spPr>
        <p:txBody>
          <a:bodyPr rtlCol="0">
            <a:normAutofit fontScale="92500" lnSpcReduction="10000"/>
          </a:bodyPr>
          <a:lstStyle/>
          <a:p>
            <a:pPr marL="0" indent="0" algn="r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 smtClean="0"/>
              <a:t>«</a:t>
            </a:r>
            <a:r>
              <a:rPr lang="ru-RU" sz="1600" i="1" dirty="0" smtClean="0"/>
              <a:t>Интернет тебе не враг, если помнишь что и как!</a:t>
            </a:r>
            <a:endParaRPr lang="ru-RU" sz="1600" dirty="0" smtClean="0"/>
          </a:p>
          <a:p>
            <a:pPr marL="0" indent="0" algn="r" defTabSz="504000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i="1" dirty="0" smtClean="0"/>
              <a:t>Безопасность – Хорошо! Знают все на свете.</a:t>
            </a:r>
          </a:p>
          <a:p>
            <a:pPr marL="0" indent="0" algn="r" defTabSz="504000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i="1" dirty="0" smtClean="0"/>
              <a:t>Ну, а если кто забыл, Вам напомним, дети!»</a:t>
            </a:r>
            <a:endParaRPr lang="ru-RU" sz="1600" dirty="0" smtClean="0"/>
          </a:p>
          <a:p>
            <a:pPr marL="0" indent="0">
              <a:buNone/>
            </a:pPr>
            <a:r>
              <a:rPr lang="ru" dirty="0" smtClean="0"/>
              <a:t>В современном мире интернет, ТВ и мобильный телефон стал частью жизни каждого человека. </a:t>
            </a:r>
            <a:r>
              <a:rPr lang="ru-RU" dirty="0"/>
              <a:t>Рост пользователей интернета среди детей 5–7 лет сопровождается увеличением времени в сети и формированием цифровых привычек. Родители часто недостаточно осведомлены о рисках и угрозах для детей</a:t>
            </a:r>
            <a:r>
              <a:rPr lang="ru-RU" dirty="0" smtClean="0"/>
              <a:t>.</a:t>
            </a:r>
            <a:endParaRPr lang="en-US" dirty="0" smtClean="0"/>
          </a:p>
          <a:p>
            <a:pPr marL="0" indent="0">
              <a:buNone/>
            </a:pPr>
            <a:r>
              <a:rPr lang="ru-RU" dirty="0"/>
              <a:t>Основные угрозы для дошкольников в </a:t>
            </a:r>
            <a:r>
              <a:rPr lang="ru-RU" dirty="0" smtClean="0"/>
              <a:t>интернете</a:t>
            </a:r>
            <a:r>
              <a:rPr lang="ru-RU" dirty="0"/>
              <a:t>:</a:t>
            </a:r>
          </a:p>
          <a:p>
            <a:r>
              <a:rPr lang="ru-RU" dirty="0"/>
              <a:t>Дети могут столкнуться с шокирующим и вредоносным контентом, который негативно влияет на их психику и восприятие окружающего мира.</a:t>
            </a:r>
          </a:p>
          <a:p>
            <a:r>
              <a:rPr lang="ru-RU" dirty="0" err="1"/>
              <a:t>Кибербуллинг</a:t>
            </a:r>
            <a:r>
              <a:rPr lang="ru-RU" dirty="0"/>
              <a:t> проявляется в агрессивном поведении и преследовании через интернет, что наносит эмоциональный вред детям.</a:t>
            </a:r>
          </a:p>
          <a:p>
            <a:r>
              <a:rPr lang="ru-RU" dirty="0"/>
              <a:t>Онлайн-мошенничество и несанкционированные покупки в играх приводят к финансовым потерям и нарушению безопасности ребёнка.</a:t>
            </a:r>
          </a:p>
          <a:p>
            <a:r>
              <a:rPr lang="ru-RU" dirty="0"/>
              <a:t>Хранение и распространение персональных данных ребёнка без контроля создаёт риски использования информации злоумышленниками</a:t>
            </a:r>
            <a:r>
              <a:rPr lang="ru-RU" dirty="0" smtClean="0"/>
              <a:t>.</a:t>
            </a:r>
            <a:endParaRPr lang="ru" dirty="0" smtClean="0"/>
          </a:p>
          <a:p>
            <a:pPr marL="0" indent="0" rtl="0">
              <a:buNone/>
            </a:pPr>
            <a:r>
              <a:rPr lang="ru" dirty="0" smtClean="0"/>
              <a:t>Поэтому так важно уже в старшем дошкольном возрасте формировать у детей основы безопасного пользования данными ресурсами.</a:t>
            </a:r>
            <a:endParaRPr lang="ru" dirty="0"/>
          </a:p>
        </p:txBody>
      </p:sp>
    </p:spTree>
    <p:extLst>
      <p:ext uri="{BB962C8B-B14F-4D97-AF65-F5344CB8AC3E}">
        <p14:creationId xmlns:p14="http://schemas.microsoft.com/office/powerpoint/2010/main" val="208392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04227" y="565965"/>
            <a:ext cx="8610600" cy="1293028"/>
          </a:xfrm>
        </p:spPr>
        <p:txBody>
          <a:bodyPr rtlCol="0"/>
          <a:lstStyle/>
          <a:p>
            <a:r>
              <a:rPr lang="ru-RU" dirty="0"/>
              <a:t>Понятие информационной безопасности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90910" y="1962509"/>
            <a:ext cx="4422475" cy="3532517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75849" y="1858993"/>
            <a:ext cx="6338978" cy="4024125"/>
          </a:xfrm>
        </p:spPr>
        <p:txBody>
          <a:bodyPr>
            <a:normAutofit lnSpcReduction="10000"/>
          </a:bodyPr>
          <a:lstStyle/>
          <a:p>
            <a:pPr algn="r"/>
            <a:r>
              <a:rPr lang="ru-RU" b="1" dirty="0"/>
              <a:t>Защита личных данных и развитие критического мышления</a:t>
            </a:r>
          </a:p>
          <a:p>
            <a:pPr marL="0" indent="0" algn="r">
              <a:buNone/>
            </a:pPr>
            <a:r>
              <a:rPr lang="ru-RU" sz="2000" dirty="0"/>
              <a:t>Информационная безопасность включает сохранность персональных данных и развитие у детей способности критически оценивать получаемую информацию. Это основа для предотвращения онлайн-угроз.</a:t>
            </a:r>
          </a:p>
          <a:p>
            <a:pPr algn="r"/>
            <a:r>
              <a:rPr lang="ru-RU" b="1" dirty="0"/>
              <a:t>Создание безопасной </a:t>
            </a:r>
            <a:r>
              <a:rPr lang="ru-RU" b="1" dirty="0" smtClean="0"/>
              <a:t>онлайн-среды</a:t>
            </a:r>
          </a:p>
          <a:p>
            <a:pPr marL="0" indent="0" algn="r">
              <a:buNone/>
            </a:pPr>
            <a:r>
              <a:rPr lang="ru-RU" sz="2000" dirty="0"/>
              <a:t>Важно ограничить доступ к вредоносному контенту и обеспечить анонимность пользователя, создавая доверительную и защищённую цифровую среду для дошкольников.</a:t>
            </a:r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20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04227" y="565965"/>
            <a:ext cx="8610600" cy="1293028"/>
          </a:xfrm>
        </p:spPr>
        <p:txBody>
          <a:bodyPr rtlCol="0"/>
          <a:lstStyle/>
          <a:p>
            <a:r>
              <a:rPr lang="ru-RU" dirty="0"/>
              <a:t>Статистика цифровой активности дошкольников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658928" y="2009178"/>
            <a:ext cx="5855899" cy="4024125"/>
          </a:xfrm>
        </p:spPr>
        <p:txBody>
          <a:bodyPr>
            <a:normAutofit/>
          </a:bodyPr>
          <a:lstStyle/>
          <a:p>
            <a:r>
              <a:rPr lang="ru-RU" dirty="0"/>
              <a:t>Большинство детей проводят в интернете значительную часть времени, что повышает риск столкновения с нежелательным содержанием.</a:t>
            </a:r>
          </a:p>
          <a:p>
            <a:endParaRPr lang="ru-RU" sz="2000" dirty="0" smtClean="0"/>
          </a:p>
          <a:p>
            <a:r>
              <a:rPr lang="ru-RU" sz="2000" dirty="0" smtClean="0"/>
              <a:t>Высокий </a:t>
            </a:r>
            <a:r>
              <a:rPr lang="ru-RU" sz="2000" dirty="0"/>
              <a:t>уровень цифровой активности требует усиления мер защиты и контроля со стороны взрослых.</a:t>
            </a:r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27" y="2009178"/>
            <a:ext cx="5334000" cy="3531167"/>
          </a:xfrm>
        </p:spPr>
      </p:pic>
    </p:spTree>
    <p:extLst>
      <p:ext uri="{BB962C8B-B14F-4D97-AF65-F5344CB8AC3E}">
        <p14:creationId xmlns:p14="http://schemas.microsoft.com/office/powerpoint/2010/main" val="116414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5601" y="494302"/>
            <a:ext cx="8491268" cy="1293028"/>
          </a:xfrm>
        </p:spPr>
        <p:txBody>
          <a:bodyPr rtlCol="0">
            <a:normAutofit/>
          </a:bodyPr>
          <a:lstStyle/>
          <a:p>
            <a:pPr rtl="0"/>
            <a:r>
              <a:rPr lang="ru" sz="4400" dirty="0" smtClean="0"/>
              <a:t>Цель:</a:t>
            </a:r>
            <a:endParaRPr lang="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1" y="1521699"/>
            <a:ext cx="10929668" cy="4024125"/>
          </a:xfrm>
        </p:spPr>
        <p:txBody>
          <a:bodyPr rtlCol="0">
            <a:normAutofit/>
          </a:bodyPr>
          <a:lstStyle/>
          <a:p>
            <a:pPr marL="0" indent="0" algn="r">
              <a:buNone/>
            </a:pPr>
            <a:r>
              <a:rPr lang="ru-RU" sz="3200" dirty="0" smtClean="0"/>
              <a:t>Формирование основ информационной безопасности у детей старшего дошкольного возраста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3095" y="3151157"/>
            <a:ext cx="4597880" cy="3448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16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38732" y="764373"/>
            <a:ext cx="8610600" cy="1293028"/>
          </a:xfrm>
        </p:spPr>
        <p:txBody>
          <a:bodyPr rtlCol="0"/>
          <a:lstStyle/>
          <a:p>
            <a:pPr rtl="0"/>
            <a:r>
              <a:rPr lang="ru" dirty="0" smtClean="0"/>
              <a:t>Задачи:</a:t>
            </a:r>
            <a:endParaRPr lang="ru" dirty="0"/>
          </a:p>
        </p:txBody>
      </p:sp>
      <p:graphicFrame>
        <p:nvGraphicFramePr>
          <p:cNvPr id="15" name="Объект 14" descr="Схема восходящего процесса: показаны пять этапов по возрастанию" title="SmartArt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2759103"/>
              </p:ext>
            </p:extLst>
          </p:nvPr>
        </p:nvGraphicFramePr>
        <p:xfrm>
          <a:off x="241541" y="1607328"/>
          <a:ext cx="11800934" cy="4024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6250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2737" y="529246"/>
            <a:ext cx="10381890" cy="1247795"/>
          </a:xfrm>
        </p:spPr>
        <p:txBody>
          <a:bodyPr rtlCol="0" anchor="t">
            <a:normAutofit fontScale="90000"/>
          </a:bodyPr>
          <a:lstStyle/>
          <a:p>
            <a:r>
              <a:rPr lang="ru-RU" sz="3600" dirty="0"/>
              <a:t>Этапы формирования навыков безопасного поведения детей в </a:t>
            </a:r>
            <a:r>
              <a:rPr lang="ru-RU" sz="3600" dirty="0" smtClean="0"/>
              <a:t>интернете</a:t>
            </a:r>
            <a:r>
              <a:rPr lang="ru-RU" sz="3600" b="1" dirty="0" smtClean="0"/>
              <a:t>:</a:t>
            </a:r>
            <a:endParaRPr lang="ru-RU" sz="36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94427" y="1509622"/>
            <a:ext cx="10490200" cy="4261449"/>
          </a:xfrm>
        </p:spPr>
        <p:txBody>
          <a:bodyPr rtlCol="0"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О</a:t>
            </a:r>
            <a:r>
              <a:rPr lang="ru" dirty="0"/>
              <a:t>бразовательная деятельность: «Безопасный интернет», «Безопасное использование мобильного телефона», «Гаджеты – хорошо или плохо?»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ru-RU" dirty="0" smtClean="0"/>
              <a:t>П</a:t>
            </a:r>
            <a:r>
              <a:rPr lang="ru" dirty="0" smtClean="0"/>
              <a:t>росмотр видео о правилах безопасности детей в интернете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ru" dirty="0" smtClean="0"/>
              <a:t>Просмотр видео «Мобильный телефон – ваш друг и враг»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" dirty="0" smtClean="0"/>
              <a:t>Просмотр мультфильмов «Фиксики. Осторожней в интернете», </a:t>
            </a:r>
            <a:r>
              <a:rPr lang="ru-RU" dirty="0" smtClean="0"/>
              <a:t>«</a:t>
            </a:r>
            <a:r>
              <a:rPr lang="ru-RU" dirty="0"/>
              <a:t>Аркадий Паровозов. Пароль</a:t>
            </a:r>
            <a:r>
              <a:rPr lang="ru-RU" dirty="0" smtClean="0"/>
              <a:t>»,</a:t>
            </a:r>
            <a:r>
              <a:rPr lang="ru-RU" dirty="0"/>
              <a:t> «Аркадий Паровозов. Вирус</a:t>
            </a:r>
            <a:r>
              <a:rPr lang="ru-RU" dirty="0" smtClean="0"/>
              <a:t>», </a:t>
            </a:r>
            <a:r>
              <a:rPr lang="ru-RU" dirty="0"/>
              <a:t>«</a:t>
            </a:r>
            <a:r>
              <a:rPr lang="ru-RU" dirty="0" err="1"/>
              <a:t>Кибербуллинг</a:t>
            </a:r>
            <a:r>
              <a:rPr lang="ru-RU" dirty="0"/>
              <a:t>» из серии «Приключение робота Каспера». </a:t>
            </a:r>
            <a:endParaRPr lang="ru-RU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" dirty="0" smtClean="0"/>
              <a:t>Мультимедийная игра «Безопасность в интернете</a:t>
            </a:r>
            <a:r>
              <a:rPr lang="ru" dirty="0" smtClean="0"/>
              <a:t>»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" dirty="0" smtClean="0"/>
              <a:t>Игра «Составь правило»</a:t>
            </a:r>
            <a:endParaRPr lang="ru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" dirty="0" smtClean="0"/>
              <a:t>Дидактическая </a:t>
            </a:r>
            <a:r>
              <a:rPr lang="ru" dirty="0"/>
              <a:t>игра «Безопасно-опасно»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ru" dirty="0" smtClean="0"/>
              <a:t>Настольная игра «Безопасный интернет»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ru-RU" dirty="0" smtClean="0"/>
              <a:t>Б</a:t>
            </a:r>
            <a:r>
              <a:rPr lang="ru" dirty="0" smtClean="0"/>
              <a:t>уклет для родителей «Информационная безопасность детей дошкольного возраста</a:t>
            </a:r>
            <a:r>
              <a:rPr lang="ru" dirty="0" smtClean="0"/>
              <a:t>»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ru" dirty="0" smtClean="0"/>
              <a:t>Консультация для родителей «Информационная безопасность детей»</a:t>
            </a:r>
            <a:r>
              <a:rPr lang="ru" dirty="0" smtClean="0"/>
              <a:t> </a:t>
            </a:r>
            <a:endParaRPr lang="ru" dirty="0"/>
          </a:p>
        </p:txBody>
      </p:sp>
    </p:spTree>
    <p:extLst>
      <p:ext uri="{BB962C8B-B14F-4D97-AF65-F5344CB8AC3E}">
        <p14:creationId xmlns:p14="http://schemas.microsoft.com/office/powerpoint/2010/main" val="427456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04227" y="565965"/>
            <a:ext cx="8610600" cy="1293028"/>
          </a:xfrm>
        </p:spPr>
        <p:txBody>
          <a:bodyPr rtlCol="0"/>
          <a:lstStyle/>
          <a:p>
            <a:pPr rtl="0"/>
            <a:r>
              <a:rPr lang="ru-RU" dirty="0" smtClean="0"/>
              <a:t>Знакомство с устройством компьютера</a:t>
            </a:r>
            <a:endParaRPr lang="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2846">
            <a:off x="7306501" y="2277715"/>
            <a:ext cx="2996386" cy="40243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729" y="2064528"/>
            <a:ext cx="2937156" cy="40243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1547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Просмотр познавательных видео и мультфильмов</a:t>
            </a:r>
            <a:endParaRPr lang="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98" y="2464655"/>
            <a:ext cx="5202057" cy="36756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9924">
            <a:off x="6289165" y="2619144"/>
            <a:ext cx="5389562" cy="34647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95522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След самолета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Тема Offic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TM04033937[[fn=След самолета]]</Template>
  <TotalTime>873</TotalTime>
  <Words>436</Words>
  <Application>Microsoft Office PowerPoint</Application>
  <PresentationFormat>Широкоэкранный</PresentationFormat>
  <Paragraphs>62</Paragraphs>
  <Slides>17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Century Gothic</vt:lpstr>
      <vt:lpstr>Euphemia</vt:lpstr>
      <vt:lpstr>След самолета</vt:lpstr>
      <vt:lpstr>Информационная безопасность детей старшего дошкольного возраста</vt:lpstr>
      <vt:lpstr>Актуальность</vt:lpstr>
      <vt:lpstr>Понятие информационной безопасности</vt:lpstr>
      <vt:lpstr>Статистика цифровой активности дошкольников</vt:lpstr>
      <vt:lpstr>Цель:</vt:lpstr>
      <vt:lpstr>Задачи:</vt:lpstr>
      <vt:lpstr>Этапы формирования навыков безопасного поведения детей в интернете:</vt:lpstr>
      <vt:lpstr>Знакомство с устройством компьютера</vt:lpstr>
      <vt:lpstr>Просмотр познавательных видео и мультфильмов</vt:lpstr>
      <vt:lpstr>Дидактическая игра «опасно-безопасно»</vt:lpstr>
      <vt:lpstr>Собирание пазлов с дальнейшим обсуждением</vt:lpstr>
      <vt:lpstr>Мультимедийная игра «безопасный интернет»</vt:lpstr>
      <vt:lpstr>Игра «Составь правило»</vt:lpstr>
      <vt:lpstr>Настольная игра – бродилка «безопасный интернет»</vt:lpstr>
      <vt:lpstr>Работа с родителями</vt:lpstr>
      <vt:lpstr>Ключевые выводы и перспективы развития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Информационная безопасность детей старшего дошкольного возраста</dc:title>
  <dc:creator>Пользователь Windows</dc:creator>
  <cp:lastModifiedBy>Пользователь Windows</cp:lastModifiedBy>
  <cp:revision>29</cp:revision>
  <dcterms:created xsi:type="dcterms:W3CDTF">2026-02-08T09:54:10Z</dcterms:created>
  <dcterms:modified xsi:type="dcterms:W3CDTF">2026-02-26T17:43:15Z</dcterms:modified>
</cp:coreProperties>
</file>