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8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AA7DE-56EC-41D9-92FB-37FACB89A6CA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FD31C0-F168-4CB6-BAAB-BD8EA7534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AA7DE-56EC-41D9-92FB-37FACB89A6CA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FD31C0-F168-4CB6-BAAB-BD8EA7534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AA7DE-56EC-41D9-92FB-37FACB89A6CA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FD31C0-F168-4CB6-BAAB-BD8EA7534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AA7DE-56EC-41D9-92FB-37FACB89A6CA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FD31C0-F168-4CB6-BAAB-BD8EA7534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AA7DE-56EC-41D9-92FB-37FACB89A6CA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FD31C0-F168-4CB6-BAAB-BD8EA7534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AA7DE-56EC-41D9-92FB-37FACB89A6CA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FD31C0-F168-4CB6-BAAB-BD8EA7534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AA7DE-56EC-41D9-92FB-37FACB89A6CA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FD31C0-F168-4CB6-BAAB-BD8EA7534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AA7DE-56EC-41D9-92FB-37FACB89A6CA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FD31C0-F168-4CB6-BAAB-BD8EA7534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AA7DE-56EC-41D9-92FB-37FACB89A6CA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FD31C0-F168-4CB6-BAAB-BD8EA7534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AA7DE-56EC-41D9-92FB-37FACB89A6CA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FD31C0-F168-4CB6-BAAB-BD8EA7534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AA7DE-56EC-41D9-92FB-37FACB89A6CA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FD31C0-F168-4CB6-BAAB-BD8EA75341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BBAA7DE-56EC-41D9-92FB-37FACB89A6CA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9FD31C0-F168-4CB6-BAAB-BD8EA7534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jpeg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685442748_polinka-top-p-psikhologicheskie-kartinki-dlya-prezentats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188640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alibri" pitchFamily="34" charset="0"/>
              </a:rPr>
              <a:t>Муниципальное дошкольное образовательное автономное учреждение</a:t>
            </a:r>
          </a:p>
          <a:p>
            <a:pPr algn="ctr"/>
            <a:r>
              <a:rPr lang="ru-RU" sz="2000" b="1" dirty="0" smtClean="0">
                <a:latin typeface="Calibri" pitchFamily="34" charset="0"/>
              </a:rPr>
              <a:t>«Центр развития ребенка – детский сад № 56 «Надежда» г. Орска»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340768"/>
            <a:ext cx="64807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«Формы взаимодействия с родителями детей, получающими дошкольное образование в форме «семейного», по профилактике нарушений детско-родительских взаимоотношений»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725144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cs typeface="Arial" pitchFamily="34" charset="0"/>
              </a:rPr>
              <a:t>Подготовила: педагог-психолог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cs typeface="Arial" pitchFamily="34" charset="0"/>
              </a:rPr>
              <a:t>Недорезова Г.А.</a:t>
            </a:r>
            <a:endParaRPr lang="ru-RU" dirty="0" smtClean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685442748_polinka-top-p-psikhologicheskie-kartinki-dlya-prezentats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1556792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	</a:t>
            </a:r>
            <a:endParaRPr lang="ru-RU" dirty="0"/>
          </a:p>
        </p:txBody>
      </p:sp>
      <p:pic>
        <p:nvPicPr>
          <p:cNvPr id="7" name="Picture 1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6588224" y="188640"/>
            <a:ext cx="2126257" cy="1465243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3568" y="740314"/>
            <a:ext cx="4207947" cy="56630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ПРАКТИКУМ «РЕБЁНОК В МОЕЙ СЕМЬЕ»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Занятие 1. «Священная обязанность родителей»</a:t>
            </a:r>
          </a:p>
          <a:p>
            <a:pPr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Занятие 2. «Права детей в семье».</a:t>
            </a:r>
          </a:p>
          <a:p>
            <a:pPr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Занятие 3. «Межличностные отношения в семье» </a:t>
            </a:r>
          </a:p>
          <a:p>
            <a:pPr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Занятие 4. «Личностная зависимость взрослых и детей»</a:t>
            </a:r>
          </a:p>
          <a:p>
            <a:pPr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Занятие 5. «Порицания и упрёки»</a:t>
            </a:r>
          </a:p>
          <a:p>
            <a:pPr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Занятие 6. «Какая мера любви нужна ребёнку?»</a:t>
            </a:r>
          </a:p>
          <a:p>
            <a:pPr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Занятие 7. «Наказания и поощрения»</a:t>
            </a:r>
          </a:p>
          <a:p>
            <a:pPr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Занятие 8. «Правы ли вы, родители?»</a:t>
            </a:r>
          </a:p>
          <a:p>
            <a:pPr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Занятие 9-10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«Организация деятельности с гиперактивными детьми» </a:t>
            </a:r>
          </a:p>
          <a:p>
            <a:pPr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Занятие 11. «Социальное порождает биологическое»</a:t>
            </a:r>
          </a:p>
          <a:p>
            <a:pPr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685442748_polinka-top-p-psikhologicheskie-kartinki-dlya-prezentats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1556792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	</a:t>
            </a:r>
            <a:endParaRPr lang="ru-RU" dirty="0"/>
          </a:p>
        </p:txBody>
      </p:sp>
      <p:pic>
        <p:nvPicPr>
          <p:cNvPr id="7" name="Picture 1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6588224" y="188640"/>
            <a:ext cx="2126257" cy="1465243"/>
          </a:xfrm>
          <a:prstGeom prst="rect">
            <a:avLst/>
          </a:prstGeom>
          <a:noFill/>
        </p:spPr>
      </p:pic>
      <p:pic>
        <p:nvPicPr>
          <p:cNvPr id="8" name="Рисунок 7" descr="IMG20231221140206_BURST001_CO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645024"/>
            <a:ext cx="3456384" cy="2592288"/>
          </a:xfrm>
          <a:prstGeom prst="rect">
            <a:avLst/>
          </a:prstGeom>
        </p:spPr>
      </p:pic>
      <p:pic>
        <p:nvPicPr>
          <p:cNvPr id="9" name="Рисунок 8" descr="IMG20231221140206_BURST001_COV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764704"/>
            <a:ext cx="3456384" cy="2592288"/>
          </a:xfrm>
          <a:prstGeom prst="rect">
            <a:avLst/>
          </a:prstGeom>
        </p:spPr>
      </p:pic>
      <p:pic>
        <p:nvPicPr>
          <p:cNvPr id="10" name="Рисунок 9" descr="IMG20231221140206_BURST001_COV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3928" y="1412776"/>
            <a:ext cx="3456384" cy="2592288"/>
          </a:xfrm>
          <a:prstGeom prst="rect">
            <a:avLst/>
          </a:prstGeom>
        </p:spPr>
      </p:pic>
      <p:pic>
        <p:nvPicPr>
          <p:cNvPr id="11" name="Рисунок 10" descr="IMG20231221140206_BURST001_COV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9952" y="4005064"/>
            <a:ext cx="3456384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685442748_polinka-top-p-psikhologicheskie-kartinki-dlya-prezentats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1556792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	</a:t>
            </a:r>
            <a:endParaRPr lang="ru-RU" dirty="0"/>
          </a:p>
        </p:txBody>
      </p:sp>
      <p:pic>
        <p:nvPicPr>
          <p:cNvPr id="7" name="Picture 1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6588224" y="188640"/>
            <a:ext cx="2126257" cy="1465243"/>
          </a:xfrm>
          <a:prstGeom prst="rect">
            <a:avLst/>
          </a:prstGeom>
          <a:noFill/>
        </p:spPr>
      </p:pic>
      <p:pic>
        <p:nvPicPr>
          <p:cNvPr id="8" name="Рисунок 7" descr="IMG20231221140206_BURST001_CO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005064"/>
            <a:ext cx="3456384" cy="2592288"/>
          </a:xfrm>
          <a:prstGeom prst="rect">
            <a:avLst/>
          </a:prstGeom>
        </p:spPr>
      </p:pic>
      <p:pic>
        <p:nvPicPr>
          <p:cNvPr id="9" name="Рисунок 8" descr="IMG20231221140206_BURST001_COV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4077072"/>
            <a:ext cx="3456384" cy="2592288"/>
          </a:xfrm>
          <a:prstGeom prst="rect">
            <a:avLst/>
          </a:prstGeom>
        </p:spPr>
      </p:pic>
      <p:pic>
        <p:nvPicPr>
          <p:cNvPr id="10" name="Рисунок 9" descr="IMG20231221140206_BURST001_COV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260648"/>
            <a:ext cx="3456384" cy="2592288"/>
          </a:xfrm>
          <a:prstGeom prst="rect">
            <a:avLst/>
          </a:prstGeom>
        </p:spPr>
      </p:pic>
      <p:pic>
        <p:nvPicPr>
          <p:cNvPr id="11" name="Рисунок 10" descr="IMG20231221140206_BURST001_COV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1340768"/>
            <a:ext cx="1944216" cy="2592288"/>
          </a:xfrm>
          <a:prstGeom prst="rect">
            <a:avLst/>
          </a:prstGeom>
        </p:spPr>
      </p:pic>
      <p:pic>
        <p:nvPicPr>
          <p:cNvPr id="12" name="Рисунок 11" descr="IMG20231221140206_BURST001_COV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1340768"/>
            <a:ext cx="3456384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685442748_polinka-top-p-psikhologicheskie-kartinki-dlya-prezentats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1556792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	</a:t>
            </a:r>
            <a:endParaRPr lang="ru-RU" dirty="0"/>
          </a:p>
        </p:txBody>
      </p:sp>
      <p:pic>
        <p:nvPicPr>
          <p:cNvPr id="7" name="Picture 1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6588224" y="188640"/>
            <a:ext cx="2126257" cy="1465243"/>
          </a:xfrm>
          <a:prstGeom prst="rect">
            <a:avLst/>
          </a:prstGeom>
          <a:noFill/>
        </p:spPr>
      </p:pic>
      <p:pic>
        <p:nvPicPr>
          <p:cNvPr id="9" name="Рисунок 8" descr="IMG20231221140206_BURST001_CO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908720"/>
            <a:ext cx="3456384" cy="2592288"/>
          </a:xfrm>
          <a:prstGeom prst="rect">
            <a:avLst/>
          </a:prstGeom>
        </p:spPr>
      </p:pic>
      <p:pic>
        <p:nvPicPr>
          <p:cNvPr id="10" name="Рисунок 9" descr="IMG20231221140206_BURST001_COV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3933056"/>
            <a:ext cx="3456384" cy="2592288"/>
          </a:xfrm>
          <a:prstGeom prst="rect">
            <a:avLst/>
          </a:prstGeom>
        </p:spPr>
      </p:pic>
      <p:pic>
        <p:nvPicPr>
          <p:cNvPr id="11" name="Рисунок 10" descr="IMG20231221140206_BURST001_COVER.jpg"/>
          <p:cNvPicPr>
            <a:picLocks noChangeAspect="1"/>
          </p:cNvPicPr>
          <p:nvPr/>
        </p:nvPicPr>
        <p:blipFill>
          <a:blip r:embed="rId6" cstate="print"/>
          <a:srcRect l="12500"/>
          <a:stretch>
            <a:fillRect/>
          </a:stretch>
        </p:blipFill>
        <p:spPr>
          <a:xfrm>
            <a:off x="4067944" y="1484784"/>
            <a:ext cx="3024336" cy="2592288"/>
          </a:xfrm>
          <a:prstGeom prst="rect">
            <a:avLst/>
          </a:prstGeom>
        </p:spPr>
      </p:pic>
      <p:pic>
        <p:nvPicPr>
          <p:cNvPr id="12" name="Рисунок 11" descr="IMG20231221140206_BURST001_COV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3861048"/>
            <a:ext cx="3456384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685442748_polinka-top-p-psikhologicheskie-kartinki-dlya-prezentats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1556792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	</a:t>
            </a:r>
            <a:endParaRPr lang="ru-RU" dirty="0"/>
          </a:p>
        </p:txBody>
      </p:sp>
      <p:pic>
        <p:nvPicPr>
          <p:cNvPr id="7" name="Picture 1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6588224" y="188640"/>
            <a:ext cx="2126257" cy="1465243"/>
          </a:xfrm>
          <a:prstGeom prst="rect">
            <a:avLst/>
          </a:prstGeom>
          <a:noFill/>
        </p:spPr>
      </p:pic>
      <p:pic>
        <p:nvPicPr>
          <p:cNvPr id="13" name="Рисунок 12" descr="IMG20231221140206_BURST001_CO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276872"/>
            <a:ext cx="4800533" cy="36004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55576" y="836712"/>
            <a:ext cx="5400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Индивидуальное консультирование родителей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685442748_polinka-top-p-psikhologicheskie-kartinki-dlya-prezentats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1556792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	</a:t>
            </a:r>
            <a:endParaRPr lang="ru-RU" dirty="0"/>
          </a:p>
        </p:txBody>
      </p:sp>
      <p:pic>
        <p:nvPicPr>
          <p:cNvPr id="7" name="Picture 1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6588224" y="188640"/>
            <a:ext cx="2126257" cy="146524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779912" y="116632"/>
            <a:ext cx="288032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Буклеты для родителей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20231221140206_BURST001_CO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0"/>
            <a:ext cx="3456384" cy="1965090"/>
          </a:xfrm>
          <a:prstGeom prst="rect">
            <a:avLst/>
          </a:prstGeom>
        </p:spPr>
      </p:pic>
      <p:pic>
        <p:nvPicPr>
          <p:cNvPr id="10" name="Рисунок 9" descr="IMG20231221140206_BURST001_COV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1412776"/>
            <a:ext cx="3456384" cy="2280683"/>
          </a:xfrm>
          <a:prstGeom prst="rect">
            <a:avLst/>
          </a:prstGeom>
        </p:spPr>
      </p:pic>
      <p:pic>
        <p:nvPicPr>
          <p:cNvPr id="11" name="Рисунок 10" descr="IMG20231221140206_BURST001_COV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4221088"/>
            <a:ext cx="3456384" cy="1913355"/>
          </a:xfrm>
          <a:prstGeom prst="rect">
            <a:avLst/>
          </a:prstGeom>
        </p:spPr>
      </p:pic>
      <p:pic>
        <p:nvPicPr>
          <p:cNvPr id="12" name="Рисунок 11" descr="IMG20231221140206_BURST001_COV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2" y="3861048"/>
            <a:ext cx="3456384" cy="2107064"/>
          </a:xfrm>
          <a:prstGeom prst="rect">
            <a:avLst/>
          </a:prstGeom>
        </p:spPr>
      </p:pic>
      <p:pic>
        <p:nvPicPr>
          <p:cNvPr id="13" name="Рисунок 12" descr="IMG20231221140206_BURST001_COV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1988840"/>
            <a:ext cx="3456384" cy="214094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685442748_polinka-top-p-psikhologicheskie-kartinki-dlya-prezentats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1556792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	</a:t>
            </a:r>
            <a:endParaRPr lang="ru-RU" dirty="0"/>
          </a:p>
        </p:txBody>
      </p:sp>
      <p:pic>
        <p:nvPicPr>
          <p:cNvPr id="7" name="Picture 1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6588224" y="188640"/>
            <a:ext cx="2126257" cy="1465243"/>
          </a:xfrm>
          <a:prstGeom prst="rect">
            <a:avLst/>
          </a:prstGeom>
          <a:noFill/>
        </p:spPr>
      </p:pic>
      <p:pic>
        <p:nvPicPr>
          <p:cNvPr id="8" name="Рисунок 7" descr="image014-1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8784976" cy="65527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685442748_polinka-top-p-psikhologicheskie-kartinki-dlya-prezentats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1556792"/>
            <a:ext cx="57606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Согласно пункту 3 статьи 64 ФЗ – 273  родители (законные представители) несовершеннолетних  обучающихся, обеспечивающие получение детьми дошкольного  образования в форме  семейного  образования, имеют право на получение методической, психолого-педагогической, диагностической и консультационной помощи  без  взимания платы, в том числе  в дошкольных образовательных организациях, если в них созданы  соответствующие консультационно-методические  центры (пункты).	</a:t>
            </a:r>
            <a:endParaRPr lang="ru-RU" dirty="0"/>
          </a:p>
        </p:txBody>
      </p:sp>
      <p:pic>
        <p:nvPicPr>
          <p:cNvPr id="7" name="Picture 1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6588224" y="188640"/>
            <a:ext cx="2126257" cy="1465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685442748_polinka-top-p-psikhologicheskie-kartinki-dlya-prezentats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1556792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	</a:t>
            </a:r>
            <a:endParaRPr lang="ru-RU" dirty="0"/>
          </a:p>
        </p:txBody>
      </p:sp>
      <p:pic>
        <p:nvPicPr>
          <p:cNvPr id="7" name="Picture 1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6588224" y="188640"/>
            <a:ext cx="2126257" cy="1465243"/>
          </a:xfrm>
          <a:prstGeom prst="rect">
            <a:avLst/>
          </a:prstGeom>
          <a:noFill/>
        </p:spPr>
      </p:pic>
      <p:pic>
        <p:nvPicPr>
          <p:cNvPr id="8" name="Рисунок 7" descr="1684800444_polinka-top-p-znak-psikhologii-kartinki-krasivo-2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88640"/>
            <a:ext cx="2232248" cy="2232248"/>
          </a:xfrm>
          <a:prstGeom prst="rect">
            <a:avLst/>
          </a:prstGeom>
        </p:spPr>
      </p:pic>
      <p:sp>
        <p:nvSpPr>
          <p:cNvPr id="10" name="Выноска-облако 9"/>
          <p:cNvSpPr/>
          <p:nvPr/>
        </p:nvSpPr>
        <p:spPr>
          <a:xfrm>
            <a:off x="2411760" y="548680"/>
            <a:ext cx="4248472" cy="28803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2019г. на базе МДОАУ №56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г. Орска действует КЦ</a:t>
            </a:r>
            <a:endParaRPr lang="ru-RU" sz="28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C:\Users\UeerAsus\Desktop\ВПКонкурс\ПДД фото\image (4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789040"/>
            <a:ext cx="36480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685442748_polinka-top-p-psikhologicheskie-kartinki-dlya-prezentats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1556792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	</a:t>
            </a:r>
            <a:endParaRPr lang="ru-RU" dirty="0"/>
          </a:p>
        </p:txBody>
      </p:sp>
      <p:pic>
        <p:nvPicPr>
          <p:cNvPr id="7" name="Picture 1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6588224" y="188640"/>
            <a:ext cx="2126257" cy="146524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476672"/>
            <a:ext cx="59766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Формы взаимодействия с родителями: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2204864"/>
            <a:ext cx="453650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Индивидуальные формы:</a:t>
            </a:r>
          </a:p>
          <a:p>
            <a:r>
              <a:rPr lang="ru-RU" sz="1600" dirty="0" smtClean="0"/>
              <a:t>-Индивидуальные психологические консультации;</a:t>
            </a:r>
          </a:p>
          <a:p>
            <a:r>
              <a:rPr lang="ru-RU" sz="1600" dirty="0" smtClean="0"/>
              <a:t>-Индивидуальные беседы. 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861048"/>
            <a:ext cx="5400600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Наглядно-информационные формы:</a:t>
            </a:r>
          </a:p>
          <a:p>
            <a:pPr>
              <a:buFontTx/>
              <a:buChar char="-"/>
            </a:pPr>
            <a:r>
              <a:rPr lang="ru-RU" sz="1600" dirty="0" smtClean="0"/>
              <a:t>Памятки;</a:t>
            </a:r>
          </a:p>
          <a:p>
            <a:pPr>
              <a:buFontTx/>
              <a:buChar char="-"/>
            </a:pPr>
            <a:r>
              <a:rPr lang="ru-RU" sz="1600" dirty="0" smtClean="0"/>
              <a:t> Буклеты;</a:t>
            </a:r>
          </a:p>
          <a:p>
            <a:r>
              <a:rPr lang="ru-RU" sz="1600" dirty="0" smtClean="0"/>
              <a:t> -Презентации;</a:t>
            </a:r>
          </a:p>
          <a:p>
            <a:pPr>
              <a:buFontTx/>
              <a:buChar char="-"/>
            </a:pPr>
            <a:r>
              <a:rPr lang="ru-RU" sz="1600" dirty="0" smtClean="0"/>
              <a:t>Информационный стенд педагога-психолога;</a:t>
            </a:r>
          </a:p>
          <a:p>
            <a:pPr>
              <a:buFontTx/>
              <a:buChar char="-"/>
            </a:pPr>
            <a:r>
              <a:rPr lang="ru-RU" sz="1600" dirty="0"/>
              <a:t> </a:t>
            </a:r>
            <a:r>
              <a:rPr lang="ru-RU" sz="1600" dirty="0" smtClean="0"/>
              <a:t>Страница на сайте;</a:t>
            </a:r>
          </a:p>
          <a:p>
            <a:pPr>
              <a:buFontTx/>
              <a:buChar char="-"/>
            </a:pPr>
            <a:r>
              <a:rPr lang="ru-RU" sz="1600" dirty="0"/>
              <a:t> </a:t>
            </a:r>
            <a:r>
              <a:rPr lang="ru-RU" sz="1600" dirty="0" smtClean="0"/>
              <a:t>Информационные проспекты для родителей.</a:t>
            </a:r>
          </a:p>
          <a:p>
            <a:pPr algn="ctr">
              <a:buFontTx/>
              <a:buChar char="-"/>
            </a:pPr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685442748_polinka-top-p-psikhologicheskie-kartinki-dlya-prezentats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1556792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	</a:t>
            </a:r>
            <a:endParaRPr lang="ru-RU" dirty="0"/>
          </a:p>
        </p:txBody>
      </p:sp>
      <p:pic>
        <p:nvPicPr>
          <p:cNvPr id="7" name="Picture 1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6588224" y="188640"/>
            <a:ext cx="2126257" cy="146524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528" y="908720"/>
            <a:ext cx="6192688" cy="4752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Групповые формы:</a:t>
            </a:r>
          </a:p>
          <a:p>
            <a:pPr algn="ctr"/>
            <a:endParaRPr lang="ru-RU" sz="2000" dirty="0" smtClean="0"/>
          </a:p>
          <a:p>
            <a:pPr>
              <a:buFontTx/>
              <a:buChar char="-"/>
            </a:pPr>
            <a:r>
              <a:rPr lang="ru-RU" dirty="0" smtClean="0"/>
              <a:t>  дни открытых дверей;</a:t>
            </a:r>
          </a:p>
          <a:p>
            <a:pPr lvl="0"/>
            <a:r>
              <a:rPr lang="ru-RU" dirty="0"/>
              <a:t> </a:t>
            </a:r>
            <a:r>
              <a:rPr lang="ru-RU" dirty="0" smtClean="0"/>
              <a:t>- родительские </a:t>
            </a:r>
            <a:r>
              <a:rPr lang="ru-RU" dirty="0"/>
              <a:t>собрания, включающие выступление психолога;</a:t>
            </a:r>
          </a:p>
          <a:p>
            <a:pPr lvl="0"/>
            <a:r>
              <a:rPr lang="ru-RU" dirty="0" smtClean="0"/>
              <a:t> - анкетирование/опрос </a:t>
            </a:r>
            <a:r>
              <a:rPr lang="ru-RU" dirty="0"/>
              <a:t>родителей;</a:t>
            </a:r>
          </a:p>
          <a:p>
            <a:pPr lvl="0"/>
            <a:r>
              <a:rPr lang="ru-RU" dirty="0" smtClean="0"/>
              <a:t> - групповые </a:t>
            </a:r>
            <a:r>
              <a:rPr lang="ru-RU" dirty="0"/>
              <a:t>беседы, лекции и консультации педагога-психолога;</a:t>
            </a:r>
          </a:p>
          <a:p>
            <a:pPr lvl="0"/>
            <a:r>
              <a:rPr lang="ru-RU" dirty="0" smtClean="0"/>
              <a:t> - психологические </a:t>
            </a:r>
            <a:r>
              <a:rPr lang="ru-RU" dirty="0"/>
              <a:t>игры, упражнения, занятия для родителей с элементами тренинга;</a:t>
            </a:r>
          </a:p>
          <a:p>
            <a:pPr lvl="0"/>
            <a:r>
              <a:rPr lang="ru-RU" dirty="0" smtClean="0"/>
              <a:t> - тренинг </a:t>
            </a:r>
            <a:r>
              <a:rPr lang="ru-RU" dirty="0"/>
              <a:t>дидактического взаимодействия (как правильно заниматься с детьми; как относиться к ошибкам и исправлять их)</a:t>
            </a:r>
          </a:p>
          <a:p>
            <a:pPr lvl="0"/>
            <a:r>
              <a:rPr lang="ru-RU" dirty="0" smtClean="0"/>
              <a:t> - проведение </a:t>
            </a:r>
            <a:r>
              <a:rPr lang="ru-RU" dirty="0"/>
              <a:t>психодиагностики ребенка в присутствии родителей.</a:t>
            </a:r>
          </a:p>
          <a:p>
            <a:pPr algn="ctr">
              <a:buFontTx/>
              <a:buChar char="-"/>
            </a:pPr>
            <a:endParaRPr lang="ru-RU" dirty="0" smtClean="0"/>
          </a:p>
          <a:p>
            <a:pPr algn="ctr"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685442748_polinka-top-p-psikhologicheskie-kartinki-dlya-prezentats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1556792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	</a:t>
            </a:r>
            <a:endParaRPr lang="ru-RU" dirty="0"/>
          </a:p>
        </p:txBody>
      </p:sp>
      <p:pic>
        <p:nvPicPr>
          <p:cNvPr id="7" name="Picture 1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6588224" y="188640"/>
            <a:ext cx="2126257" cy="146524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3528" y="1052736"/>
            <a:ext cx="561662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Групповое консультирование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2564904"/>
            <a:ext cx="5616624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Дискуссия:</a:t>
            </a:r>
          </a:p>
          <a:p>
            <a:pPr>
              <a:buFontTx/>
              <a:buChar char="-"/>
            </a:pPr>
            <a:r>
              <a:rPr lang="ru-RU" dirty="0" smtClean="0"/>
              <a:t>Круглый стол;</a:t>
            </a:r>
          </a:p>
          <a:p>
            <a:pPr>
              <a:buFontTx/>
              <a:buChar char="-"/>
            </a:pPr>
            <a:r>
              <a:rPr lang="ru-RU" dirty="0" smtClean="0"/>
              <a:t> Симпозиум;</a:t>
            </a:r>
          </a:p>
          <a:p>
            <a:pPr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Дебаты;</a:t>
            </a:r>
          </a:p>
          <a:p>
            <a:pPr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Родительские ринги;</a:t>
            </a:r>
          </a:p>
          <a:p>
            <a:pPr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Родительские чтения</a:t>
            </a:r>
          </a:p>
          <a:p>
            <a:pPr algn="ctr">
              <a:buFontTx/>
              <a:buChar char="-"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4941168"/>
            <a:ext cx="561662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Развивающая беседа с родителями (законными представителями) воспитанников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685442748_polinka-top-p-psikhologicheskie-kartinki-dlya-prezentats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1556792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	</a:t>
            </a:r>
            <a:endParaRPr lang="ru-RU" dirty="0"/>
          </a:p>
        </p:txBody>
      </p:sp>
      <p:pic>
        <p:nvPicPr>
          <p:cNvPr id="7" name="Picture 1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6588224" y="188640"/>
            <a:ext cx="2126257" cy="146524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5536" y="548680"/>
            <a:ext cx="554461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Практическая деятельность специалистов с родителями:</a:t>
            </a:r>
          </a:p>
          <a:p>
            <a:pPr>
              <a:buFontTx/>
              <a:buChar char="-"/>
            </a:pPr>
            <a:r>
              <a:rPr lang="ru-RU" dirty="0" smtClean="0"/>
              <a:t>мастер-класс;</a:t>
            </a:r>
          </a:p>
          <a:p>
            <a:pPr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тренинги;</a:t>
            </a:r>
          </a:p>
          <a:p>
            <a:pPr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тематические встречи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636912"/>
            <a:ext cx="55446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 Практикум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3861048"/>
            <a:ext cx="55446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 Тренинги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5229200"/>
            <a:ext cx="561662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 Тренинг дидактического взаимодействия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685442748_polinka-top-p-psikhologicheskie-kartinki-dlya-prezentats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1556792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	</a:t>
            </a:r>
            <a:endParaRPr lang="ru-RU" dirty="0"/>
          </a:p>
        </p:txBody>
      </p:sp>
      <p:pic>
        <p:nvPicPr>
          <p:cNvPr id="7" name="Picture 1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6588224" y="188640"/>
            <a:ext cx="2126257" cy="1465243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755576" y="548680"/>
            <a:ext cx="5544616" cy="1922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Практикум </a:t>
            </a:r>
          </a:p>
          <a:p>
            <a:pPr algn="ctr"/>
            <a:r>
              <a:rPr lang="ru-RU" sz="2400" dirty="0" smtClean="0"/>
              <a:t>«Ребёнок в моей семье»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708920"/>
            <a:ext cx="489654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Цель:</a:t>
            </a:r>
            <a:r>
              <a:rPr lang="ru-RU" sz="1400" dirty="0" smtClean="0"/>
              <a:t> показать значимость гармоничного личностного развития дошкольников через общение с взрослыми  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3933056"/>
            <a:ext cx="4896544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Задачи:• </a:t>
            </a:r>
            <a:r>
              <a:rPr lang="ru-RU" sz="1400" dirty="0" smtClean="0"/>
              <a:t>осознание родителями особенностей их </a:t>
            </a:r>
            <a:r>
              <a:rPr lang="ru-RU" sz="1400" b="1" dirty="0" smtClean="0"/>
              <a:t>взаимоотношений</a:t>
            </a:r>
            <a:r>
              <a:rPr lang="ru-RU" sz="1400" dirty="0" smtClean="0"/>
              <a:t> с детьми в формировании мотивации к их изменению; </a:t>
            </a:r>
          </a:p>
          <a:p>
            <a:pPr algn="ctr"/>
            <a:r>
              <a:rPr lang="ru-RU" sz="1400" dirty="0" smtClean="0"/>
              <a:t>• понимание родителями зависимости состояния психологического  здоровья и продуктивности познавательной деятельности от социальных факторов, в первую очередь от </a:t>
            </a:r>
            <a:r>
              <a:rPr lang="ru-RU" sz="1400" b="1" dirty="0" smtClean="0"/>
              <a:t>взаимоотношений в семье</a:t>
            </a:r>
            <a:r>
              <a:rPr lang="ru-RU" sz="1400" dirty="0" smtClean="0"/>
              <a:t>.</a:t>
            </a:r>
          </a:p>
          <a:p>
            <a:pPr algn="ctr"/>
            <a:endParaRPr lang="ru-RU" sz="1400" dirty="0" smtClean="0"/>
          </a:p>
          <a:p>
            <a:pPr algn="ctr"/>
            <a:endParaRPr lang="ru-RU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685442748_polinka-top-p-psikhologicheskie-kartinki-dlya-prezentats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1556792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	</a:t>
            </a:r>
            <a:endParaRPr lang="ru-RU" dirty="0"/>
          </a:p>
        </p:txBody>
      </p:sp>
      <p:pic>
        <p:nvPicPr>
          <p:cNvPr id="7" name="Picture 1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6588224" y="188640"/>
            <a:ext cx="2126257" cy="146524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9512" y="908720"/>
            <a:ext cx="6192688" cy="4968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Этапы:</a:t>
            </a:r>
          </a:p>
          <a:p>
            <a:r>
              <a:rPr lang="ru-RU" sz="2400" b="1" dirty="0" smtClean="0"/>
              <a:t> </a:t>
            </a:r>
            <a:r>
              <a:rPr lang="ru-RU" sz="1400" b="1" dirty="0" smtClean="0"/>
              <a:t>1. Предварительный</a:t>
            </a:r>
            <a:endParaRPr lang="ru-RU" sz="1400" dirty="0" smtClean="0"/>
          </a:p>
          <a:p>
            <a:r>
              <a:rPr lang="ru-RU" sz="1400" dirty="0" smtClean="0"/>
              <a:t>• Изучение родительских </a:t>
            </a:r>
            <a:r>
              <a:rPr lang="ru-RU" sz="1400" b="1" dirty="0" smtClean="0"/>
              <a:t>отношений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• Самодиагностика </a:t>
            </a:r>
            <a:r>
              <a:rPr lang="ru-RU" sz="1400" b="1" dirty="0" smtClean="0"/>
              <a:t>детско-родительских отношений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• Формирование групп участников тренинга из числа родителей и детей по итогам изучения семей.</a:t>
            </a:r>
          </a:p>
          <a:p>
            <a:endParaRPr lang="ru-RU" sz="1400" dirty="0" smtClean="0"/>
          </a:p>
          <a:p>
            <a:r>
              <a:rPr lang="ru-RU" sz="1400" b="1" dirty="0" smtClean="0"/>
              <a:t> 2. Основной</a:t>
            </a:r>
            <a:endParaRPr lang="ru-RU" sz="1400" dirty="0" smtClean="0"/>
          </a:p>
          <a:p>
            <a:pPr>
              <a:buFontTx/>
              <a:buChar char="-"/>
            </a:pPr>
            <a:r>
              <a:rPr lang="ru-RU" sz="1400" dirty="0" smtClean="0"/>
              <a:t>Установление контакта между педагогом и участниками группы, закладывание основ  для будущей групповой сплочённости.</a:t>
            </a:r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r>
              <a:rPr lang="ru-RU" sz="1400" b="1" dirty="0" smtClean="0"/>
              <a:t> 3. Заключительный</a:t>
            </a:r>
            <a:endParaRPr lang="ru-RU" sz="1400" dirty="0" smtClean="0"/>
          </a:p>
          <a:p>
            <a:r>
              <a:rPr lang="ru-RU" sz="1400" dirty="0" smtClean="0"/>
              <a:t>- Итоговая индивидуальная психодиагностика.</a:t>
            </a:r>
          </a:p>
          <a:p>
            <a:r>
              <a:rPr lang="ru-RU" sz="1400" dirty="0" smtClean="0"/>
              <a:t>- Составление индивидуальных памяток каждому родителю по воспитанию ребёнка в </a:t>
            </a:r>
            <a:r>
              <a:rPr lang="ru-RU" sz="1400" b="1" dirty="0" smtClean="0"/>
              <a:t>семье</a:t>
            </a:r>
            <a:r>
              <a:rPr lang="ru-RU" sz="1400" dirty="0" smtClean="0"/>
              <a:t>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pPr lvl="0" indent="228600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793</TotalTime>
  <Words>369</Words>
  <Application>Microsoft Office PowerPoint</Application>
  <PresentationFormat>Экран (4:3)</PresentationFormat>
  <Paragraphs>92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Недорезова</dc:creator>
  <cp:lastModifiedBy>Недорезова</cp:lastModifiedBy>
  <cp:revision>56</cp:revision>
  <dcterms:created xsi:type="dcterms:W3CDTF">2023-12-17T07:23:33Z</dcterms:created>
  <dcterms:modified xsi:type="dcterms:W3CDTF">2023-12-21T15:40:16Z</dcterms:modified>
</cp:coreProperties>
</file>