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1"/>
  </p:notesMasterIdLst>
  <p:sldIdLst>
    <p:sldId id="271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60"/>
  </p:normalViewPr>
  <p:slideViewPr>
    <p:cSldViewPr>
      <p:cViewPr varScale="1">
        <p:scale>
          <a:sx n="102" d="100"/>
          <a:sy n="102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797EB-9145-4806-9F8E-3356886E51F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199D3-F26F-4B98-BA54-FA2980A27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E87C4B8-0F2F-4113-B508-268DCBDD5DB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F1738D6-FE68-407F-B997-7AA214635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C4B8-0F2F-4113-B508-268DCBDD5DB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38D6-FE68-407F-B997-7AA214635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C4B8-0F2F-4113-B508-268DCBDD5DB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38D6-FE68-407F-B997-7AA214635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C4B8-0F2F-4113-B508-268DCBDD5DB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38D6-FE68-407F-B997-7AA214635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C4B8-0F2F-4113-B508-268DCBDD5DB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38D6-FE68-407F-B997-7AA214635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C4B8-0F2F-4113-B508-268DCBDD5DB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38D6-FE68-407F-B997-7AA214635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87C4B8-0F2F-4113-B508-268DCBDD5DB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1738D6-FE68-407F-B997-7AA214635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E87C4B8-0F2F-4113-B508-268DCBDD5DB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F1738D6-FE68-407F-B997-7AA214635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C4B8-0F2F-4113-B508-268DCBDD5DB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38D6-FE68-407F-B997-7AA214635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C4B8-0F2F-4113-B508-268DCBDD5DB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38D6-FE68-407F-B997-7AA214635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C4B8-0F2F-4113-B508-268DCBDD5DB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38D6-FE68-407F-B997-7AA214635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E87C4B8-0F2F-4113-B508-268DCBDD5DB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F1738D6-FE68-407F-B997-7AA214635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32872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rgbClr val="FFFF00"/>
                </a:solidFill>
              </a:rPr>
              <a:t>Создание  безопасных условий для детей с ОВЗ в дошкольной  образовательной организации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797152"/>
            <a:ext cx="7358114" cy="174654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МДОАУ «Детский сад № 102» г. Орска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Фостовец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ФЕДЕРАЛЬНЫЕ ДОКУМЕНТЫ</a:t>
            </a:r>
            <a:endParaRPr lang="ru-RU" sz="1000" b="1" dirty="0" smtClean="0">
              <a:solidFill>
                <a:srgbClr val="FF0000"/>
              </a:solidFill>
            </a:endParaRPr>
          </a:p>
          <a:p>
            <a:pPr algn="ctr"/>
            <a:endParaRPr lang="ru-RU" sz="4000" dirty="0" smtClean="0">
              <a:solidFill>
                <a:srgbClr val="FF0000"/>
              </a:solidFill>
            </a:endParaRPr>
          </a:p>
          <a:p>
            <a:pPr lvl="0"/>
            <a:r>
              <a:rPr lang="ru-RU" sz="4000" b="1" dirty="0" smtClean="0">
                <a:solidFill>
                  <a:srgbClr val="002060"/>
                </a:solidFill>
              </a:rPr>
              <a:t>Федеральный закон от 24 ноября 1995г. № 181- ФЗ "О социальной защите инвалидов в Российской Федерации«</a:t>
            </a:r>
          </a:p>
          <a:p>
            <a:pPr lvl="0"/>
            <a:endParaRPr lang="ru-RU" sz="4000" b="1" dirty="0" smtClean="0">
              <a:solidFill>
                <a:srgbClr val="002060"/>
              </a:solidFill>
            </a:endParaRPr>
          </a:p>
          <a:p>
            <a:pPr lvl="0"/>
            <a:r>
              <a:rPr lang="ru-RU" sz="4000" b="1" dirty="0" smtClean="0">
                <a:solidFill>
                  <a:srgbClr val="002060"/>
                </a:solidFill>
              </a:rPr>
              <a:t>Конвенция ООН о правах инвалидов от 13.12.2006</a:t>
            </a:r>
          </a:p>
          <a:p>
            <a:pPr lvl="0"/>
            <a:endParaRPr lang="ru-RU" sz="4000" b="1" dirty="0" smtClean="0">
              <a:solidFill>
                <a:srgbClr val="002060"/>
              </a:solidFill>
            </a:endParaRPr>
          </a:p>
          <a:p>
            <a:pPr lvl="0"/>
            <a:r>
              <a:rPr lang="ru-RU" sz="4000" b="1" dirty="0" smtClean="0">
                <a:solidFill>
                  <a:srgbClr val="002060"/>
                </a:solidFill>
              </a:rPr>
              <a:t>Государственная программа Российской Федерации "Доступная среда" на 2011-2020 годы    </a:t>
            </a:r>
          </a:p>
          <a:p>
            <a:pPr lvl="0"/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 Приказ Министерства образования и науки РФ от 9 ноября 2015 г. № 1309 "Об утверждении Порядка обеспечения условий доступности для инвалидов объектов и предоставляемых услуг в сфере образования"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</a:rPr>
              <a:t>Обеспечение доступа в здания организаций;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</a:rPr>
              <a:t>Реализация адаптированных образовательных программ;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</a:rPr>
              <a:t>Применение специальных методов и средств обучения и воспитания; 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</a:rPr>
              <a:t>Представление услуг </a:t>
            </a:r>
            <a:r>
              <a:rPr lang="ru-RU" sz="3600" b="1" dirty="0" err="1" smtClean="0">
                <a:solidFill>
                  <a:srgbClr val="002060"/>
                </a:solidFill>
              </a:rPr>
              <a:t>тьютора</a:t>
            </a:r>
            <a:r>
              <a:rPr lang="ru-RU" sz="3600" b="1" dirty="0" smtClean="0">
                <a:solidFill>
                  <a:srgbClr val="002060"/>
                </a:solidFill>
              </a:rPr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</a:rPr>
              <a:t>Проведение коррекционных занятий.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</a:rPr>
              <a:t>Нормативно-правовое обеспечение и программно-методическое обеспечение;</a:t>
            </a:r>
          </a:p>
          <a:p>
            <a:pPr lvl="0">
              <a:buFont typeface="Wingdings" pitchFamily="2" charset="2"/>
              <a:buChar char="Ø"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</a:rPr>
              <a:t>Создание развивающей среды;</a:t>
            </a:r>
          </a:p>
          <a:p>
            <a:pPr lvl="0">
              <a:buNone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</a:rPr>
              <a:t>Кадровое обеспечение и взаимодействие специалистов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0170817_1142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4076012" cy="5434682"/>
          </a:xfrm>
        </p:spPr>
      </p:pic>
      <p:pic>
        <p:nvPicPr>
          <p:cNvPr id="8" name="Содержимое 7" descr="IMG_20170817_1140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9504" r="28484"/>
          <a:stretch>
            <a:fillRect/>
          </a:stretch>
        </p:blipFill>
        <p:spPr>
          <a:xfrm>
            <a:off x="5004048" y="980728"/>
            <a:ext cx="3744416" cy="549521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_20170817_1140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15168" y="3173295"/>
            <a:ext cx="5528832" cy="3684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MG_20170817_11423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92080" cy="396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_20170817_1140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29556" y="1196752"/>
            <a:ext cx="4014444" cy="535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MG_20170817_11423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5292080" cy="396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Autofit/>
          </a:bodyPr>
          <a:lstStyle/>
          <a:p>
            <a:pPr marL="95250" indent="14288">
              <a:buNone/>
            </a:pPr>
            <a:r>
              <a:rPr lang="ru-RU" sz="2400" dirty="0" smtClean="0"/>
              <a:t>- </a:t>
            </a:r>
            <a:r>
              <a:rPr lang="ru-RU" sz="2400" b="1" dirty="0" smtClean="0">
                <a:solidFill>
                  <a:srgbClr val="002060"/>
                </a:solidFill>
              </a:rPr>
              <a:t>повышение квалификации педагогов по программам, направленным на работу с детьми с ОВЗ;</a:t>
            </a:r>
          </a:p>
          <a:p>
            <a:pPr marL="95250" indent="14288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переподготовка кадров с целью предоставления инвалидам, при необходимости,  услуг </a:t>
            </a:r>
            <a:r>
              <a:rPr lang="ru-RU" sz="2400" b="1" dirty="0" err="1" smtClean="0">
                <a:solidFill>
                  <a:srgbClr val="002060"/>
                </a:solidFill>
              </a:rPr>
              <a:t>тьютора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pPr marL="95250" indent="14288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создание </a:t>
            </a:r>
            <a:r>
              <a:rPr lang="ru-RU" sz="2400" b="1" dirty="0" err="1" smtClean="0">
                <a:solidFill>
                  <a:srgbClr val="002060"/>
                </a:solidFill>
              </a:rPr>
              <a:t>беспорожной</a:t>
            </a:r>
            <a:r>
              <a:rPr lang="ru-RU" sz="2400" b="1" dirty="0" smtClean="0">
                <a:solidFill>
                  <a:srgbClr val="002060"/>
                </a:solidFill>
              </a:rPr>
              <a:t> среды (убрать пороги);</a:t>
            </a:r>
          </a:p>
          <a:p>
            <a:pPr marL="95250" indent="14288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оснащение учреждения вывеской и мнемосхемой, выполненными шрифтом Брайля;</a:t>
            </a:r>
          </a:p>
          <a:p>
            <a:pPr marL="95250" indent="14288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назначение ответственного, разработка должностной инструкции и ежегодное проведение  инструктажа работников по вопросу организации помощи </a:t>
            </a:r>
            <a:r>
              <a:rPr lang="ru-RU" sz="2400" b="1" dirty="0" err="1" smtClean="0">
                <a:solidFill>
                  <a:srgbClr val="002060"/>
                </a:solidFill>
              </a:rPr>
              <a:t>маломобильным</a:t>
            </a:r>
            <a:r>
              <a:rPr lang="ru-RU" sz="2400" b="1" dirty="0" smtClean="0">
                <a:solidFill>
                  <a:srgbClr val="002060"/>
                </a:solidFill>
              </a:rPr>
              <a:t> посетителям ДОО;</a:t>
            </a:r>
          </a:p>
          <a:p>
            <a:pPr marL="95250" indent="14288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обеспечение системы пассивной навигации (контрастный цвет, рельефные указатели, тактильные ленты, поручни);</a:t>
            </a:r>
          </a:p>
          <a:p>
            <a:pPr marL="95250" indent="14288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установка кнопки вызова персонала.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Autofit/>
          </a:bodyPr>
          <a:lstStyle/>
          <a:p>
            <a:pPr marL="173038" indent="0" algn="ctr" fontAlgn="base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Ориентируйтесь на требования, которые установлены:</a:t>
            </a:r>
          </a:p>
          <a:p>
            <a:pPr marL="173038" indent="0" fontAlgn="base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 приказом </a:t>
            </a:r>
            <a:r>
              <a:rPr lang="ru-RU" sz="2000" b="1" dirty="0" err="1" smtClean="0">
                <a:solidFill>
                  <a:srgbClr val="002060"/>
                </a:solidFill>
              </a:rPr>
              <a:t>Минпросвещения</a:t>
            </a:r>
            <a:r>
              <a:rPr lang="ru-RU" sz="2000" b="1" dirty="0" smtClean="0">
                <a:solidFill>
                  <a:srgbClr val="002060"/>
                </a:solidFill>
              </a:rPr>
              <a:t> РФ от 21.01.2019 N 32 "О внесении изменений в Порядок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образования, утвержденный приказом Министерства образования и науки Российской Федерации от 30 августа 2013 г. N 1014"; </a:t>
            </a:r>
          </a:p>
          <a:p>
            <a:pPr marL="173038" indent="0" fontAlgn="base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173038" indent="0" fontAlgn="base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 приказом Министерства образования и науки Российской Федерации от 09.11.2015 № 1309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 (с </a:t>
            </a:r>
            <a:r>
              <a:rPr lang="ru-RU" sz="2000" b="1" dirty="0" err="1" smtClean="0">
                <a:solidFill>
                  <a:srgbClr val="002060"/>
                </a:solidFill>
              </a:rPr>
              <a:t>изм</a:t>
            </a:r>
            <a:r>
              <a:rPr lang="ru-RU" sz="2000" b="1" dirty="0" smtClean="0">
                <a:solidFill>
                  <a:srgbClr val="002060"/>
                </a:solidFill>
              </a:rPr>
              <a:t>. на 18.08.2016 г.); </a:t>
            </a:r>
          </a:p>
          <a:p>
            <a:pPr marL="173038" indent="0" fontAlgn="base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173038" indent="0" fontAlgn="base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 Сводом правил 59.13330.2016 «Доступность зданий и сооружений для </a:t>
            </a:r>
            <a:r>
              <a:rPr lang="ru-RU" sz="2000" b="1" dirty="0" err="1" smtClean="0">
                <a:solidFill>
                  <a:srgbClr val="002060"/>
                </a:solidFill>
              </a:rPr>
              <a:t>маломобильных</a:t>
            </a:r>
            <a:r>
              <a:rPr lang="ru-RU" sz="2000" b="1" dirty="0" smtClean="0">
                <a:solidFill>
                  <a:srgbClr val="002060"/>
                </a:solidFill>
              </a:rPr>
              <a:t> групп населения».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612</TotalTime>
  <Words>266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 Создание  безопасных условий для детей с ОВЗ в дошкольной  образовательной организации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Безопасная  среда жизнедеятельности  детей с ОВЗ как условие обеспечения качественного дошкольного  образования.</dc:title>
  <dc:creator>Лена</dc:creator>
  <cp:lastModifiedBy>User</cp:lastModifiedBy>
  <cp:revision>68</cp:revision>
  <dcterms:created xsi:type="dcterms:W3CDTF">2016-08-22T11:01:39Z</dcterms:created>
  <dcterms:modified xsi:type="dcterms:W3CDTF">2020-12-04T06:35:57Z</dcterms:modified>
</cp:coreProperties>
</file>