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1E4190-D080-4970-AB3E-CAF896BF32D1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B832BD-582E-483F-9749-D4FE50E46A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ЛЭПБУК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«ЗДРАВСТВУЙ  ШКОЛА»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354442" y="4641112"/>
            <a:ext cx="5114778" cy="11641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Выполнила: воспитатель МДОАУ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№ 221 «Сказка» г.Орска 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Вшивкова</a:t>
            </a:r>
            <a:r>
              <a:rPr lang="ru-RU" dirty="0" smtClean="0">
                <a:solidFill>
                  <a:srgbClr val="002060"/>
                </a:solidFill>
              </a:rPr>
              <a:t> Ирина Викторовна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Д/и «Собери слова из букв»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Приучать слышать звуки в </a:t>
            </a:r>
            <a:r>
              <a:rPr lang="ru-RU" dirty="0" err="1" smtClean="0"/>
              <a:t>слове,развивать</a:t>
            </a:r>
            <a:r>
              <a:rPr lang="ru-RU" dirty="0" smtClean="0"/>
              <a:t> фонематическую память, умение составлять из букв слова.</a:t>
            </a:r>
            <a:endParaRPr lang="ru-RU" dirty="0"/>
          </a:p>
        </p:txBody>
      </p:sp>
      <p:pic>
        <p:nvPicPr>
          <p:cNvPr id="4" name="Рисунок 3" descr="изображение_viber_2021-03-19_21-12-27.jpg"/>
          <p:cNvPicPr>
            <a:picLocks noChangeAspect="1"/>
          </p:cNvPicPr>
          <p:nvPr/>
        </p:nvPicPr>
        <p:blipFill>
          <a:blip r:embed="rId2" cstate="print"/>
          <a:srcRect b="15385"/>
          <a:stretch>
            <a:fillRect/>
          </a:stretch>
        </p:blipFill>
        <p:spPr>
          <a:xfrm>
            <a:off x="3923928" y="3386906"/>
            <a:ext cx="4392488" cy="3066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_viber_2021-03-19_21-18-05.jpg"/>
          <p:cNvPicPr>
            <a:picLocks noChangeAspect="1"/>
          </p:cNvPicPr>
          <p:nvPr/>
        </p:nvPicPr>
        <p:blipFill>
          <a:blip r:embed="rId3" cstate="print"/>
          <a:srcRect l="21084" t="47439" r="24098"/>
          <a:stretch>
            <a:fillRect/>
          </a:stretch>
        </p:blipFill>
        <p:spPr>
          <a:xfrm>
            <a:off x="658638" y="3429000"/>
            <a:ext cx="2545209" cy="3078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«Составь рассказ по картинке»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Развивать умения понимать простые причинно-следственные </a:t>
            </a:r>
            <a:r>
              <a:rPr lang="ru-RU" sz="2400" dirty="0" err="1" smtClean="0"/>
              <a:t>отношения,составлять</a:t>
            </a:r>
            <a:r>
              <a:rPr lang="ru-RU" sz="2400" dirty="0" smtClean="0"/>
              <a:t> сложные предложения.</a:t>
            </a:r>
            <a:endParaRPr lang="ru-RU" sz="2400" dirty="0"/>
          </a:p>
        </p:txBody>
      </p:sp>
      <p:pic>
        <p:nvPicPr>
          <p:cNvPr id="4" name="Рисунок 3" descr="изображение_viber_2021-03-19_21-11-55.jpg"/>
          <p:cNvPicPr>
            <a:picLocks noChangeAspect="1"/>
          </p:cNvPicPr>
          <p:nvPr/>
        </p:nvPicPr>
        <p:blipFill>
          <a:blip r:embed="rId2" cstate="print"/>
          <a:srcRect t="32372" b="26499"/>
          <a:stretch>
            <a:fillRect/>
          </a:stretch>
        </p:blipFill>
        <p:spPr>
          <a:xfrm>
            <a:off x="539552" y="3573016"/>
            <a:ext cx="3282718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_viber_2021-03-19_21-10-43.jpg"/>
          <p:cNvPicPr>
            <a:picLocks noChangeAspect="1"/>
          </p:cNvPicPr>
          <p:nvPr/>
        </p:nvPicPr>
        <p:blipFill>
          <a:blip r:embed="rId3" cstate="print"/>
          <a:srcRect t="9524" b="11905"/>
          <a:stretch>
            <a:fillRect/>
          </a:stretch>
        </p:blipFill>
        <p:spPr>
          <a:xfrm>
            <a:off x="4499992" y="3573016"/>
            <a:ext cx="4154643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 Продолжи  пословицу»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Развитие речи ребенка и знакомство его с устным народным творчеством по теме «</a:t>
            </a:r>
            <a:r>
              <a:rPr lang="ru-RU" sz="2400" dirty="0" err="1" smtClean="0"/>
              <a:t>Школа.Учение</a:t>
            </a:r>
            <a:r>
              <a:rPr lang="ru-RU" sz="2400" dirty="0" smtClean="0"/>
              <a:t>. Знания»</a:t>
            </a:r>
            <a:endParaRPr lang="ru-RU" sz="2400" dirty="0"/>
          </a:p>
        </p:txBody>
      </p:sp>
      <p:pic>
        <p:nvPicPr>
          <p:cNvPr id="4" name="Рисунок 3" descr="изображение_viber_2021-03-19_21-11-12.jpg"/>
          <p:cNvPicPr>
            <a:picLocks noChangeAspect="1"/>
          </p:cNvPicPr>
          <p:nvPr/>
        </p:nvPicPr>
        <p:blipFill>
          <a:blip r:embed="rId2" cstate="print"/>
          <a:srcRect l="2564" t="13552" r="7692"/>
          <a:stretch>
            <a:fillRect/>
          </a:stretch>
        </p:blipFill>
        <p:spPr>
          <a:xfrm>
            <a:off x="3059831" y="3140968"/>
            <a:ext cx="2744539" cy="3525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Стихи и загадки о школе, школьных принадлежностях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Приобщение детей к </a:t>
            </a:r>
            <a:r>
              <a:rPr lang="ru-RU" sz="2400" dirty="0" err="1" smtClean="0"/>
              <a:t>чтению,обогащать</a:t>
            </a:r>
            <a:r>
              <a:rPr lang="ru-RU" sz="2400" dirty="0" smtClean="0"/>
              <a:t> детскую </a:t>
            </a:r>
            <a:r>
              <a:rPr lang="ru-RU" sz="2400" dirty="0" err="1" smtClean="0"/>
              <a:t>речь,эмоции,дать</a:t>
            </a:r>
            <a:r>
              <a:rPr lang="ru-RU" sz="2400" dirty="0" smtClean="0"/>
              <a:t> возможность </a:t>
            </a:r>
            <a:r>
              <a:rPr lang="ru-RU" sz="2400" dirty="0" err="1" smtClean="0"/>
              <a:t>размышлять,фантазировать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изображение_viber_2021-03-19_21-10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01008"/>
            <a:ext cx="2376264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_viber_2021-03-19_21-09-32.jpg"/>
          <p:cNvPicPr>
            <a:picLocks noChangeAspect="1"/>
          </p:cNvPicPr>
          <p:nvPr/>
        </p:nvPicPr>
        <p:blipFill>
          <a:blip r:embed="rId3" cstate="print"/>
          <a:srcRect t="5260" b="5851"/>
          <a:stretch>
            <a:fillRect/>
          </a:stretch>
        </p:blipFill>
        <p:spPr>
          <a:xfrm>
            <a:off x="4283968" y="3412998"/>
            <a:ext cx="3816424" cy="2968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Математические задания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Закреплять навыки счета, состав </a:t>
            </a:r>
            <a:r>
              <a:rPr lang="ru-RU" sz="2400" dirty="0" err="1" smtClean="0"/>
              <a:t>числа,составлять</a:t>
            </a:r>
            <a:r>
              <a:rPr lang="ru-RU" sz="2400" dirty="0" smtClean="0"/>
              <a:t> задачи, находить «соседей чисел» и т.д.</a:t>
            </a:r>
            <a:endParaRPr lang="ru-RU" sz="2400" dirty="0"/>
          </a:p>
        </p:txBody>
      </p:sp>
      <p:pic>
        <p:nvPicPr>
          <p:cNvPr id="4" name="Рисунок 3" descr="изображение_viber_2021-03-19_21-14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2355726" cy="314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_viber_2021-03-19_21-15-21.jpg"/>
          <p:cNvPicPr>
            <a:picLocks noChangeAspect="1"/>
          </p:cNvPicPr>
          <p:nvPr/>
        </p:nvPicPr>
        <p:blipFill>
          <a:blip r:embed="rId3" cstate="print"/>
          <a:srcRect t="33088" r="20588" b="25000"/>
          <a:stretch>
            <a:fillRect/>
          </a:stretch>
        </p:blipFill>
        <p:spPr>
          <a:xfrm>
            <a:off x="3347864" y="2996952"/>
            <a:ext cx="1944216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_viber_2021-03-19_21-13-49.jpg"/>
          <p:cNvPicPr>
            <a:picLocks noChangeAspect="1"/>
          </p:cNvPicPr>
          <p:nvPr/>
        </p:nvPicPr>
        <p:blipFill>
          <a:blip r:embed="rId4" cstate="print"/>
          <a:srcRect l="7317" r="7317" b="5691"/>
          <a:stretch>
            <a:fillRect/>
          </a:stretch>
        </p:blipFill>
        <p:spPr>
          <a:xfrm>
            <a:off x="3059832" y="4509120"/>
            <a:ext cx="2520280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_viber_2021-03-19_21-13-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284984"/>
            <a:ext cx="3096344" cy="3237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Звуковой состав слова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Развивать фонематический </a:t>
            </a:r>
            <a:r>
              <a:rPr lang="ru-RU" sz="2400" dirty="0" err="1" smtClean="0"/>
              <a:t>слух,знакомить</a:t>
            </a:r>
            <a:r>
              <a:rPr lang="ru-RU" sz="2400" dirty="0" smtClean="0"/>
              <a:t> со схемой звукового состава </a:t>
            </a:r>
            <a:r>
              <a:rPr lang="ru-RU" sz="2400" dirty="0" err="1" smtClean="0"/>
              <a:t>слова,закреплять</a:t>
            </a:r>
            <a:r>
              <a:rPr lang="ru-RU" sz="2400" dirty="0" smtClean="0"/>
              <a:t> умение определять количество слогов в слове.</a:t>
            </a:r>
            <a:endParaRPr lang="ru-RU" sz="2400" dirty="0"/>
          </a:p>
        </p:txBody>
      </p:sp>
      <p:pic>
        <p:nvPicPr>
          <p:cNvPr id="4" name="Рисунок 3" descr="изображение_viber_2021-03-19_21-11-27.jpg"/>
          <p:cNvPicPr>
            <a:picLocks noChangeAspect="1"/>
          </p:cNvPicPr>
          <p:nvPr/>
        </p:nvPicPr>
        <p:blipFill>
          <a:blip r:embed="rId2" cstate="print"/>
          <a:srcRect t="2479" r="7438" b="57852"/>
          <a:stretch>
            <a:fillRect/>
          </a:stretch>
        </p:blipFill>
        <p:spPr>
          <a:xfrm>
            <a:off x="395536" y="3284984"/>
            <a:ext cx="2394266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_viber_2021-03-19_21-10-30.jpg"/>
          <p:cNvPicPr>
            <a:picLocks noChangeAspect="1"/>
          </p:cNvPicPr>
          <p:nvPr/>
        </p:nvPicPr>
        <p:blipFill>
          <a:blip r:embed="rId3" cstate="print"/>
          <a:srcRect t="12105"/>
          <a:stretch>
            <a:fillRect/>
          </a:stretch>
        </p:blipFill>
        <p:spPr>
          <a:xfrm>
            <a:off x="3203848" y="3429000"/>
            <a:ext cx="2808312" cy="2909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изображение_viber_2021-03-19_21-14-43.jpg"/>
          <p:cNvPicPr>
            <a:picLocks noChangeAspect="1"/>
          </p:cNvPicPr>
          <p:nvPr/>
        </p:nvPicPr>
        <p:blipFill>
          <a:blip r:embed="rId4" cstate="print"/>
          <a:srcRect t="12318" b="1967"/>
          <a:stretch>
            <a:fillRect/>
          </a:stretch>
        </p:blipFill>
        <p:spPr>
          <a:xfrm>
            <a:off x="6372200" y="3356992"/>
            <a:ext cx="2304256" cy="2927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изображение_viber_2021-03-19_21-18-24.jpg"/>
          <p:cNvPicPr>
            <a:picLocks noChangeAspect="1"/>
          </p:cNvPicPr>
          <p:nvPr/>
        </p:nvPicPr>
        <p:blipFill>
          <a:blip r:embed="rId5" cstate="print"/>
          <a:srcRect l="54545" t="25000" r="18182" b="54545"/>
          <a:stretch>
            <a:fillRect/>
          </a:stretch>
        </p:blipFill>
        <p:spPr>
          <a:xfrm>
            <a:off x="611560" y="4941168"/>
            <a:ext cx="1728192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Лабиринты.Ребусы</a:t>
            </a:r>
            <a:r>
              <a:rPr lang="ru-RU" sz="4400" b="1" dirty="0" smtClean="0"/>
              <a:t>. «Найди отличия»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Развитие логического ,пространственного </a:t>
            </a:r>
            <a:r>
              <a:rPr lang="ru-RU" sz="2400" dirty="0" err="1" smtClean="0"/>
              <a:t>мышления,внимательности,умения</a:t>
            </a:r>
            <a:r>
              <a:rPr lang="ru-RU" sz="2400" dirty="0" smtClean="0"/>
              <a:t> анализировать.</a:t>
            </a:r>
            <a:endParaRPr lang="ru-RU" sz="2400" dirty="0"/>
          </a:p>
        </p:txBody>
      </p:sp>
      <p:pic>
        <p:nvPicPr>
          <p:cNvPr id="4" name="Рисунок 3" descr="изображение_viber_2021-03-19_21-13-22.jpg"/>
          <p:cNvPicPr>
            <a:picLocks noChangeAspect="1"/>
          </p:cNvPicPr>
          <p:nvPr/>
        </p:nvPicPr>
        <p:blipFill>
          <a:blip r:embed="rId2" cstate="print"/>
          <a:srcRect t="21846"/>
          <a:stretch>
            <a:fillRect/>
          </a:stretch>
        </p:blipFill>
        <p:spPr>
          <a:xfrm>
            <a:off x="4644008" y="3356992"/>
            <a:ext cx="4375821" cy="256490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изображение_viber_2021-03-19_21-13-05.jpg"/>
          <p:cNvPicPr>
            <a:picLocks noChangeAspect="1"/>
          </p:cNvPicPr>
          <p:nvPr/>
        </p:nvPicPr>
        <p:blipFill>
          <a:blip r:embed="rId3" cstate="print"/>
          <a:srcRect t="20905" b="8779"/>
          <a:stretch>
            <a:fillRect/>
          </a:stretch>
        </p:blipFill>
        <p:spPr>
          <a:xfrm>
            <a:off x="1619672" y="3501008"/>
            <a:ext cx="2841780" cy="266429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изображение_viber_2021-03-19_21-18-05.jpg"/>
          <p:cNvPicPr>
            <a:picLocks noChangeAspect="1"/>
          </p:cNvPicPr>
          <p:nvPr/>
        </p:nvPicPr>
        <p:blipFill>
          <a:blip r:embed="rId4" cstate="print"/>
          <a:srcRect l="13072" r="39869" b="50980"/>
          <a:stretch>
            <a:fillRect/>
          </a:stretch>
        </p:blipFill>
        <p:spPr>
          <a:xfrm>
            <a:off x="179512" y="3789040"/>
            <a:ext cx="1296144" cy="18002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Время  суток .Часы «Неделя»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Учить ориентироваться во времени, определять последовательность частей суток, иметь представление о </a:t>
            </a:r>
            <a:r>
              <a:rPr lang="ru-RU" sz="2400" dirty="0" err="1" smtClean="0"/>
              <a:t>настоящем,прошедшем</a:t>
            </a:r>
            <a:r>
              <a:rPr lang="ru-RU" sz="2400" dirty="0" smtClean="0"/>
              <a:t> и будущем времени.</a:t>
            </a:r>
            <a:endParaRPr lang="ru-RU" sz="2400" dirty="0"/>
          </a:p>
        </p:txBody>
      </p:sp>
      <p:pic>
        <p:nvPicPr>
          <p:cNvPr id="4" name="Рисунок 3" descr="изображение_viber_2021-03-19_21-17-23.jpg"/>
          <p:cNvPicPr>
            <a:picLocks noChangeAspect="1"/>
          </p:cNvPicPr>
          <p:nvPr/>
        </p:nvPicPr>
        <p:blipFill>
          <a:blip r:embed="rId2" cstate="print"/>
          <a:srcRect t="22105" r="6668" b="6054"/>
          <a:stretch>
            <a:fillRect/>
          </a:stretch>
        </p:blipFill>
        <p:spPr>
          <a:xfrm>
            <a:off x="1907704" y="3429000"/>
            <a:ext cx="3096344" cy="3177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_viber_2021-03-19_21-17-10.jpg"/>
          <p:cNvPicPr>
            <a:picLocks noChangeAspect="1"/>
          </p:cNvPicPr>
          <p:nvPr/>
        </p:nvPicPr>
        <p:blipFill>
          <a:blip r:embed="rId3" cstate="print"/>
          <a:srcRect t="7667" b="2889"/>
          <a:stretch>
            <a:fillRect/>
          </a:stretch>
        </p:blipFill>
        <p:spPr>
          <a:xfrm>
            <a:off x="5292080" y="3933056"/>
            <a:ext cx="354224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изображение_viber_2021-03-19_21-18-37.jpg"/>
          <p:cNvPicPr>
            <a:picLocks noChangeAspect="1"/>
          </p:cNvPicPr>
          <p:nvPr/>
        </p:nvPicPr>
        <p:blipFill>
          <a:blip r:embed="rId4" cstate="print"/>
          <a:srcRect l="61538" t="32168" r="17949" b="44095"/>
          <a:stretch>
            <a:fillRect/>
          </a:stretch>
        </p:blipFill>
        <p:spPr>
          <a:xfrm>
            <a:off x="323528" y="3861048"/>
            <a:ext cx="129614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Образцы «Сиди за партой правильно»</a:t>
            </a:r>
            <a:br>
              <a:rPr lang="ru-RU" sz="3600" b="1" dirty="0" smtClean="0"/>
            </a:br>
            <a:r>
              <a:rPr lang="ru-RU" sz="3600" b="1" dirty="0" smtClean="0"/>
              <a:t>« Держи ручку правильно»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Познакомить с правилами посадки за партой во время чтения и письма, как правильно держать ручку во время письма.</a:t>
            </a:r>
            <a:endParaRPr lang="ru-RU" sz="2400" dirty="0"/>
          </a:p>
        </p:txBody>
      </p:sp>
      <p:pic>
        <p:nvPicPr>
          <p:cNvPr id="4" name="Рисунок 3" descr="изображение_viber_2021-03-19_21-19-21.jpg"/>
          <p:cNvPicPr>
            <a:picLocks noChangeAspect="1"/>
          </p:cNvPicPr>
          <p:nvPr/>
        </p:nvPicPr>
        <p:blipFill>
          <a:blip r:embed="rId2" cstate="print"/>
          <a:srcRect l="9308" t="23736" r="18086"/>
          <a:stretch>
            <a:fillRect/>
          </a:stretch>
        </p:blipFill>
        <p:spPr>
          <a:xfrm>
            <a:off x="3779912" y="2996952"/>
            <a:ext cx="3672408" cy="3667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Цель  дидактического  пособия: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Способствовать развитию интереса к школе, учебным  навыкам, обогащению представлений о школьном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мире.Воспитание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положительного отношения к школе у детей подготовительной к школе группы.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Задачи дидактического пособия: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Продолжать формировать личностную готовность детей к школе, «внутреннюю позицию школьника»;</a:t>
            </a:r>
          </a:p>
          <a:p>
            <a:r>
              <a:rPr lang="ru-RU" sz="1800" dirty="0" smtClean="0"/>
              <a:t>Познакомит детей со школьными </a:t>
            </a:r>
            <a:r>
              <a:rPr lang="ru-RU" sz="1800" dirty="0" err="1" smtClean="0"/>
              <a:t>принадлежностями,необходимыми</a:t>
            </a:r>
            <a:r>
              <a:rPr lang="ru-RU" sz="1800" dirty="0" smtClean="0"/>
              <a:t> для успешного обучения в школе;</a:t>
            </a:r>
          </a:p>
          <a:p>
            <a:r>
              <a:rPr lang="ru-RU" sz="1800" dirty="0" smtClean="0"/>
              <a:t>Познакомить с правилами поведения в </a:t>
            </a:r>
            <a:r>
              <a:rPr lang="ru-RU" sz="1800" dirty="0" err="1" smtClean="0"/>
              <a:t>школе,режимом</a:t>
            </a:r>
            <a:r>
              <a:rPr lang="ru-RU" sz="1800" dirty="0" smtClean="0"/>
              <a:t> дня школьника;</a:t>
            </a:r>
          </a:p>
          <a:p>
            <a:r>
              <a:rPr lang="ru-RU" sz="1800" dirty="0" smtClean="0"/>
              <a:t>Дать понятие о правильной осанке;</a:t>
            </a:r>
          </a:p>
          <a:p>
            <a:r>
              <a:rPr lang="ru-RU" sz="1800" dirty="0" smtClean="0"/>
              <a:t>Учить  отгадывать загадки о школьных </a:t>
            </a:r>
            <a:r>
              <a:rPr lang="ru-RU" sz="1800" dirty="0" err="1" smtClean="0"/>
              <a:t>принадлежностях,заучивать</a:t>
            </a:r>
            <a:r>
              <a:rPr lang="ru-RU" sz="1800" dirty="0" smtClean="0"/>
              <a:t> стихи о школе;</a:t>
            </a:r>
          </a:p>
          <a:p>
            <a:r>
              <a:rPr lang="ru-RU" sz="1800" dirty="0" smtClean="0"/>
              <a:t>Развивать связную речь;</a:t>
            </a:r>
          </a:p>
          <a:p>
            <a:r>
              <a:rPr lang="ru-RU" sz="1800" dirty="0" smtClean="0"/>
              <a:t>Активизировать словарный запас  по темам « </a:t>
            </a:r>
            <a:r>
              <a:rPr lang="ru-RU" sz="1800" dirty="0" err="1" smtClean="0"/>
              <a:t>Школа.Школьные</a:t>
            </a:r>
            <a:r>
              <a:rPr lang="ru-RU" sz="1800" dirty="0" smtClean="0"/>
              <a:t> принадлежности»</a:t>
            </a:r>
          </a:p>
          <a:p>
            <a:r>
              <a:rPr lang="ru-RU" sz="1800" dirty="0" smtClean="0"/>
              <a:t>Совершенствовать психические процессы, формирование мыслительных операций- </a:t>
            </a:r>
            <a:r>
              <a:rPr lang="ru-RU" sz="1800" dirty="0" err="1" smtClean="0"/>
              <a:t>анализ,синтез,обобщение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Arial Black" pitchFamily="34" charset="0"/>
              </a:rPr>
              <a:t>Лэпбук</a:t>
            </a:r>
            <a:r>
              <a:rPr lang="ru-RU" sz="3200" dirty="0" smtClean="0">
                <a:latin typeface="Arial Black" pitchFamily="34" charset="0"/>
              </a:rPr>
              <a:t> предназначен для детей подготовительной к школе группы.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Используется как для индивидуальной, так и для  подгрупповой работы с детьми ,в первую и во вторую половину дня.</a:t>
            </a:r>
            <a:endParaRPr lang="ru-RU" dirty="0"/>
          </a:p>
        </p:txBody>
      </p:sp>
      <p:pic>
        <p:nvPicPr>
          <p:cNvPr id="5" name="Рисунок 4" descr="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789040"/>
            <a:ext cx="324036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12976"/>
            <a:ext cx="3140968" cy="2093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Содержание </a:t>
            </a:r>
            <a:r>
              <a:rPr lang="ru-RU" b="1" dirty="0" err="1" smtClean="0"/>
              <a:t>лэпбука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Д/и «Одень куклу в школу»</a:t>
            </a:r>
          </a:p>
          <a:p>
            <a:r>
              <a:rPr lang="ru-RU" sz="1600" dirty="0" smtClean="0"/>
              <a:t>«Правила поведения в школе»                                         Лабиринты. Найди  отличия</a:t>
            </a:r>
          </a:p>
          <a:p>
            <a:r>
              <a:rPr lang="ru-RU" sz="1600" dirty="0" smtClean="0"/>
              <a:t> «Посчитаем</a:t>
            </a:r>
            <a:r>
              <a:rPr lang="ru-RU" sz="1600" dirty="0" smtClean="0"/>
              <a:t>»                                                                        Время суток</a:t>
            </a:r>
          </a:p>
          <a:p>
            <a:r>
              <a:rPr lang="ru-RU" sz="1600" dirty="0" smtClean="0"/>
              <a:t>Д/и «Собери портфель в школу»                                      Образцы « Сиди за партой                                           </a:t>
            </a:r>
          </a:p>
          <a:p>
            <a:r>
              <a:rPr lang="ru-RU" sz="1600" dirty="0" smtClean="0"/>
              <a:t>Часы «Неделя. </a:t>
            </a:r>
            <a:r>
              <a:rPr lang="ru-RU" sz="1600" dirty="0" err="1" smtClean="0"/>
              <a:t>Вчера,сегодня</a:t>
            </a:r>
            <a:r>
              <a:rPr lang="ru-RU" sz="1600" dirty="0" smtClean="0"/>
              <a:t> ,завтра»                             правильно»      </a:t>
            </a:r>
          </a:p>
          <a:p>
            <a:r>
              <a:rPr lang="ru-RU" sz="1600" dirty="0" smtClean="0"/>
              <a:t>Звуковой состав  слова                                                          «Держи ручку правильно»</a:t>
            </a:r>
          </a:p>
          <a:p>
            <a:r>
              <a:rPr lang="ru-RU" sz="1600" dirty="0" smtClean="0"/>
              <a:t>«Составь  рассказ  по картинке»</a:t>
            </a:r>
          </a:p>
          <a:p>
            <a:r>
              <a:rPr lang="ru-RU" sz="1600" dirty="0" smtClean="0"/>
              <a:t>Прописи</a:t>
            </a:r>
          </a:p>
          <a:p>
            <a:r>
              <a:rPr lang="ru-RU" sz="1600" dirty="0" smtClean="0"/>
              <a:t>Ребусы</a:t>
            </a:r>
          </a:p>
          <a:p>
            <a:r>
              <a:rPr lang="ru-RU" sz="1600" dirty="0" smtClean="0"/>
              <a:t>Стихи и загадки  про  школу</a:t>
            </a:r>
          </a:p>
          <a:p>
            <a:r>
              <a:rPr lang="ru-RU" sz="1600" dirty="0" smtClean="0"/>
              <a:t>«Продолжи  пословицу»</a:t>
            </a:r>
          </a:p>
          <a:p>
            <a:r>
              <a:rPr lang="ru-RU" sz="1600" dirty="0" smtClean="0"/>
              <a:t>«Составь слово </a:t>
            </a:r>
            <a:r>
              <a:rPr lang="ru-RU" sz="1600" dirty="0" smtClean="0"/>
              <a:t>и</a:t>
            </a:r>
            <a:r>
              <a:rPr lang="ru-RU" sz="1600" dirty="0" smtClean="0"/>
              <a:t>з букв»</a:t>
            </a:r>
          </a:p>
          <a:p>
            <a:r>
              <a:rPr lang="ru-RU" sz="1600" dirty="0" smtClean="0"/>
              <a:t>Азбука</a:t>
            </a:r>
          </a:p>
          <a:p>
            <a:r>
              <a:rPr lang="ru-RU" sz="1600" dirty="0" smtClean="0"/>
              <a:t>Состав  числа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Лэпбук</a:t>
            </a:r>
            <a:r>
              <a:rPr lang="ru-RU" b="1" dirty="0" smtClean="0"/>
              <a:t> « Здравствуй школа»</a:t>
            </a:r>
            <a:endParaRPr lang="ru-RU" b="1" dirty="0"/>
          </a:p>
        </p:txBody>
      </p:sp>
      <p:pic>
        <p:nvPicPr>
          <p:cNvPr id="4" name="Содержимое 3" descr="изображение_viber_2021-03-19_21-18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636912"/>
            <a:ext cx="4416491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_viber_2021-03-19_21-19-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2808312" cy="41813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Дидактическая игра «Собери портфель в школу»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обобщить знания о </a:t>
            </a:r>
            <a:r>
              <a:rPr lang="ru-RU" sz="2000" dirty="0" err="1" smtClean="0"/>
              <a:t>школе,школьных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принадлежностях,воспитывать</a:t>
            </a:r>
            <a:r>
              <a:rPr lang="ru-RU" sz="2000" dirty="0" smtClean="0"/>
              <a:t> собранность и аккуратность</a:t>
            </a:r>
            <a:endParaRPr lang="ru-RU" sz="2000" dirty="0"/>
          </a:p>
        </p:txBody>
      </p:sp>
      <p:pic>
        <p:nvPicPr>
          <p:cNvPr id="4" name="Рисунок 3" descr="изображение_viber_2021-03-19_21-15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24944"/>
            <a:ext cx="397328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_viber_2021-03-19_21-15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852936"/>
            <a:ext cx="3884471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Дидактическая  игра «Одень куклу в школу»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закрепить представления о предметах школьного костюма для мальчика и девочки.</a:t>
            </a:r>
            <a:endParaRPr lang="ru-RU" dirty="0"/>
          </a:p>
        </p:txBody>
      </p:sp>
      <p:pic>
        <p:nvPicPr>
          <p:cNvPr id="4" name="Рисунок 3" descr="изображение_viber_2021-03-19_21-16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3168352" cy="3525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_viber_2021-03-19_21-16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96952"/>
            <a:ext cx="4104456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Правила поведения в школе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Познакомить ребенка с  основными правилами школьной </a:t>
            </a:r>
            <a:r>
              <a:rPr lang="ru-RU" sz="2400" dirty="0" err="1" smtClean="0"/>
              <a:t>жизни,чтобы</a:t>
            </a:r>
            <a:r>
              <a:rPr lang="ru-RU" sz="2400" dirty="0" smtClean="0"/>
              <a:t> скорректировать свое поведение в новых для него условиях.</a:t>
            </a:r>
            <a:endParaRPr lang="ru-RU" sz="2400" dirty="0"/>
          </a:p>
        </p:txBody>
      </p:sp>
      <p:pic>
        <p:nvPicPr>
          <p:cNvPr id="4" name="Рисунок 3" descr="изображение_viber_2021-03-19_21-16-18.jpg"/>
          <p:cNvPicPr>
            <a:picLocks noChangeAspect="1"/>
          </p:cNvPicPr>
          <p:nvPr/>
        </p:nvPicPr>
        <p:blipFill>
          <a:blip r:embed="rId2" cstate="print"/>
          <a:srcRect t="31647" b="10289"/>
          <a:stretch>
            <a:fillRect/>
          </a:stretch>
        </p:blipFill>
        <p:spPr>
          <a:xfrm>
            <a:off x="539552" y="3556422"/>
            <a:ext cx="3456384" cy="3058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_viber_2021-03-19_21-16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12860"/>
            <a:ext cx="4104456" cy="3184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490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ЛЭПБУК «ЗДРАВСТВУЙ  ШКОЛА»</vt:lpstr>
      <vt:lpstr>Цель  дидактического  пособия:</vt:lpstr>
      <vt:lpstr>Задачи дидактического пособия:</vt:lpstr>
      <vt:lpstr>Лэпбук предназначен для детей подготовительной к школе группы.</vt:lpstr>
      <vt:lpstr>Содержание лэпбука:</vt:lpstr>
      <vt:lpstr>Лэпбук « Здравствуй школа»</vt:lpstr>
      <vt:lpstr>Дидактическая игра «Собери портфель в школу»</vt:lpstr>
      <vt:lpstr>Дидактическая  игра «Одень куклу в школу»</vt:lpstr>
      <vt:lpstr>Правила поведения в школе</vt:lpstr>
      <vt:lpstr>Д/и «Собери слова из букв»</vt:lpstr>
      <vt:lpstr>«Составь рассказ по картинке»</vt:lpstr>
      <vt:lpstr>« Продолжи  пословицу»</vt:lpstr>
      <vt:lpstr>Стихи и загадки о школе, школьных принадлежностях</vt:lpstr>
      <vt:lpstr>Математические задания</vt:lpstr>
      <vt:lpstr>Звуковой состав слова</vt:lpstr>
      <vt:lpstr>Лабиринты.Ребусы. «Найди отличия»</vt:lpstr>
      <vt:lpstr>Время  суток .Часы «Неделя»</vt:lpstr>
      <vt:lpstr>Образцы «Сиди за партой правильно» « Держи ручку правильно»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«ЗДРАВСТВУЙ  ШКОЛА»</dc:title>
  <dc:creator>amd</dc:creator>
  <cp:lastModifiedBy>amd</cp:lastModifiedBy>
  <cp:revision>24</cp:revision>
  <dcterms:created xsi:type="dcterms:W3CDTF">2021-03-17T15:47:34Z</dcterms:created>
  <dcterms:modified xsi:type="dcterms:W3CDTF">2021-03-21T16:22:02Z</dcterms:modified>
</cp:coreProperties>
</file>