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78" r:id="rId8"/>
    <p:sldId id="279" r:id="rId9"/>
    <p:sldId id="280" r:id="rId10"/>
    <p:sldId id="281" r:id="rId11"/>
    <p:sldId id="265" r:id="rId12"/>
    <p:sldId id="275" r:id="rId13"/>
    <p:sldId id="276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2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utor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184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Academy KZ" panose="020B0603050302020204" pitchFamily="34" charset="0"/>
                <a:cs typeface="Mongolian Baiti" panose="03000500000000000000" pitchFamily="66" charset="0"/>
              </a:rPr>
              <a:t>МДОАУ «Детский сад №91 «Росинка» комбинированного вида г</a:t>
            </a:r>
            <a:r>
              <a:rPr lang="ru-RU" sz="2800" b="1" dirty="0" smtClean="0">
                <a:solidFill>
                  <a:srgbClr val="FFC000"/>
                </a:solidFill>
                <a:latin typeface="Academy KZ" panose="020B0603050302020204" pitchFamily="34" charset="0"/>
                <a:cs typeface="Mongolian Baiti" panose="03000500000000000000" pitchFamily="66" charset="0"/>
              </a:rPr>
              <a:t>. Орска</a:t>
            </a:r>
            <a:r>
              <a:rPr lang="ru-RU" sz="2800" b="1" dirty="0">
                <a:solidFill>
                  <a:srgbClr val="FFC000"/>
                </a:solidFill>
                <a:latin typeface="Academy KZ" panose="020B0603050302020204" pitchFamily="34" charset="0"/>
                <a:cs typeface="Mongolian Baiti" panose="03000500000000000000" pitchFamily="66" charset="0"/>
              </a:rPr>
              <a:t>»</a:t>
            </a:r>
            <a:endParaRPr lang="ru-RU" sz="2800" b="1" dirty="0">
              <a:solidFill>
                <a:srgbClr val="FFC000"/>
              </a:solidFill>
              <a:latin typeface="Academy KZ" panose="020B0603050302020204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4388920"/>
            <a:ext cx="7992888" cy="2352448"/>
          </a:xfrm>
        </p:spPr>
        <p:txBody>
          <a:bodyPr>
            <a:normAutofit fontScale="85000" lnSpcReduction="20000"/>
          </a:bodyPr>
          <a:lstStyle/>
          <a:p>
            <a:endParaRPr lang="ru-RU" sz="2400" b="1" i="1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endParaRPr lang="ru-RU" sz="2400" b="1" i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endParaRPr lang="ru-RU" sz="2400" b="1" i="1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endParaRPr lang="ru-RU" sz="2400" b="1" i="1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endParaRPr lang="ru-RU" sz="2400" b="1" i="1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воспитатель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Абдрахманова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Д.М.,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в.кв.кат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2021 г.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19473" y="2898518"/>
            <a:ext cx="6683149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«Использование современного мобильного</a:t>
            </a: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приложения </a:t>
            </a:r>
            <a:endParaRPr lang="ru-RU" sz="280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«</a:t>
            </a:r>
            <a:r>
              <a:rPr lang="en-US" sz="2800" dirty="0">
                <a:solidFill>
                  <a:srgbClr val="002060"/>
                </a:solidFill>
                <a:latin typeface="Gabriola" panose="04040605051002020D02" pitchFamily="82" charset="0"/>
              </a:rPr>
              <a:t>AR TUTOR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»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в</a:t>
            </a: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процессе образовательной деятельности по речевому развитию дошкольников с ОВЗ в условиях внедрения ФГОС ДО»</a:t>
            </a:r>
          </a:p>
          <a:p>
            <a:pPr lvl="2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sp>
        <p:nvSpPr>
          <p:cNvPr id="10" name="AutoShape 4" descr="AR TUTOR - Осознание действий by Егор Kozlov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9473" cy="151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77" y="5338527"/>
            <a:ext cx="1508925" cy="153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" b="8567"/>
          <a:stretch/>
        </p:blipFill>
        <p:spPr>
          <a:xfrm>
            <a:off x="3260140" y="1268760"/>
            <a:ext cx="2551712" cy="1729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4128"/>
            <a:ext cx="1519473" cy="1519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60" y="-37385"/>
            <a:ext cx="1508925" cy="15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Математические фоны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36282"/>
            <a:ext cx="1412776" cy="14127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281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>
                <a:solidFill>
                  <a:srgbClr val="002060"/>
                </a:solidFill>
                <a:latin typeface="Academy KZ" panose="020B0603050302020204" pitchFamily="34" charset="0"/>
              </a:rPr>
              <a:t>Приложение «Безопасность» - это ваш интерактивный помощник в обучении ребенка бытовым предметам. В игровой форме малыш отдельно изучает правила безопасного поведения на кухне, в детской и в ванной.</a:t>
            </a:r>
            <a:br>
              <a:rPr lang="ru-RU" sz="2200" dirty="0">
                <a:solidFill>
                  <a:srgbClr val="002060"/>
                </a:solidFill>
                <a:latin typeface="Academy KZ" panose="020B0603050302020204" pitchFamily="34" charset="0"/>
              </a:rPr>
            </a:br>
            <a:endParaRPr lang="ru-RU" sz="2200" dirty="0">
              <a:solidFill>
                <a:srgbClr val="002060"/>
              </a:solidFill>
              <a:latin typeface="Academy KZ" panose="020B06030503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691480"/>
            <a:ext cx="3429000" cy="468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58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6" y="2657548"/>
            <a:ext cx="1542901" cy="15429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5" y="2443759"/>
            <a:ext cx="3719487" cy="209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18" y="261758"/>
            <a:ext cx="3546082" cy="195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7" y="4712825"/>
            <a:ext cx="34290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83" y="4655862"/>
            <a:ext cx="342900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00" r="-50" b="12201"/>
          <a:stretch/>
        </p:blipFill>
        <p:spPr>
          <a:xfrm rot="16200000">
            <a:off x="1417314" y="-471478"/>
            <a:ext cx="2015444" cy="348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95" y="2643192"/>
            <a:ext cx="1542901" cy="15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Academy KZ" panose="020B0603050302020204" pitchFamily="34" charset="0"/>
              </a:rPr>
              <a:t>Вывод</a:t>
            </a:r>
            <a:r>
              <a:rPr lang="ru-RU" dirty="0" smtClean="0">
                <a:solidFill>
                  <a:srgbClr val="002060"/>
                </a:solidFill>
                <a:latin typeface="Academy KZ" panose="020B0603050302020204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cademy KZ" panose="020B06030503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роведение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занятий с помощью данного пособия привело к </a:t>
            </a: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развитию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познавательных интересов,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повышению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речевой активности повышение уровня речевого развития детей,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развитию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психических процессов,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умению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действовать по словесным инструкциям, контролю за собственными действиями;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применению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полученных знаний, умению в практической деятельности;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повышению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педагогической культуры родителей у детей с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ОНР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78487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03" y="19137"/>
            <a:ext cx="6302424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cademy KZ" panose="020B0603050302020204" pitchFamily="34" charset="0"/>
              </a:rPr>
              <a:t>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cademy KZ" panose="020B0603050302020204" pitchFamily="34" charset="0"/>
              </a:rPr>
              <a:t>AR TUTOR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cademy KZ" panose="020B0603050302020204" pitchFamily="34" charset="0"/>
              </a:rPr>
              <a:t>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cademy KZ" panose="020B0603050302020204" pitchFamily="34" charset="0"/>
            </a:endParaRPr>
          </a:p>
        </p:txBody>
      </p:sp>
      <p:pic>
        <p:nvPicPr>
          <p:cNvPr id="1027" name="Picture 3" descr="C:\Users\Гульнара\Desktop\Видео Ar tutor\WhatsApp Image 2021-04-05 at 23.30.49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79" y="1269323"/>
            <a:ext cx="3240360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73216"/>
            <a:ext cx="1412776" cy="1412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3907"/>
            <a:ext cx="3667164" cy="2589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6" y="3262699"/>
            <a:ext cx="3365542" cy="237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38"/>
            <a:ext cx="1691680" cy="1691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24" y="5445224"/>
            <a:ext cx="1412776" cy="1412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8" y="0"/>
            <a:ext cx="1556792" cy="1556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38300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FA38~1\AppData\Local\Temp\Rar$DIa5236.36671\0-02-05-a8071d85bf70e4f701381f465701fb9c619096b4a1c60616d3a4a36609eac2dc_c2c0c8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46" y="5386953"/>
            <a:ext cx="2137420" cy="12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A38~1\AppData\Local\Temp\Rar$DIa5236.2331\0-02-05-8926dd6856971b160c762a5b3e8a2ba0d928168fe8cbe415c884dd2b6db4c242_3a7db5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44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4677"/>
            <a:ext cx="2180674" cy="136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1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атематические фоны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1324" y="0"/>
            <a:ext cx="8229600" cy="58620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cademy KZ" panose="020B0603050302020204" pitchFamily="34" charset="0"/>
              </a:rPr>
              <a:t>Принцип приложения </a:t>
            </a:r>
            <a:r>
              <a:rPr lang="en-US" dirty="0" err="1" smtClean="0">
                <a:solidFill>
                  <a:srgbClr val="0070C0"/>
                </a:solidFill>
                <a:latin typeface="Academy KZ" panose="020B0603050302020204" pitchFamily="34" charset="0"/>
              </a:rPr>
              <a:t>Ar</a:t>
            </a:r>
            <a:r>
              <a:rPr lang="en-US" dirty="0" smtClean="0">
                <a:solidFill>
                  <a:srgbClr val="0070C0"/>
                </a:solidFill>
                <a:latin typeface="Academy KZ" panose="020B0603050302020204" pitchFamily="34" charset="0"/>
              </a:rPr>
              <a:t> Tutor</a:t>
            </a:r>
            <a:endParaRPr lang="ru-RU" dirty="0">
              <a:solidFill>
                <a:srgbClr val="0070C0"/>
              </a:solidFill>
              <a:latin typeface="Academy KZ" panose="020B06030503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4770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01853"/>
            <a:ext cx="1440160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52" y="5429237"/>
            <a:ext cx="1412776" cy="1412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05064"/>
            <a:ext cx="3499542" cy="196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84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Математические фоны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59221"/>
            <a:ext cx="8640960" cy="11430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Academy KZ" panose="020B0603050302020204" pitchFamily="34" charset="0"/>
              </a:rPr>
              <a:t>Ar</a:t>
            </a:r>
            <a:r>
              <a:rPr lang="en-US" sz="2800" dirty="0" smtClean="0">
                <a:solidFill>
                  <a:srgbClr val="002060"/>
                </a:solidFill>
                <a:latin typeface="Academy KZ" panose="020B0603050302020204" pitchFamily="34" charset="0"/>
              </a:rPr>
              <a:t> Tutor </a:t>
            </a:r>
            <a:r>
              <a:rPr lang="ru-RU" sz="2800" dirty="0" smtClean="0">
                <a:solidFill>
                  <a:srgbClr val="002060"/>
                </a:solidFill>
                <a:latin typeface="Academy KZ" panose="020B0603050302020204" pitchFamily="34" charset="0"/>
              </a:rPr>
              <a:t>помогает </a:t>
            </a:r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>обучить элементарным навыкам общения и поддержать альтернативную коммуникацию ребёнка, не владеющего вербальной </a:t>
            </a:r>
            <a:r>
              <a:rPr lang="ru-RU" sz="2800" dirty="0" smtClean="0">
                <a:solidFill>
                  <a:srgbClr val="002060"/>
                </a:solidFill>
                <a:latin typeface="Academy KZ" panose="020B0603050302020204" pitchFamily="34" charset="0"/>
              </a:rPr>
              <a:t>речью </a:t>
            </a:r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</a:br>
            <a:endParaRPr lang="en-US" sz="2800" b="0" u="sng" dirty="0">
              <a:solidFill>
                <a:srgbClr val="002060"/>
              </a:solidFill>
              <a:effectLst/>
              <a:latin typeface="Academy KZ" panose="020B0603050302020204" pitchFamily="34" charset="0"/>
              <a:hlinkClick r:id="rId3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3101"/>
            <a:ext cx="1340768" cy="1340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02221"/>
            <a:ext cx="6427688" cy="385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4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45224"/>
            <a:ext cx="1340768" cy="12687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latin typeface="Academy KZ" panose="020B0603050302020204" pitchFamily="34" charset="0"/>
              </a:rPr>
              <a:t>Ar</a:t>
            </a:r>
            <a:r>
              <a:rPr lang="en-US" dirty="0" smtClean="0">
                <a:latin typeface="Academy KZ" panose="020B0603050302020204" pitchFamily="34" charset="0"/>
              </a:rPr>
              <a:t> Tutor </a:t>
            </a:r>
            <a:r>
              <a:rPr lang="ru-RU" dirty="0" smtClean="0">
                <a:latin typeface="Academy KZ" panose="020B0603050302020204" pitchFamily="34" charset="0"/>
              </a:rPr>
              <a:t>предлагает </a:t>
            </a:r>
            <a:r>
              <a:rPr lang="en-US" dirty="0" smtClean="0">
                <a:latin typeface="Academy KZ" panose="020B0603050302020204" pitchFamily="34" charset="0"/>
              </a:rPr>
              <a:t/>
            </a:r>
            <a:br>
              <a:rPr lang="en-US" dirty="0" smtClean="0">
                <a:latin typeface="Academy KZ" panose="020B0603050302020204" pitchFamily="34" charset="0"/>
              </a:rPr>
            </a:br>
            <a:r>
              <a:rPr lang="ru-RU" dirty="0" smtClean="0">
                <a:latin typeface="Academy KZ" panose="020B0603050302020204" pitchFamily="34" charset="0"/>
              </a:rPr>
              <a:t>5 </a:t>
            </a:r>
            <a:r>
              <a:rPr lang="ru-RU" dirty="0">
                <a:latin typeface="Academy KZ" panose="020B0603050302020204" pitchFamily="34" charset="0"/>
              </a:rPr>
              <a:t>уникальных приложений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8" y="1553844"/>
            <a:ext cx="3504487" cy="210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73" y="1487823"/>
            <a:ext cx="3646304" cy="218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8" y="4682684"/>
            <a:ext cx="3957175" cy="211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89" y="4493548"/>
            <a:ext cx="3885445" cy="233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13" y="2905461"/>
            <a:ext cx="3653724" cy="219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8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Математические фоны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73216"/>
            <a:ext cx="1412776" cy="1412776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Academy KZ" panose="020B0603050302020204" pitchFamily="34" charset="0"/>
              </a:rPr>
              <a:t>«Обучение реальности» - это уникальная интерактивная игра, которая предназначена для: формирования понятий о </a:t>
            </a:r>
            <a:r>
              <a:rPr lang="ru-RU" sz="2200" dirty="0" smtClean="0">
                <a:solidFill>
                  <a:srgbClr val="002060"/>
                </a:solidFill>
                <a:latin typeface="Academy KZ" panose="020B0603050302020204" pitchFamily="34" charset="0"/>
              </a:rPr>
              <a:t>предметах</a:t>
            </a:r>
            <a:r>
              <a:rPr lang="en-US" sz="2200" dirty="0" smtClean="0">
                <a:solidFill>
                  <a:srgbClr val="002060"/>
                </a:solidFill>
                <a:latin typeface="Academy KZ" panose="020B0603050302020204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Academy KZ" panose="020B0603050302020204" pitchFamily="34" charset="0"/>
              </a:rPr>
              <a:t>домашнего обихода, </a:t>
            </a:r>
            <a:r>
              <a:rPr lang="ru-RU" sz="2200" dirty="0">
                <a:solidFill>
                  <a:srgbClr val="002060"/>
                </a:solidFill>
                <a:latin typeface="Academy KZ" panose="020B0603050302020204" pitchFamily="34" charset="0"/>
              </a:rPr>
              <a:t>их вариациях и предназначениях; формирования и совершенствования устной речи; тренировки концентрации </a:t>
            </a:r>
            <a:r>
              <a:rPr lang="ru-RU" sz="2200" dirty="0" smtClean="0">
                <a:solidFill>
                  <a:srgbClr val="002060"/>
                </a:solidFill>
                <a:latin typeface="Academy KZ" panose="020B0603050302020204" pitchFamily="34" charset="0"/>
              </a:rPr>
              <a:t>внимания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15" y="1382790"/>
            <a:ext cx="4625366" cy="485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0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Математические фоны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73216"/>
            <a:ext cx="1340768" cy="13407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latin typeface="Academy KZ" panose="020B0603050302020204" pitchFamily="34" charset="0"/>
              </a:rPr>
              <a:t>Осознание действий представляет </a:t>
            </a:r>
            <a:r>
              <a:rPr lang="ru-RU" sz="2200" dirty="0">
                <a:solidFill>
                  <a:srgbClr val="002060"/>
                </a:solidFill>
                <a:latin typeface="Academy KZ" panose="020B0603050302020204" pitchFamily="34" charset="0"/>
              </a:rPr>
              <a:t>собой 3-ступенчатую систему тестирования. Перед началом работы рекомендуется пройти «Входной тест», который поможет определить базовый уровень понятий о словах, описывающих действия. После этого ребенку предлагается просмотр карточек-маркеров. При наведении на них камеры смартфона карточки «оживают»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35385"/>
            <a:ext cx="3389889" cy="504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32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Математические фоны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36282"/>
            <a:ext cx="1412776" cy="14127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Academy KZ" panose="020B0603050302020204" pitchFamily="34" charset="0"/>
              </a:rPr>
              <a:t>Приложение «Гражданин» - это интерактивная игра, которая в понятной, доступной и увлекательной форме расскажет вашему чаду, как себя правильно и безопасно вести в общественных </a:t>
            </a:r>
            <a:r>
              <a:rPr lang="ru-RU" sz="2200" dirty="0" smtClean="0">
                <a:solidFill>
                  <a:srgbClr val="002060"/>
                </a:solidFill>
                <a:latin typeface="Academy KZ" panose="020B0603050302020204" pitchFamily="34" charset="0"/>
              </a:rPr>
              <a:t>местах</a:t>
            </a:r>
            <a:endParaRPr lang="ru-RU" sz="2200" dirty="0">
              <a:solidFill>
                <a:srgbClr val="002060"/>
              </a:solidFill>
              <a:latin typeface="Academy KZ" panose="020B06030503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3429000" cy="459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9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Математические фоны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36282"/>
            <a:ext cx="1412776" cy="14127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>
                <a:solidFill>
                  <a:srgbClr val="002060"/>
                </a:solidFill>
                <a:latin typeface="Academy KZ" panose="020B0603050302020204" pitchFamily="34" charset="0"/>
              </a:rPr>
              <a:t>Приложение «Гардероб» - это интересная и познавательная обучающая игра в интерактивном формате, которая расскажет вашему ребенку о предметах одежды, их особенностях и применении в зависимости от сезона и социальной ситуации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90" y="1666156"/>
            <a:ext cx="3366418" cy="49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17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244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Academy KZ</vt:lpstr>
      <vt:lpstr>Arial</vt:lpstr>
      <vt:lpstr>Calibri</vt:lpstr>
      <vt:lpstr>Gabriola</vt:lpstr>
      <vt:lpstr>Mongolian Baiti</vt:lpstr>
      <vt:lpstr>Monotype Corsiva</vt:lpstr>
      <vt:lpstr>Times New Roman</vt:lpstr>
      <vt:lpstr>Wingdings</vt:lpstr>
      <vt:lpstr>Тема Office</vt:lpstr>
      <vt:lpstr>МДОАУ «Детский сад №91 «Росинка» комбинированного вида г. Орска»</vt:lpstr>
      <vt:lpstr>Презентация PowerPoint</vt:lpstr>
      <vt:lpstr>Принцип приложения Ar Tutor</vt:lpstr>
      <vt:lpstr>Ar Tutor помогает обучить элементарным навыкам общения и поддержать альтернативную коммуникацию ребёнка, не владеющего вербальной речью  </vt:lpstr>
      <vt:lpstr> Ar Tutor предлагает  5 уникальных приложений</vt:lpstr>
      <vt:lpstr>«Обучение реальности» - это уникальная интерактивная игра, которая предназначена для: формирования понятий о предметах домашнего обихода, их вариациях и предназначениях; формирования и совершенствования устной речи; тренировки концентрации внимания </vt:lpstr>
      <vt:lpstr>Осознание действий представляет собой 3-ступенчатую систему тестирования. Перед началом работы рекомендуется пройти «Входной тест», который поможет определить базовый уровень понятий о словах, описывающих действия. После этого ребенку предлагается просмотр карточек-маркеров. При наведении на них камеры смартфона карточки «оживают»</vt:lpstr>
      <vt:lpstr>Приложение «Гражданин» - это интерактивная игра, которая в понятной, доступной и увлекательной форме расскажет вашему чаду, как себя правильно и безопасно вести в общественных местах</vt:lpstr>
      <vt:lpstr> Приложение «Гардероб» - это интересная и познавательная обучающая игра в интерактивном формате, которая расскажет вашему ребенку о предметах одежды, их особенностях и применении в зависимости от сезона и социальной ситуации</vt:lpstr>
      <vt:lpstr> Приложение «Безопасность» - это ваш интерактивный помощник в обучении ребенка бытовым предметам. В игровой форме малыш отдельно изучает правила безопасного поведения на кухне, в детской и в ванной. </vt:lpstr>
      <vt:lpstr>Презентация PowerPoint</vt:lpstr>
      <vt:lpstr>Вывод:</vt:lpstr>
      <vt:lpstr>«AR TUTOR»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Гульнара</dc:creator>
  <cp:lastModifiedBy>1</cp:lastModifiedBy>
  <cp:revision>33</cp:revision>
  <dcterms:created xsi:type="dcterms:W3CDTF">2021-03-30T16:14:20Z</dcterms:created>
  <dcterms:modified xsi:type="dcterms:W3CDTF">2021-12-09T04:03:45Z</dcterms:modified>
</cp:coreProperties>
</file>