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78" r:id="rId9"/>
    <p:sldId id="271" r:id="rId10"/>
    <p:sldId id="279" r:id="rId11"/>
    <p:sldId id="272" r:id="rId12"/>
    <p:sldId id="274" r:id="rId13"/>
    <p:sldId id="275" r:id="rId14"/>
    <p:sldId id="276" r:id="rId15"/>
    <p:sldId id="268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1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17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3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407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23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1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8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76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2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88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14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2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0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7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8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802DCFF-5A11-4855-8231-FC5150E54516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7642861-B650-4906-8463-B0848B9D6A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26520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Участие в </a:t>
            </a:r>
            <a:r>
              <a:rPr lang="ru-RU" b="1" dirty="0" smtClean="0">
                <a:solidFill>
                  <a:srgbClr val="FF0000"/>
                </a:solidFill>
              </a:rPr>
              <a:t>Региональной школы университет детства в оренбургской области по теме: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«речь. ритм. игра. движение»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1476104" y="2651760"/>
            <a:ext cx="8874396" cy="192024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Тема выступления </a:t>
            </a:r>
            <a:r>
              <a:rPr lang="ru-RU" sz="2800" b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«Использование балансировочной доски </a:t>
            </a:r>
            <a:r>
              <a:rPr lang="ru-RU" sz="2800" b="1" dirty="0" err="1">
                <a:solidFill>
                  <a:srgbClr val="C00000"/>
                </a:solidFill>
              </a:rPr>
              <a:t>Бильгоу</a:t>
            </a:r>
            <a:r>
              <a:rPr lang="ru-RU" sz="2800" b="1" dirty="0">
                <a:solidFill>
                  <a:srgbClr val="C00000"/>
                </a:solidFill>
              </a:rPr>
              <a:t> в коррекционно-логопедическом процессе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32071"/>
              </p:ext>
            </p:extLst>
          </p:nvPr>
        </p:nvGraphicFramePr>
        <p:xfrm>
          <a:off x="809896" y="4572000"/>
          <a:ext cx="11234057" cy="2082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34057">
                  <a:extLst>
                    <a:ext uri="{9D8B030D-6E8A-4147-A177-3AD203B41FA5}">
                      <a16:colId xmlns:a16="http://schemas.microsoft.com/office/drawing/2014/main" val="1948347328"/>
                    </a:ext>
                  </a:extLst>
                </a:gridCol>
              </a:tblGrid>
              <a:tr h="2082801">
                <a:tc>
                  <a:txBody>
                    <a:bodyPr/>
                    <a:lstStyle/>
                    <a:p>
                      <a:pPr algn="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10.12.21</a:t>
                      </a: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Подготовила:учитель-логопед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высшей категории </a:t>
                      </a:r>
                    </a:p>
                    <a:p>
                      <a:pPr algn="l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200" b="1" baseline="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Наследова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И.В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algn="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п.Новоорск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217648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695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455" y="-387429"/>
            <a:ext cx="1081485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аксессуаров в логопедической практике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Выполнение артикуляционной гимнастики при этом раскачивая доску;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Беремся руками за концы гимнастической палки. Подняв руки вверх, произносим слог, например, «РА», опускаем руки, произносим «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Берем мешочек в правую руку, отводим сначала в одну, затем в другую сторону, произносим слог с автоматизированным звуком, затем, переложив в правую руку мешочек, поднимаем руку вверх и произносим следующий слог;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Подкидывание мяча и его ловля, называя автоматизируемый звук;</a:t>
            </a:r>
          </a:p>
          <a:p>
            <a:pPr lvl="0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Ударяем мяч об пол одной рукой, ловим другой, при этом называем слова или слоги на автоматизируемый звук;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Попасть в мишень из картинок с автоматизируемым звуком на напольной доске и попросить попасть мечом в те картинки, в названии которых звук «Р» находится в начале слова;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Рассказывание стихотворных текстов или </a:t>
            </a:r>
            <a:r>
              <a:rPr lang="ru-RU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ритм ударов мяча;</a:t>
            </a:r>
          </a:p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Придумывание слов как на лексическую тему, так и на закрепляемый звук, попадаем кольцами на штатив, либо мячом в ведерко, корзину;</a:t>
            </a:r>
          </a:p>
          <a:p>
            <a:pPr lvl="0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Попасть мячом в разные корзинки при работе на дифференциацию звуков, звуковом анализе. и т.д.</a:t>
            </a:r>
          </a:p>
        </p:txBody>
      </p:sp>
    </p:spTree>
    <p:extLst>
      <p:ext uri="{BB962C8B-B14F-4D97-AF65-F5344CB8AC3E}">
        <p14:creationId xmlns:p14="http://schemas.microsoft.com/office/powerpoint/2010/main" val="2189769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5"/>
          <a:stretch/>
        </p:blipFill>
        <p:spPr>
          <a:xfrm>
            <a:off x="238453" y="681643"/>
            <a:ext cx="3857625" cy="5660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6" b="4365"/>
          <a:stretch/>
        </p:blipFill>
        <p:spPr>
          <a:xfrm>
            <a:off x="8099107" y="357447"/>
            <a:ext cx="3857625" cy="47964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73" b="4121"/>
          <a:stretch/>
        </p:blipFill>
        <p:spPr>
          <a:xfrm>
            <a:off x="4284726" y="1172126"/>
            <a:ext cx="3625733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9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6" t="25307" r="11636" b="-11152"/>
          <a:stretch/>
        </p:blipFill>
        <p:spPr>
          <a:xfrm>
            <a:off x="6261993" y="191192"/>
            <a:ext cx="4752000" cy="7045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7" b="4970"/>
          <a:stretch/>
        </p:blipFill>
        <p:spPr>
          <a:xfrm>
            <a:off x="1407362" y="191192"/>
            <a:ext cx="3857625" cy="59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1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35" y="1341120"/>
            <a:ext cx="2143125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/>
          <a:stretch/>
        </p:blipFill>
        <p:spPr>
          <a:xfrm>
            <a:off x="7508903" y="149630"/>
            <a:ext cx="3857625" cy="5827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>
          <a:xfrm>
            <a:off x="622068" y="149630"/>
            <a:ext cx="3857625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99001"/>
            <a:ext cx="3424844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40"/>
              </a:spcBef>
              <a:spcAft>
                <a:spcPts val="0"/>
              </a:spcAft>
              <a:buSzPts val="1000"/>
              <a:tabLst>
                <a:tab pos="813435" algn="l"/>
                <a:tab pos="814070" algn="l"/>
              </a:tabLst>
            </a:pP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spcBef>
                <a:spcPts val="340"/>
              </a:spcBef>
              <a:spcAft>
                <a:spcPts val="0"/>
              </a:spcAft>
              <a:buSzPts val="1000"/>
              <a:tabLst>
                <a:tab pos="813435" algn="l"/>
                <a:tab pos="814070" algn="l"/>
              </a:tabLst>
            </a:pP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Упражнение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цветной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планкой</a:t>
            </a:r>
          </a:p>
          <a:p>
            <a:pPr marL="342900" lvl="0" indent="-342900">
              <a:spcBef>
                <a:spcPts val="34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813435" algn="l"/>
                <a:tab pos="814070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Отбивать мяч - маятник одним цветом, или разными по сигналу</a:t>
            </a:r>
            <a:r>
              <a:rPr lang="ru-RU" sz="2200" spc="-75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педагога.</a:t>
            </a:r>
            <a:endParaRPr lang="ru-RU" sz="2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Bef>
                <a:spcPts val="5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813435" algn="l"/>
                <a:tab pos="814070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Отбивать мяч правым и левым концом планки, либо</a:t>
            </a:r>
            <a:r>
              <a:rPr lang="ru-RU" sz="2200" spc="-45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серединой.</a:t>
            </a:r>
            <a:endParaRPr lang="ru-RU" sz="22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813435" algn="l"/>
                <a:tab pos="814070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Отбивать мяч планкой, пытаясь сбить мишень, стоящую на</a:t>
            </a:r>
            <a:r>
              <a:rPr lang="ru-RU" sz="2200" spc="-45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подставке.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lvl="0" algn="ctr">
              <a:spcAft>
                <a:spcPts val="0"/>
              </a:spcAft>
              <a:buSzPts val="1000"/>
              <a:tabLst>
                <a:tab pos="813435" algn="l"/>
                <a:tab pos="814070" algn="l"/>
              </a:tabLst>
            </a:pP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 Эти упражнения также   можно выполнять,   закрепляя речевой материал.</a:t>
            </a:r>
          </a:p>
          <a:p>
            <a:pPr marL="966470" algn="ctr">
              <a:spcAft>
                <a:spcPts val="0"/>
              </a:spcAft>
            </a:pP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6"/>
          <a:stretch/>
        </p:blipFill>
        <p:spPr>
          <a:xfrm>
            <a:off x="7583717" y="369583"/>
            <a:ext cx="3888000" cy="57220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/>
          <a:stretch/>
        </p:blipFill>
        <p:spPr>
          <a:xfrm>
            <a:off x="3424845" y="99001"/>
            <a:ext cx="3800448" cy="59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6389" y="326571"/>
            <a:ext cx="11456125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marR="82550" indent="189865" algn="r"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физкультура, полезна для развития ребенка во всех направлениях, в том числе для развития речи, а также интересному способу закрепления речевых навыков.</a:t>
            </a:r>
          </a:p>
          <a:p>
            <a:pPr marL="814070" algn="r">
              <a:spcBef>
                <a:spcPts val="15"/>
              </a:spcBef>
              <a:spcAft>
                <a:spcPts val="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помощью данного метода мы можем реализовать поставленные коррекционно- развивающие задачи, вовлекая в работу различные анализаторные системы, позволяющие достичь желаемого результата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4070" algn="r">
              <a:spcBef>
                <a:spcPts val="15"/>
              </a:spcBef>
              <a:spcAft>
                <a:spcPts val="0"/>
              </a:spcAft>
            </a:pP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доказала свою эффективность. Выполняя простейшие упражнения, используя оборудование, педагоги добиваются поразительных результатов. После прохождения курса дети полностью подготовлены и адаптированы к жизни.</a:t>
            </a:r>
          </a:p>
          <a:p>
            <a:pPr algn="r" fontAlgn="base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56870" marR="64770"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4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973769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FF0000"/>
                </a:solidFill>
              </a:rPr>
              <a:t/>
            </a:r>
            <a:br>
              <a:rPr lang="ru-RU" sz="5400" b="1" smtClean="0">
                <a:solidFill>
                  <a:srgbClr val="FF0000"/>
                </a:solidFill>
              </a:rPr>
            </a:br>
            <a:r>
              <a:rPr lang="ru-RU" sz="5400" b="1" smtClean="0">
                <a:solidFill>
                  <a:srgbClr val="FF0000"/>
                </a:solidFill>
              </a:rPr>
              <a:t>СПАСИБО </a:t>
            </a:r>
            <a:r>
              <a:rPr lang="ru-RU" sz="5400" b="1" dirty="0" smtClean="0">
                <a:solidFill>
                  <a:srgbClr val="FF0000"/>
                </a:solidFill>
              </a:rPr>
              <a:t>ЗА ВНИМАНИЕ!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3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3143" y="548641"/>
            <a:ext cx="10620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балансировочной доски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Бильгоу</a:t>
            </a: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коррекционно-логопедическом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процессе</a:t>
            </a:r>
            <a:endParaRPr lang="ru-RU" sz="3600" b="1" dirty="0"/>
          </a:p>
        </p:txBody>
      </p:sp>
      <p:pic>
        <p:nvPicPr>
          <p:cNvPr id="8" name="image1.jpeg" descr="https://i1.wp.com/proautism.info/wp-content/uploads/2019/09/doska-Bilgou-1.jpg?w=960&amp;ssl=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5290" y="2305367"/>
            <a:ext cx="9091750" cy="30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5942" y="143691"/>
            <a:ext cx="60698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marR="118745" indent="152400">
              <a:spcBef>
                <a:spcPts val="1170"/>
              </a:spcBef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Мозжечковая стимуляция — современный метод коррекции различных нарушений в речевом и интеллектуальном развитии. Несмотря на то, что применяется он всего пару десятилетий, специалисты видят за ним большое будущее, называя его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буквально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«ключом к обучению мозга»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6870" marR="118745" indent="152400" algn="just">
              <a:spcBef>
                <a:spcPts val="1170"/>
              </a:spcBef>
              <a:spcAft>
                <a:spcPts val="0"/>
              </a:spcAft>
            </a:pP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s://logotyata.ru/wp-content/uploads/2019/09/s12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35577"/>
            <a:ext cx="5940425" cy="5512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48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503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566" y="104503"/>
            <a:ext cx="6975565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над стимуляцией мозжечка применяется специально разработанное устройство: балансирующая доска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3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доска, которая укреплена на округлой основе, что заставляет балансировать в попытках удержать равновесие. Поверхность доски имеет специальную разметку. </a:t>
            </a:r>
          </a:p>
          <a:p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уровня наклона изменяется уровень сложности упражнений. </a:t>
            </a:r>
            <a:endParaRPr lang="ru-RU" sz="23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комплекте с доской идет напольная мишень,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цветозонированная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рейка, стойка телескопическая с брусочками, мячи, подвесной мяч-маятник, </a:t>
            </a:r>
            <a:r>
              <a:rPr lang="ru-RU" sz="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разновесовые</a:t>
            </a:r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мешочки.</a:t>
            </a:r>
          </a:p>
          <a:p>
            <a:pPr fontAlgn="base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56870" marR="118745" indent="152400" algn="just">
              <a:spcBef>
                <a:spcPts val="1170"/>
              </a:spcBef>
            </a:pPr>
            <a:endParaRPr lang="ru-RU" sz="1200" dirty="0"/>
          </a:p>
          <a:p>
            <a:pPr marL="356870" marR="118745" indent="152400" algn="just">
              <a:spcBef>
                <a:spcPts val="1170"/>
              </a:spcBef>
              <a:spcAft>
                <a:spcPts val="0"/>
              </a:spcAft>
            </a:pP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7051" y="4375327"/>
            <a:ext cx="788996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стоит на поверхности доски, которая, в свою очередь, укреплена на округлой основе, что и заставляет его балансировать в попытках удержать равновесие. Основание конструкции очень похоже на основание детских игрушек-качалок.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3" b="2234"/>
          <a:stretch/>
        </p:blipFill>
        <p:spPr>
          <a:xfrm>
            <a:off x="7646261" y="0"/>
            <a:ext cx="3857625" cy="42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7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1074" y="222069"/>
            <a:ext cx="58129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marR="139700">
              <a:spcBef>
                <a:spcPts val="23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Специальные занятия по программе мозжечковой стимуляции рекомендованы детям, у которых есть нарушения координации, внимания,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гиперактивность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выявлены аутичные черты, есть задержки устной, письменной речи, проблемы с учебой, ЗРР, ЗПР, ЗПРР, последствия минимальной мозговой дисфункции, ДЦП.</a:t>
            </a:r>
          </a:p>
        </p:txBody>
      </p:sp>
      <p:pic>
        <p:nvPicPr>
          <p:cNvPr id="6" name="Picture 2" descr="https://static.tildacdn.com/tild3462-6137-4935-b932-363762643761/IMG_7201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8" t="7091" r="643" b="-7091"/>
          <a:stretch/>
        </p:blipFill>
        <p:spPr bwMode="auto">
          <a:xfrm>
            <a:off x="5878286" y="571128"/>
            <a:ext cx="6029690" cy="571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7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80" y="156754"/>
            <a:ext cx="518595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6870" marR="67310" indent="114300" algn="ctr"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Прежде</a:t>
            </a:r>
            <a:r>
              <a:rPr lang="ru-RU" sz="3200" b="1" spc="-6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чем</a:t>
            </a:r>
            <a:r>
              <a:rPr lang="ru-RU" sz="3200" b="1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приступить</a:t>
            </a:r>
            <a:r>
              <a:rPr lang="ru-RU" sz="3200" b="1" spc="-4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b="1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упражнениям</a:t>
            </a:r>
            <a:r>
              <a:rPr lang="ru-RU" sz="3200" b="1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3200" b="1" spc="-6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балансировочной</a:t>
            </a:r>
            <a:r>
              <a:rPr lang="ru-RU" sz="3200" b="1" spc="-5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доске,</a:t>
            </a:r>
            <a:r>
              <a:rPr lang="ru-RU" sz="3200" b="1" spc="-5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spc="-55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ru-RU" sz="3200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 с мячом и мешочком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отрабатываем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ровной поверхности.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870" marR="67310" indent="114300"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строится по этапам с постепенным усложнением</a:t>
            </a:r>
            <a:r>
              <a:rPr lang="ru-RU" sz="32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упражнений.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09" b="8467"/>
          <a:stretch/>
        </p:blipFill>
        <p:spPr>
          <a:xfrm>
            <a:off x="8737685" y="2036488"/>
            <a:ext cx="3306750" cy="414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61" r="11930"/>
          <a:stretch/>
        </p:blipFill>
        <p:spPr>
          <a:xfrm>
            <a:off x="5267541" y="444862"/>
            <a:ext cx="3397395" cy="424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5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4.infourok.ru/uploads/ex/02b6/0013772d-efbed5be/img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9006" y="169817"/>
            <a:ext cx="48724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реакции равновесия на балансировочной доске можно начинать с отработки стояния на четвереньках и при тренировке функций сидения – это подготовительные упражнения, которые вырабатывают вертикальную позу, помогают в овладении навыками самостоятельного сидения и защитную реакцию рук</a:t>
            </a:r>
            <a:endParaRPr lang="ru-RU" sz="2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9333"/>
          <a:stretch/>
        </p:blipFill>
        <p:spPr>
          <a:xfrm rot="5400000">
            <a:off x="5760720" y="992781"/>
            <a:ext cx="5447211" cy="46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75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3084" y="174568"/>
            <a:ext cx="553627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упражнения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Залезть и слезть с доски.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Стоя на доске, двигать глазами вверх-вниз, влево-вправо, по диагонали, рисовать восьмерку.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Стоя на доске, двигать руками, рисуя восьмерку, следить глазами за руками.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Стоя на доске рисовать восьмерку и знак бесконечности носом.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на дыхание.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Одна рука на животе, другая на груди. По команде ребенок надувает сначала грудь (3-5 раз), затем надуваем живот (3-5 раз).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Стоя на доске выполнять круговые вращения руками: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обе руки в одну сторону;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обе руки в разные стороны;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по очереди в одну сторону; </a:t>
            </a:r>
          </a:p>
          <a:p>
            <a:r>
              <a:rPr lang="ru-RU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по очереди в разные сторон</a:t>
            </a:r>
            <a:r>
              <a:rPr lang="ru-RU" sz="2200" dirty="0">
                <a:solidFill>
                  <a:srgbClr val="FF0000"/>
                </a:solidFill>
                <a:latin typeface="Open Sans"/>
              </a:rPr>
              <a:t>ы</a:t>
            </a:r>
            <a:endParaRPr lang="ru-RU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/>
          <a:stretch/>
        </p:blipFill>
        <p:spPr>
          <a:xfrm>
            <a:off x="6910386" y="394852"/>
            <a:ext cx="3857625" cy="577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18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8"/>
          <a:stretch/>
        </p:blipFill>
        <p:spPr>
          <a:xfrm>
            <a:off x="7716721" y="918554"/>
            <a:ext cx="3857625" cy="5777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16242" r="9560" b="243"/>
          <a:stretch/>
        </p:blipFill>
        <p:spPr>
          <a:xfrm>
            <a:off x="3929019" y="594359"/>
            <a:ext cx="3339206" cy="5727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 r="9775"/>
          <a:stretch/>
        </p:blipFill>
        <p:spPr>
          <a:xfrm>
            <a:off x="0" y="290944"/>
            <a:ext cx="3480523" cy="553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189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247</TotalTime>
  <Words>671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Open Sans</vt:lpstr>
      <vt:lpstr>Symbol</vt:lpstr>
      <vt:lpstr>Times New Roman</vt:lpstr>
      <vt:lpstr>Tw Cen MT</vt:lpstr>
      <vt:lpstr>Капля</vt:lpstr>
      <vt:lpstr>Участие в Региональной школы университет детства в оренбургской области по теме: «речь. ритм. игра. движение»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29</cp:revision>
  <dcterms:created xsi:type="dcterms:W3CDTF">2021-02-10T08:27:11Z</dcterms:created>
  <dcterms:modified xsi:type="dcterms:W3CDTF">2021-11-25T05:24:28Z</dcterms:modified>
</cp:coreProperties>
</file>