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1" r:id="rId3"/>
    <p:sldId id="258" r:id="rId4"/>
    <p:sldId id="291" r:id="rId5"/>
    <p:sldId id="268" r:id="rId6"/>
    <p:sldId id="288" r:id="rId7"/>
    <p:sldId id="286" r:id="rId8"/>
    <p:sldId id="289" r:id="rId9"/>
    <p:sldId id="283" r:id="rId10"/>
    <p:sldId id="284" r:id="rId11"/>
    <p:sldId id="285" r:id="rId12"/>
    <p:sldId id="290" r:id="rId13"/>
    <p:sldId id="282" r:id="rId14"/>
    <p:sldId id="266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5E5"/>
    <a:srgbClr val="1E3ADA"/>
    <a:srgbClr val="7D4BC9"/>
    <a:srgbClr val="6313DC"/>
    <a:srgbClr val="16286E"/>
    <a:srgbClr val="333399"/>
    <a:srgbClr val="030553"/>
    <a:srgbClr val="7BEBD8"/>
    <a:srgbClr val="6B8DE1"/>
    <a:srgbClr val="6C9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 snapToGrid="0" showGuides="1">
      <p:cViewPr varScale="1">
        <p:scale>
          <a:sx n="57" d="100"/>
          <a:sy n="57" d="100"/>
        </p:scale>
        <p:origin x="696" y="48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A5E5A06-49CA-4CC1-87DE-FA77A67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D28F2D-D4F3-4E2B-A0F3-7AAFDE0BC58B}" type="datetime1">
              <a:rPr lang="ru-RU" smtClean="0"/>
              <a:pPr rtl="0"/>
              <a:t>20.12.2020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E13074-6DA0-4561-A86B-2939D8B4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9951C-CA37-4221-943D-71E64EEEA549}" type="datetime1">
              <a:rPr lang="ru-RU" smtClean="0"/>
              <a:pPr/>
              <a:t>20.12.2020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7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83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023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50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4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CB67F5-0266-4F57-BCC8-CAA9673E5902}" type="datetime1">
              <a:rPr lang="ru-RU" noProof="0" smtClean="0"/>
              <a:pPr rtl="0"/>
              <a:t>20.12.2020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5ADB00-8AAA-4C20-B03B-A012746A2014}" type="datetime1">
              <a:rPr lang="ru-RU" noProof="0" smtClean="0"/>
              <a:pPr rtl="0"/>
              <a:t>20.12.2020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0EA85A-0755-4D64-85AE-4D684CB44117}" type="datetime1">
              <a:rPr lang="ru-RU" noProof="0" smtClean="0"/>
              <a:pPr rtl="0"/>
              <a:t>20.12.2020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00F68-8153-43BD-9048-5E0203738055}" type="datetime1">
              <a:rPr lang="ru-RU" noProof="0" smtClean="0"/>
              <a:pPr rtl="0"/>
              <a:t>20.12.2020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6A3E5-DF0B-4BB4-83EC-7350AED6B333}" type="datetime1">
              <a:rPr lang="ru-RU" noProof="0" smtClean="0"/>
              <a:pPr rtl="0"/>
              <a:t>20.12.2020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B5BE7-11FF-4B74-A258-0B0852B1C612}" type="datetime1">
              <a:rPr lang="ru-RU" noProof="0" smtClean="0"/>
              <a:pPr rtl="0"/>
              <a:t>20.12.2020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3AEB0-DEE4-469A-ACA7-FCE298962CB8}" type="datetime1">
              <a:rPr lang="ru-RU" noProof="0" smtClean="0"/>
              <a:pPr rtl="0"/>
              <a:t>20.12.2020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850CA-FEA9-4ECA-92F5-9F1778664B8F}" type="datetime1">
              <a:rPr lang="ru-RU" noProof="0" smtClean="0"/>
              <a:pPr rtl="0"/>
              <a:t>20.12.2020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D77D1A-AB3F-4195-91BD-ED29ADAC1B44}" type="datetime1">
              <a:rPr lang="ru-RU" noProof="0" smtClean="0"/>
              <a:pPr rtl="0"/>
              <a:t>20.12.2020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F1AFD-3CC9-4493-BC63-1C141B05CE5B}" type="datetime1">
              <a:rPr lang="ru-RU" noProof="0" smtClean="0"/>
              <a:pPr rtl="0"/>
              <a:t>20.12.2020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578092-39FE-416A-9517-019E99EC9D0E}" type="datetime1">
              <a:rPr lang="ru-RU" noProof="0" smtClean="0"/>
              <a:pPr rtl="0"/>
              <a:t>20.12.2020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8E1444-B5BA-4767-8208-964378902D11}" type="datetime1">
              <a:rPr lang="ru-RU" noProof="0" smtClean="0"/>
              <a:pPr rtl="0"/>
              <a:t>20.12.2020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22id.ru/images/VOM_Mir_otkrytiy_4-5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83;&#1077;&#1090;%20%20http:/22id.ru/images/VOM_Znayka_5-6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22id.ru/images/VOM_Znayka_5-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982573" y="426177"/>
            <a:ext cx="3536195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Заголовок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1 с информацией о кадрах</a:t>
            </a:r>
            <a:endParaRPr lang="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334968" y="252504"/>
            <a:ext cx="10266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лаборатория для воспитателей г. Орска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8742" t="12807" r="6323" b="12360"/>
          <a:stretch>
            <a:fillRect/>
          </a:stretch>
        </p:blipFill>
        <p:spPr bwMode="auto">
          <a:xfrm>
            <a:off x="1961462" y="3721922"/>
            <a:ext cx="3952281" cy="277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42" y="887842"/>
            <a:ext cx="3426876" cy="342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26345" y="139897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- практикум -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вариативный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маршрут как форма поддержки разнообразия детства в ДОО.</a:t>
            </a:r>
          </a:p>
        </p:txBody>
      </p:sp>
      <p:pic>
        <p:nvPicPr>
          <p:cNvPr id="9" name="Picture 5" descr="C:\Users\836D~1\AppData\Local\Temp\Rar$DIa0.899\DSC03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0048" y="3721922"/>
            <a:ext cx="3071828" cy="219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189" y="4892917"/>
            <a:ext cx="2438847" cy="182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2id.ru/images/sampledata/page/spravka/image0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35" y="286044"/>
            <a:ext cx="7921487" cy="56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2351" y="6057108"/>
            <a:ext cx="2441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E3ADA"/>
                </a:solidFill>
              </a:rPr>
              <a:t>ВОМ: «Мир открытий»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41440" y="6057108"/>
            <a:ext cx="4881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22id.ru/images/VOM_Mir_otkrytiy_4-5.pdf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4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2id.ru/images/sampledata/page/spravka/image0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3" y="69574"/>
            <a:ext cx="9221859" cy="59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721" y="3977291"/>
            <a:ext cx="2250025" cy="1767528"/>
          </a:xfrm>
          <a:prstGeom prst="rect">
            <a:avLst/>
          </a:prstGeom>
        </p:spPr>
      </p:pic>
      <p:pic>
        <p:nvPicPr>
          <p:cNvPr id="5122" name="Picture 2" descr="http://22id.ru/cache/preview/4f83be9a23b2440ce2a87d17d87229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295" y="4263886"/>
            <a:ext cx="2406907" cy="240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2id.ru/images/sampledata/page/spravka/image0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3" y="440635"/>
            <a:ext cx="5857599" cy="5876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335E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0" b="14889"/>
          <a:stretch/>
        </p:blipFill>
        <p:spPr>
          <a:xfrm>
            <a:off x="6935009" y="440635"/>
            <a:ext cx="3923495" cy="301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psv4.userapi.com/c856428/u12861191/docs/d10/787ce3b9aa82/IMG-e0f8ea32e4818fc02f1df1f5e47ebc57-V.jpg?extra=9QWJTaJLOe7YmiVLR2ZH0T9nwX3iehGAPlMTapdtW0aOcXFKfPR7fL00PYgIgr4Qv9xh0rxlYZHQaYFjr4sgBWNBfFSfh2-W9OS8AG032ONph1QIsR4Swtg3rAsAdVXzxI4Y9q-Iq1aK2nuXP9wrXPb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4063" y="3668244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1" y="253717"/>
            <a:ext cx="896982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313DC"/>
                </a:solidFill>
                <a:latin typeface="+mj-lt"/>
                <a:cs typeface="Segoe UI" panose="020B0502040204020203" pitchFamily="34" charset="0"/>
              </a:rPr>
              <a:t>Что необходимо для успешной реализации индивидуальных образовательных маршрутов?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 к человеческому достоинству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образовательном процессе форм и методов работы с детьми, соответствующих их психолого-возрастным и индивидуальным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особенностям;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 на основе взаимодействия взрослых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педагогами доброжелательного, положительного отношения детей друг 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другу;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инициативы и самостоятельности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выбора детьми материалов и видов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активности;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от всех форм психического и физического насилия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взаимодействия с семьями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>
              <a:solidFill>
                <a:srgbClr val="6313DC"/>
              </a:solidFill>
              <a:latin typeface="+mj-lt"/>
              <a:cs typeface="Segoe UI" panose="020B0502040204020203" pitchFamily="34" charset="0"/>
            </a:endParaRPr>
          </a:p>
          <a:p>
            <a:pPr algn="ctr"/>
            <a:r>
              <a:rPr lang="ru-RU" sz="3200" b="1" dirty="0">
                <a:solidFill>
                  <a:srgbClr val="6313DC"/>
                </a:solidFill>
                <a:latin typeface="+mj-lt"/>
                <a:cs typeface="Segoe UI" panose="020B0502040204020203" pitchFamily="34" charset="0"/>
              </a:rPr>
              <a:t>Понимать… И учитывать… Любить… И верить… 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4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9170125" y="0"/>
            <a:ext cx="3679513" cy="6779820"/>
            <a:chOff x="4597683" y="-14067"/>
            <a:chExt cx="7594318" cy="5891313"/>
          </a:xfrm>
        </p:grpSpPr>
        <p:sp>
          <p:nvSpPr>
            <p:cNvPr id="5" name="Полилиния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3" y="-6899"/>
              <a:ext cx="6225078" cy="5884145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Полилиния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pic>
        <p:nvPicPr>
          <p:cNvPr id="9" name="Picture 9" descr="E:\20191206_111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6553" y="3394034"/>
            <a:ext cx="2323247" cy="3208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8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739245" y="3210796"/>
            <a:ext cx="484570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5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 за внимание</a:t>
            </a:r>
            <a:endParaRPr lang="ru-RU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Заголовок 24" hidden="1">
            <a:extLst>
              <a:ext uri="{FF2B5EF4-FFF2-40B4-BE49-F238E27FC236}">
                <a16:creationId xmlns:a16="http://schemas.microsoft.com/office/drawing/2014/main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ru-RU" dirty="0" smtClean="0"/>
              <a:t>1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6" y="320761"/>
            <a:ext cx="3621240" cy="256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22id.ru/images/gallery/raduga/nash_perviy_multik/02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06" y="518543"/>
            <a:ext cx="3548252" cy="4731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2id.ru/cache/preview/e73a7a19ac2a73f6acb85722b3a077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66" y="3312325"/>
            <a:ext cx="3120928" cy="312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2id.ru/cache/preview/a4c243b0068989067c55da2bb8e5277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58" y="401406"/>
            <a:ext cx="2830274" cy="2830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376590" y="261849"/>
            <a:ext cx="88884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семинара - практикума</a:t>
            </a:r>
          </a:p>
        </p:txBody>
      </p:sp>
      <p:grpSp>
        <p:nvGrpSpPr>
          <p:cNvPr id="62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9265024" y="779929"/>
            <a:ext cx="2926976" cy="6037561"/>
            <a:chOff x="4597682" y="-439156"/>
            <a:chExt cx="7594320" cy="7252450"/>
          </a:xfrm>
        </p:grpSpPr>
        <p:sp>
          <p:nvSpPr>
            <p:cNvPr id="45" name="Полилиния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Полилиния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3" name="Полилиния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54" name="Полилиния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: Фигура 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6532" y="982254"/>
            <a:ext cx="925679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Теоретическая часть: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Вариативный образовательный маршрут – инструмент реализации ФГОС ДО, механизм индивидуализации образовательного процесса (ст.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высшей квалификационной категории МДОАУ «Детский сад № 1» Горшенина О.В.)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Громова Л.Н. Развитие детской инициативы в продуктивных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видах деятельности (педагог высшей квалификационной категории МДОАУ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96).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Рихтер О.А. Кластер и круги Эйлера в развитии креативного мышления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дошкольного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высшей квалификационной категории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121).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часть: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оставление образовательного маршрута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форме 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 – ВОМ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endParaRPr lang="ru-RU" sz="3000" b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9483634" y="-18801"/>
            <a:ext cx="3738102" cy="7857039"/>
            <a:chOff x="4597682" y="-14067"/>
            <a:chExt cx="7594320" cy="6827361"/>
          </a:xfrm>
        </p:grpSpPr>
        <p:sp>
          <p:nvSpPr>
            <p:cNvPr id="45" name="Полилиния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Полилиния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3" name="Полилиния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54" name="Полилиния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462005" y="2514832"/>
            <a:ext cx="67194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39" y="314520"/>
            <a:ext cx="5521252" cy="190651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457331C-2A24-4352-9B4C-1C1B326F4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8134" y="2164820"/>
            <a:ext cx="6583057" cy="5072567"/>
            <a:chOff x="1112407" y="1617975"/>
            <a:chExt cx="3846634" cy="3601173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E9101D99-B002-4698-9C7E-C942B9AA2D39}"/>
                </a:ext>
              </a:extLst>
            </p:cNvPr>
            <p:cNvSpPr/>
            <p:nvPr/>
          </p:nvSpPr>
          <p:spPr>
            <a:xfrm>
              <a:off x="1122237" y="2717285"/>
              <a:ext cx="3536195" cy="36933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endPara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B00C2221-E8A7-47E0-B2B2-5A6A32F96791}"/>
                </a:ext>
              </a:extLst>
            </p:cNvPr>
            <p:cNvSpPr/>
            <p:nvPr/>
          </p:nvSpPr>
          <p:spPr>
            <a:xfrm>
              <a:off x="1112407" y="1617975"/>
              <a:ext cx="3846634" cy="28996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just" rtl="0"/>
              <a:endPara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CA17B45E-57F0-4725-89C0-3CD74A5097A3}"/>
                </a:ext>
              </a:extLst>
            </p:cNvPr>
            <p:cNvSpPr/>
            <p:nvPr/>
          </p:nvSpPr>
          <p:spPr>
            <a:xfrm>
              <a:off x="1183821" y="3858783"/>
              <a:ext cx="3536195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endParaRPr lang="ru-RU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9187696D-0387-46E9-A420-AD2392161D95}"/>
                </a:ext>
              </a:extLst>
            </p:cNvPr>
            <p:cNvSpPr/>
            <p:nvPr/>
          </p:nvSpPr>
          <p:spPr>
            <a:xfrm>
              <a:off x="1183821" y="4942149"/>
              <a:ext cx="3536195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i="1" dirty="0" smtClean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. </a:t>
              </a:r>
              <a:endParaRPr lang="ru-RU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130758" y="1253832"/>
            <a:ext cx="345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6313DC"/>
                </a:solidFill>
                <a:latin typeface="Times New Roman" pitchFamily="18" charset="0"/>
                <a:cs typeface="Times New Roman" pitchFamily="18" charset="0"/>
              </a:rPr>
              <a:t>Базовые идеи </a:t>
            </a:r>
            <a:r>
              <a:rPr lang="ru-RU" sz="2400" b="1" i="1" dirty="0">
                <a:solidFill>
                  <a:srgbClr val="6313DC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</a:p>
        </p:txBody>
      </p:sp>
      <p:pic>
        <p:nvPicPr>
          <p:cNvPr id="1026" name="Picture 2" descr="Базовые идеи ФГОС Д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01" y="1828665"/>
            <a:ext cx="6753257" cy="48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95725" y="2266273"/>
            <a:ext cx="4824548" cy="4352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Picture 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45906" y="3704975"/>
            <a:ext cx="2800470" cy="288928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5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241711" y="211916"/>
            <a:ext cx="8888434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6313DC"/>
                </a:solidFill>
                <a:latin typeface="Times New Roman" pitchFamily="18" charset="0"/>
                <a:cs typeface="Times New Roman" pitchFamily="18" charset="0"/>
              </a:rPr>
              <a:t>Вариативность – ключ к преодолению </a:t>
            </a:r>
            <a:endParaRPr lang="ru-RU" sz="2400" b="1" i="1" dirty="0" smtClean="0">
              <a:solidFill>
                <a:srgbClr val="6313D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6313DC"/>
                </a:solidFill>
                <a:latin typeface="Times New Roman" pitchFamily="18" charset="0"/>
                <a:cs typeface="Times New Roman" pitchFamily="18" charset="0"/>
              </a:rPr>
              <a:t>унификации </a:t>
            </a:r>
            <a:r>
              <a:rPr lang="ru-RU" sz="2400" b="1" i="1" dirty="0">
                <a:solidFill>
                  <a:srgbClr val="6313DC"/>
                </a:solidFill>
                <a:latin typeface="Times New Roman" pitchFamily="18" charset="0"/>
                <a:cs typeface="Times New Roman" pitchFamily="18" charset="0"/>
              </a:rPr>
              <a:t>детства и образования</a:t>
            </a:r>
          </a:p>
          <a:p>
            <a:pPr algn="ctr"/>
            <a:endParaRPr lang="ru-RU" b="1" dirty="0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457331C-2A24-4352-9B4C-1C1B326F40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7200" y="1275064"/>
            <a:ext cx="7593524" cy="5072567"/>
            <a:chOff x="521967" y="1617975"/>
            <a:chExt cx="4437074" cy="3601173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111D787-E830-4638-97B3-205F0A0ABC3F}"/>
                </a:ext>
              </a:extLst>
            </p:cNvPr>
            <p:cNvGrpSpPr/>
            <p:nvPr/>
          </p:nvGrpSpPr>
          <p:grpSpPr>
            <a:xfrm>
              <a:off x="574124" y="1669648"/>
              <a:ext cx="4084308" cy="1416969"/>
              <a:chOff x="574124" y="1828725"/>
              <a:chExt cx="4084308" cy="1416969"/>
            </a:xfrm>
          </p:grpSpPr>
          <p:sp>
            <p:nvSpPr>
              <p:cNvPr id="6" name="Прямоугольник: Скругленные углы 5">
                <a:extLst>
                  <a:ext uri="{FF2B5EF4-FFF2-40B4-BE49-F238E27FC236}">
                    <a16:creationId xmlns:a16="http://schemas.microsoft.com/office/drawing/2014/main" id="{6BFCD1AA-E1CA-41D6-8605-56AFEBE4EEE3}"/>
                  </a:ext>
                </a:extLst>
              </p:cNvPr>
              <p:cNvSpPr/>
              <p:nvPr/>
            </p:nvSpPr>
            <p:spPr>
              <a:xfrm>
                <a:off x="574124" y="1828725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2000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101D99-B002-4698-9C7E-C942B9AA2D39}"/>
                  </a:ext>
                </a:extLst>
              </p:cNvPr>
              <p:cNvSpPr/>
              <p:nvPr/>
            </p:nvSpPr>
            <p:spPr>
              <a:xfrm>
                <a:off x="1122237" y="2876362"/>
                <a:ext cx="3536195" cy="36933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endPara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2D19246F-8F2D-4FAD-8927-AA34DDAA5DFA}"/>
                </a:ext>
              </a:extLst>
            </p:cNvPr>
            <p:cNvGrpSpPr/>
            <p:nvPr/>
          </p:nvGrpSpPr>
          <p:grpSpPr>
            <a:xfrm>
              <a:off x="574125" y="1617975"/>
              <a:ext cx="4384916" cy="957186"/>
              <a:chOff x="574125" y="1560113"/>
              <a:chExt cx="4384916" cy="957186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14FF47BA-9557-4442-8E2A-74A4F4AAD237}"/>
                  </a:ext>
                </a:extLst>
              </p:cNvPr>
              <p:cNvSpPr/>
              <p:nvPr/>
            </p:nvSpPr>
            <p:spPr>
              <a:xfrm>
                <a:off x="574125" y="2285003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2000" dirty="0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00C2221-E8A7-47E0-B2B2-5A6A32F96791}"/>
                  </a:ext>
                </a:extLst>
              </p:cNvPr>
              <p:cNvSpPr/>
              <p:nvPr/>
            </p:nvSpPr>
            <p:spPr>
              <a:xfrm>
                <a:off x="1112407" y="1560113"/>
                <a:ext cx="3846634" cy="28996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just" rtl="0"/>
                <a:endParaRPr lang="ru-RU" sz="2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9D065A01-39E4-4CC9-9075-3910C66205F5}"/>
                </a:ext>
              </a:extLst>
            </p:cNvPr>
            <p:cNvGrpSpPr/>
            <p:nvPr/>
          </p:nvGrpSpPr>
          <p:grpSpPr>
            <a:xfrm>
              <a:off x="556468" y="3159462"/>
              <a:ext cx="4163548" cy="976320"/>
              <a:chOff x="556468" y="2898586"/>
              <a:chExt cx="4163548" cy="976320"/>
            </a:xfrm>
          </p:grpSpPr>
          <p:sp>
            <p:nvSpPr>
              <p:cNvPr id="11" name="Прямоугольник: Скругленные углы 10">
                <a:extLst>
                  <a:ext uri="{FF2B5EF4-FFF2-40B4-BE49-F238E27FC236}">
                    <a16:creationId xmlns:a16="http://schemas.microsoft.com/office/drawing/2014/main" id="{6B458D5C-BDF7-4A75-A4E8-B99128DCD84A}"/>
                  </a:ext>
                </a:extLst>
              </p:cNvPr>
              <p:cNvSpPr/>
              <p:nvPr/>
            </p:nvSpPr>
            <p:spPr>
              <a:xfrm>
                <a:off x="556468" y="2898586"/>
                <a:ext cx="443592" cy="232296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0"/>
                <a:endParaRPr lang="ru-RU" sz="2000" dirty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A17B45E-57F0-4725-89C0-3CD74A5097A3}"/>
                  </a:ext>
                </a:extLst>
              </p:cNvPr>
              <p:cNvSpPr/>
              <p:nvPr/>
            </p:nvSpPr>
            <p:spPr>
              <a:xfrm>
                <a:off x="1183821" y="3597907"/>
                <a:ext cx="3536195" cy="27699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endParaRPr lang="ru-RU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609D452F-25F9-4A2F-84BD-9A44714884C6}"/>
                </a:ext>
              </a:extLst>
            </p:cNvPr>
            <p:cNvGrpSpPr/>
            <p:nvPr/>
          </p:nvGrpSpPr>
          <p:grpSpPr>
            <a:xfrm>
              <a:off x="521967" y="4649276"/>
              <a:ext cx="4198049" cy="569872"/>
              <a:chOff x="521967" y="4185387"/>
              <a:chExt cx="4198049" cy="569872"/>
            </a:xfrm>
          </p:grpSpPr>
          <p:sp>
            <p:nvSpPr>
              <p:cNvPr id="13" name="Прямоугольник: Скругленные углы 12">
                <a:extLst>
                  <a:ext uri="{FF2B5EF4-FFF2-40B4-BE49-F238E27FC236}">
                    <a16:creationId xmlns:a16="http://schemas.microsoft.com/office/drawing/2014/main" id="{64E3D015-D1E6-40C0-B820-5D2B0144652D}"/>
                  </a:ext>
                </a:extLst>
              </p:cNvPr>
              <p:cNvSpPr/>
              <p:nvPr/>
            </p:nvSpPr>
            <p:spPr>
              <a:xfrm>
                <a:off x="521967" y="4185387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2000" dirty="0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187696D-0387-46E9-A420-AD2392161D95}"/>
                  </a:ext>
                </a:extLst>
              </p:cNvPr>
              <p:cNvSpPr/>
              <p:nvPr/>
            </p:nvSpPr>
            <p:spPr>
              <a:xfrm>
                <a:off x="1183821" y="4478260"/>
                <a:ext cx="3536195" cy="276999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i="1" dirty="0" smtClean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. </a:t>
                </a:r>
                <a:endParaRPr lang="ru-RU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62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7356764" y="-508000"/>
            <a:ext cx="5864972" cy="8346238"/>
            <a:chOff x="4597682" y="-439156"/>
            <a:chExt cx="7594320" cy="7252450"/>
          </a:xfrm>
        </p:grpSpPr>
        <p:sp>
          <p:nvSpPr>
            <p:cNvPr id="45" name="Полилиния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Полилиния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3" name="Полилиния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54" name="Полилиния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: Фигура 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462005" y="2514832"/>
            <a:ext cx="67194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4005" y="5198854"/>
            <a:ext cx="6744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поддержка – это педагогическая культура, призванная помочь ребёнку в успешном продвижении по своей индивидуальной траектории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6695" y="3102879"/>
            <a:ext cx="6443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ариативный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маршрут – это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образовательного пространства, создаваемого специалистами с целью реализации индивидуальных особенностей развития и обучения ребенка на протяжении определенного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времени при осуществлении педагогической поддержки.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25407" y="1251426"/>
            <a:ext cx="7243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Вариативность –  от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прилаг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«вариативный» (из совр.  лат. «изменчивый», «разнообразный», «разный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84005" y="2050199"/>
            <a:ext cx="72430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Вариативность –  способность любой системы образования предоставлять детям многообразие специфичных программ, образовательных траекторий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маршрутов.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8637103" y="0"/>
            <a:ext cx="4324705" cy="6779820"/>
            <a:chOff x="4597683" y="-14067"/>
            <a:chExt cx="7594318" cy="5891313"/>
          </a:xfrm>
        </p:grpSpPr>
        <p:sp>
          <p:nvSpPr>
            <p:cNvPr id="5" name="Полилиния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3" y="-6899"/>
              <a:ext cx="6225078" cy="5884145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1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255566" y="530571"/>
            <a:ext cx="88884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endParaRPr lang="ru-RU" sz="3200" b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907" y="1554105"/>
            <a:ext cx="908214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906" y="382526"/>
            <a:ext cx="8485093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 – персональный путь  развития и становления личности дошкольника.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вариативного образовательного маршрута в форме кейс-технологии («Кейс-ВОМ») является эффективным инструментом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разнообразия детства, сопровождения развития дошкольников с учетом запросов семьи, сложившихся социокультурных условий и, таким образом, является инструментом реализации ФГОС дошкольного образования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7D4BC9"/>
                </a:solidFill>
                <a:latin typeface="Times New Roman" pitchFamily="18" charset="0"/>
                <a:cs typeface="Times New Roman" pitchFamily="18" charset="0"/>
              </a:rPr>
              <a:t>Кейс в переводе с английского языка (</a:t>
            </a:r>
            <a:r>
              <a:rPr lang="ru-RU" sz="2000" b="1" dirty="0" err="1">
                <a:solidFill>
                  <a:srgbClr val="7D4BC9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sz="2000" b="1" dirty="0">
                <a:solidFill>
                  <a:srgbClr val="7D4BC9"/>
                </a:solidFill>
                <a:latin typeface="Times New Roman" pitchFamily="18" charset="0"/>
                <a:cs typeface="Times New Roman" pitchFamily="18" charset="0"/>
              </a:rPr>
              <a:t>) — коробка, ящик, чемодан. Слово используется также для названия метода обучения, основанного на решении конкретных ситуаций, взятых из практики: кейс-метод (англ. </a:t>
            </a:r>
            <a:r>
              <a:rPr lang="ru-RU" sz="2000" b="1" dirty="0" err="1">
                <a:solidFill>
                  <a:srgbClr val="7D4BC9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sz="2000" b="1" dirty="0">
                <a:solidFill>
                  <a:srgbClr val="7D4B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D4BC9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ru-RU" sz="2000" b="1" dirty="0" smtClean="0">
                <a:solidFill>
                  <a:srgbClr val="7D4BC9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 smtClean="0"/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основе технологии «Кейс-ВОМ» лежит разработка вариативного образовательного маршрута развития детей, для подгруппы дошкольников, имеющих сходные особенности развития, образовательные возможности и потребности. </a:t>
            </a:r>
          </a:p>
          <a:p>
            <a:r>
              <a:rPr lang="ru-RU" sz="2000" b="1" dirty="0">
                <a:solidFill>
                  <a:srgbClr val="7D4BC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3" name="Picture 2" descr="C:\Users\sadik\Рабочий стол\АВ\мой лучший урок\Китаева\пакет документов\конференция\DCIM\DCIM\101NIKON\DSCN3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7103" y="4125898"/>
            <a:ext cx="3430035" cy="257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8340954" y="-12831"/>
            <a:ext cx="4693037" cy="6779820"/>
            <a:chOff x="4597683" y="-14067"/>
            <a:chExt cx="7594318" cy="5891313"/>
          </a:xfrm>
        </p:grpSpPr>
        <p:sp>
          <p:nvSpPr>
            <p:cNvPr id="5" name="Полилиния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3" y="-6899"/>
              <a:ext cx="6225078" cy="5884145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Полилиния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" name="Полилиния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Полилиния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Полилиния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12" name="Группа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3" cy="2230988"/>
              <a:chOff x="7676266" y="528897"/>
              <a:chExt cx="1904853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19" name="Полилиния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" name="Полилиния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9" cy="1774040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14" name="Полилиния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1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255566" y="530571"/>
            <a:ext cx="88884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3200" b="1" dirty="0" smtClean="0">
                <a:solidFill>
                  <a:srgbClr val="6313DC"/>
                </a:solidFill>
                <a:latin typeface="+mj-lt"/>
                <a:cs typeface="Segoe UI" panose="020B0502040204020203" pitchFamily="34" charset="0"/>
              </a:rPr>
              <a:t>Для кого может создаваться ВОМ ?</a:t>
            </a:r>
            <a:endParaRPr lang="ru-RU" sz="3200" b="1" dirty="0">
              <a:solidFill>
                <a:srgbClr val="6313DC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907" y="1554105"/>
            <a:ext cx="90821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детей, не освоивших основную общеобразовательную программу дошкольного образования;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с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ограниченными возможностями здоровья;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детей, имеющих недостатки в развитии речи;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– инвалидов;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одаренных детей;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задержкой психического развития;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детей, нуждающихся в коррекции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поведения и др.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E:\IMG-8dbf95fd69499290515ed62007d054f2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197" y="3758899"/>
            <a:ext cx="3308536" cy="2727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C:\Users\Анастасия\Desktop\Обобщение Театр фото\IMG_7227.JPG"/>
          <p:cNvPicPr/>
          <p:nvPr/>
        </p:nvPicPr>
        <p:blipFill>
          <a:blip r:embed="rId3" cstate="print"/>
          <a:srcRect l="3694" t="12462" r="3415" b="10635"/>
          <a:stretch>
            <a:fillRect/>
          </a:stretch>
        </p:blipFill>
        <p:spPr bwMode="auto">
          <a:xfrm>
            <a:off x="8986448" y="762876"/>
            <a:ext cx="3010040" cy="266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0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7533" y="745671"/>
            <a:ext cx="6897757" cy="586170"/>
          </a:xfrm>
          <a:prstGeom prst="rect">
            <a:avLst/>
          </a:prstGeom>
          <a:solidFill>
            <a:srgbClr val="7D4BC9"/>
          </a:solidFill>
          <a:ln>
            <a:solidFill>
              <a:srgbClr val="833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Диагностический этап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7204" y="1459394"/>
            <a:ext cx="6897757" cy="442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Карта изучения образовательных возможностей  и достижений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9375" y="2263242"/>
            <a:ext cx="6897757" cy="464436"/>
          </a:xfrm>
          <a:prstGeom prst="rect">
            <a:avLst/>
          </a:prstGeom>
          <a:solidFill>
            <a:srgbClr val="833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Проектировочный </a:t>
            </a:r>
            <a:r>
              <a:rPr lang="ru-RU" sz="2800" b="1" dirty="0">
                <a:solidFill>
                  <a:schemeClr val="tx1"/>
                </a:solidFill>
              </a:rPr>
              <a:t>этап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9374" y="3624236"/>
            <a:ext cx="6897757" cy="537096"/>
          </a:xfrm>
          <a:prstGeom prst="rect">
            <a:avLst/>
          </a:prstGeom>
          <a:solidFill>
            <a:srgbClr val="7D4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Организационно - </a:t>
            </a:r>
            <a:r>
              <a:rPr lang="ru-RU" sz="2800" b="1" dirty="0" err="1" smtClean="0">
                <a:solidFill>
                  <a:schemeClr val="tx1"/>
                </a:solidFill>
              </a:rPr>
              <a:t>деятельностный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4131536" y="1754937"/>
            <a:ext cx="386177" cy="757580"/>
          </a:xfrm>
          <a:prstGeom prst="rightArrow">
            <a:avLst>
              <a:gd name="adj1" fmla="val 50000"/>
              <a:gd name="adj2" fmla="val 52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67533" y="2796650"/>
            <a:ext cx="6897757" cy="442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Вариативный образовательный маршрут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136180" y="3038194"/>
            <a:ext cx="411968" cy="854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67533" y="4255521"/>
            <a:ext cx="6897757" cy="6524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Примеры образовательных ситуаций, продукты детской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7204" y="5203967"/>
            <a:ext cx="6897757" cy="537096"/>
          </a:xfrm>
          <a:prstGeom prst="rect">
            <a:avLst/>
          </a:prstGeom>
          <a:solidFill>
            <a:srgbClr val="7D4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Рефлексивно - аналитический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4173028" y="4708872"/>
            <a:ext cx="386177" cy="806721"/>
          </a:xfrm>
          <a:prstGeom prst="rightArrow">
            <a:avLst>
              <a:gd name="adj1" fmla="val 50000"/>
              <a:gd name="adj2" fmla="val 47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67532" y="5924533"/>
            <a:ext cx="6897757" cy="442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Анализ результативности ВОМ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28">
            <a:extLst>
              <a:ext uri="{FF2B5EF4-FFF2-40B4-BE49-F238E27FC236}">
                <a16:creationId xmlns:a16="http://schemas.microsoft.com/office/drawing/2014/main" id="{C95685F9-863C-488D-A6CE-3A519F21EA34}"/>
              </a:ext>
            </a:extLst>
          </p:cNvPr>
          <p:cNvSpPr>
            <a:spLocks/>
          </p:cNvSpPr>
          <p:nvPr/>
        </p:nvSpPr>
        <p:spPr bwMode="auto">
          <a:xfrm>
            <a:off x="12662091" y="0"/>
            <a:ext cx="187535" cy="8249"/>
          </a:xfrm>
          <a:custGeom>
            <a:avLst/>
            <a:gdLst>
              <a:gd name="T0" fmla="*/ 115 w 115"/>
              <a:gd name="T1" fmla="*/ 2 h 2"/>
              <a:gd name="T2" fmla="*/ 0 w 115"/>
              <a:gd name="T3" fmla="*/ 2 h 2"/>
              <a:gd name="T4" fmla="*/ 115 w 115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" h="2">
                <a:moveTo>
                  <a:pt x="115" y="2"/>
                </a:moveTo>
                <a:cubicBezTo>
                  <a:pt x="0" y="2"/>
                  <a:pt x="0" y="2"/>
                  <a:pt x="0" y="2"/>
                </a:cubicBezTo>
                <a:cubicBezTo>
                  <a:pt x="73" y="0"/>
                  <a:pt x="115" y="2"/>
                  <a:pt x="115" y="2"/>
                </a:cubicBezTo>
                <a:close/>
              </a:path>
            </a:pathLst>
          </a:custGeom>
          <a:solidFill>
            <a:srgbClr val="190E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9" name="Группа 18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9312965" y="-88700"/>
            <a:ext cx="2789583" cy="6946700"/>
            <a:chOff x="4597682" y="-439156"/>
            <a:chExt cx="7594320" cy="7252450"/>
          </a:xfrm>
        </p:grpSpPr>
        <p:sp>
          <p:nvSpPr>
            <p:cNvPr id="20" name="Полилиния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34" name="Полилиния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" name="Полилиния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28" name="Полилиния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Полилиния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Полилиния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: Фигура 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-1016613" y="183692"/>
            <a:ext cx="10500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6313DC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400" b="1" i="1" dirty="0" smtClean="0">
                <a:solidFill>
                  <a:srgbClr val="6313DC"/>
                </a:solidFill>
                <a:latin typeface="Times New Roman" pitchFamily="18" charset="0"/>
                <a:cs typeface="Times New Roman" pitchFamily="18" charset="0"/>
              </a:rPr>
              <a:t>построения </a:t>
            </a:r>
            <a:r>
              <a:rPr lang="ru-RU" sz="2400" b="1" i="1" dirty="0">
                <a:solidFill>
                  <a:srgbClr val="6313DC"/>
                </a:solidFill>
                <a:latin typeface="Times New Roman" pitchFamily="18" charset="0"/>
                <a:cs typeface="Times New Roman" pitchFamily="18" charset="0"/>
              </a:rPr>
              <a:t>ВОМ</a:t>
            </a:r>
          </a:p>
        </p:txBody>
      </p:sp>
      <p:pic>
        <p:nvPicPr>
          <p:cNvPr id="37" name="Picture 2" descr="http://22id.ru/images/gallery/raduga/nash_perviy_multik/02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77" y="1107420"/>
            <a:ext cx="3419843" cy="5349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8340954" y="-12831"/>
            <a:ext cx="4693037" cy="6779820"/>
            <a:chOff x="4597683" y="-14067"/>
            <a:chExt cx="7594318" cy="5891313"/>
          </a:xfrm>
        </p:grpSpPr>
        <p:sp>
          <p:nvSpPr>
            <p:cNvPr id="5" name="Полилиния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3" y="-6899"/>
              <a:ext cx="6225078" cy="5884145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Полилиния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" name="Полилиния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Полилиния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Полилиния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12" name="Группа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3" cy="2230988"/>
              <a:chOff x="7676266" y="528897"/>
              <a:chExt cx="1904853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19" name="Полилиния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" name="Полилиния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9" cy="1774040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14" name="Полилиния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pic>
        <p:nvPicPr>
          <p:cNvPr id="6146" name="Picture 2" descr="http://22id.ru/images/sampledata/page/putevod/image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58" y="1118468"/>
            <a:ext cx="7312528" cy="54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5149" y="352047"/>
            <a:ext cx="6630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313DC"/>
                </a:solidFill>
                <a:latin typeface="+mj-lt"/>
                <a:cs typeface="Segoe UI" panose="020B0502040204020203" pitchFamily="34" charset="0"/>
              </a:rPr>
              <a:t>Проектировочный </a:t>
            </a:r>
            <a:r>
              <a:rPr lang="ru-RU" sz="3200" b="1" dirty="0">
                <a:solidFill>
                  <a:srgbClr val="6313DC"/>
                </a:solidFill>
                <a:latin typeface="+mj-lt"/>
                <a:cs typeface="Segoe UI" panose="020B0502040204020203" pitchFamily="34" charset="0"/>
              </a:rPr>
              <a:t>этап «Кейс-ВОМ»</a:t>
            </a:r>
          </a:p>
        </p:txBody>
      </p:sp>
    </p:spTree>
    <p:extLst>
      <p:ext uri="{BB962C8B-B14F-4D97-AF65-F5344CB8AC3E}">
        <p14:creationId xmlns:p14="http://schemas.microsoft.com/office/powerpoint/2010/main" val="18254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200" y="584643"/>
            <a:ext cx="7705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22id.ru/images/sampledata/page/spravka/image05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97" y="230927"/>
            <a:ext cx="7194119" cy="53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8297" y="6211669"/>
            <a:ext cx="7625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8335E5"/>
                </a:solidFill>
                <a:hlinkClick r:id="rId4" tooltip="лет  http://22id.ru/images/VOM_Znayka_5-6.pdf"/>
              </a:rPr>
              <a:t>ВОМ "</a:t>
            </a:r>
            <a:r>
              <a:rPr lang="ru-RU" dirty="0" err="1">
                <a:solidFill>
                  <a:srgbClr val="8335E5"/>
                </a:solidFill>
                <a:hlinkClick r:id="rId4" tooltip="лет  http://22id.ru/images/VOM_Znayka_5-6.pdf"/>
              </a:rPr>
              <a:t>Знайка</a:t>
            </a:r>
            <a:r>
              <a:rPr lang="ru-RU" dirty="0">
                <a:solidFill>
                  <a:srgbClr val="8335E5"/>
                </a:solidFill>
                <a:hlinkClick r:id="rId4" tooltip="лет  http://22id.ru/images/VOM_Znayka_5-6.pdf"/>
              </a:rPr>
              <a:t>" для детей 5-6 </a:t>
            </a:r>
            <a:r>
              <a:rPr lang="ru-RU" dirty="0" smtClean="0">
                <a:solidFill>
                  <a:srgbClr val="8335E5"/>
                </a:solidFill>
                <a:hlinkClick r:id="rId4" tooltip="лет  http://22id.ru/images/VOM_Znayka_5-6.pdf"/>
              </a:rPr>
              <a:t>лет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22id.ru/images/VOM_Znayka_5-6.pdf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1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24_TF33668227.potx" id="{B65CD55F-C674-4D94-A054-112C1C8B0BA1}" vid="{823553B5-3B0A-463E-A0F4-6ACAF817F3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Управление персоналом, от 24Slides</Template>
  <TotalTime>0</TotalTime>
  <Words>547</Words>
  <Application>Microsoft Office PowerPoint</Application>
  <PresentationFormat>Широкоэкранный</PresentationFormat>
  <Paragraphs>81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Times New Roman</vt:lpstr>
      <vt:lpstr>Wingdings</vt:lpstr>
      <vt:lpstr>Тема Office</vt:lpstr>
      <vt:lpstr>Слайд 1 с информацией о кадрах</vt:lpstr>
      <vt:lpstr>Слайд 2 с информацией о кадрах</vt:lpstr>
      <vt:lpstr>Слайд 2 с информацией о кадрах</vt:lpstr>
      <vt:lpstr>Слайд 2 с информацией о кадрах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Слайд 10 с информацией о кадрах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2020-10-28T19:13:25Z</dcterms:created>
  <dcterms:modified xsi:type="dcterms:W3CDTF">2020-12-20T03:28:40Z</dcterms:modified>
</cp:coreProperties>
</file>