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72" r:id="rId11"/>
    <p:sldId id="273" r:id="rId12"/>
    <p:sldId id="274" r:id="rId13"/>
    <p:sldId id="278" r:id="rId14"/>
    <p:sldId id="262" r:id="rId15"/>
    <p:sldId id="264" r:id="rId16"/>
    <p:sldId id="265" r:id="rId17"/>
    <p:sldId id="266" r:id="rId18"/>
    <p:sldId id="271" r:id="rId19"/>
    <p:sldId id="268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Адаптация к </a:t>
            </a:r>
            <a:r>
              <a:rPr lang="ru-RU" b="1" dirty="0" smtClean="0">
                <a:solidFill>
                  <a:schemeClr val="tx1"/>
                </a:solidFill>
              </a:rPr>
              <a:t>условия </a:t>
            </a:r>
            <a:r>
              <a:rPr lang="ru-RU" b="1" dirty="0">
                <a:solidFill>
                  <a:schemeClr val="tx1"/>
                </a:solidFill>
              </a:rPr>
              <a:t>ДОУ </a:t>
            </a:r>
            <a:r>
              <a:rPr lang="ru-RU" b="1" dirty="0" smtClean="0">
                <a:solidFill>
                  <a:schemeClr val="tx1"/>
                </a:solidFill>
              </a:rPr>
              <a:t>2019-2020 </a:t>
            </a:r>
            <a:r>
              <a:rPr lang="ru-RU" b="1" dirty="0" err="1" smtClean="0">
                <a:solidFill>
                  <a:schemeClr val="tx1"/>
                </a:solidFill>
              </a:rPr>
              <a:t>уч</a:t>
            </a:r>
            <a:r>
              <a:rPr lang="ru-RU" b="1" dirty="0" smtClean="0">
                <a:solidFill>
                  <a:schemeClr val="tx1"/>
                </a:solidFill>
              </a:rPr>
              <a:t> г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1868066639494462E-2"/>
          <c:y val="1.8950873348505631E-2"/>
          <c:w val="0.92084334105301469"/>
          <c:h val="0.76561501160199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легкая </c:v>
                </c:pt>
                <c:pt idx="1">
                  <c:v>средняя</c:v>
                </c:pt>
                <c:pt idx="2">
                  <c:v>тяжелая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0.68000000000000038</c:v>
                </c:pt>
                <c:pt idx="1">
                  <c:v>0.3000000000000001</c:v>
                </c:pt>
                <c:pt idx="2">
                  <c:v>2.0000000000000007E-2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3D-48E4-BCAD-E9F165A17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10208"/>
        <c:axId val="41020224"/>
      </c:barChart>
      <c:catAx>
        <c:axId val="429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20224"/>
        <c:crosses val="autoZero"/>
        <c:auto val="1"/>
        <c:lblAlgn val="ctr"/>
        <c:lblOffset val="100"/>
        <c:noMultiLvlLbl val="0"/>
      </c:catAx>
      <c:valAx>
        <c:axId val="4102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1020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0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0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5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1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2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7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0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7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3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2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6AF9-420E-41E7-8FB4-BDF088C950D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4E5B-EF08-4D79-9C15-6F5CC4E3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9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Word_97_-_2003_Document4.doc"/><Relationship Id="rId5" Type="http://schemas.openxmlformats.org/officeDocument/2006/relationships/image" Target="../media/image19.wmf"/><Relationship Id="rId4" Type="http://schemas.openxmlformats.org/officeDocument/2006/relationships/oleObject" Target="../embeddings/Microsoft_Word_97_-_2003_Document3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package" Target="../embeddings/Microsoft_Word_Document2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Microsoft_Word_97_-_2003_Document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7.wmf"/><Relationship Id="rId4" Type="http://schemas.openxmlformats.org/officeDocument/2006/relationships/oleObject" Target="../embeddings/Microsoft_Word_97_-_2003_Document2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0"/>
            <a:ext cx="12287250" cy="7566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1903" y="5103674"/>
            <a:ext cx="3870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КК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Калядина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0008" y="308610"/>
            <a:ext cx="7774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№108 общеразвивающего вида с приоритетным осуществлением социально-личностного развития воспитанников «Почемучка» г. Орска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8" y="1292342"/>
            <a:ext cx="2319650" cy="32353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51958" y="2066305"/>
            <a:ext cx="8122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«Психолого-педагогическое сопровождение детей раннего возраста в период адаптации к ДОУ» 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tp52.ru/img/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67" y="4246879"/>
            <a:ext cx="4188515" cy="28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5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3" y="765235"/>
            <a:ext cx="5934428" cy="44508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7504" y="2088603"/>
            <a:ext cx="5242560" cy="3931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8960" y="344384"/>
            <a:ext cx="5431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Семинар-практикум для педагогов «Личностно-ориентированное взаимодействие с воспитанниками»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5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1" y="715047"/>
            <a:ext cx="4920518" cy="3690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99" y="2025033"/>
            <a:ext cx="5475799" cy="4106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9543" y="289935"/>
            <a:ext cx="5320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Семинар-практикум для родителей и педагогов «Игры для детей в адаптационный период»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5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0" y="365125"/>
            <a:ext cx="5794087" cy="4345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56" y="2456304"/>
            <a:ext cx="5019924" cy="3764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85808" y="332509"/>
            <a:ext cx="5177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«Первый раз в детский сад»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51"/>
            <a:ext cx="12461358" cy="6890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008" y="249382"/>
            <a:ext cx="119069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каждой группе имеются уголки настроения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УГОЛКИ НАСТРОЕНИЯ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направленностью работы воспитателя с ребенком является эмоциональное наполнение жизни ребенка и оказание помощи в осознании эмоций и их регуляции. Можно научить ребенка управлять своим настроением, но для этого нужно научить его отслеживать свое эмоциональное состояние и правильно его оценивать. В дошкольном детстве важную роль в формировании эмоциональной культуры отводится именно целенаправленному обучению детей под руководством воспитателя. И одним из средств отслеживания и стабилизации эмоционального состояния являются уголки настроения в группах ДОУ.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содержания уголка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разных возрастных группах используются вариативные формы ведения и оформления уголков настроения. 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1-я младшая группа (2-3 года).</a:t>
            </a: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Уголок настроения может быть представлен в варианте «Здравствуй, я пришел».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формировать положительный эмоциональный настрой на посещение детского сада.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2-я младшая группа (3-4 года).</a:t>
            </a: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Вводится новая форма – «Уголок настроения». При обозначении настроения используются предметные символы (например, «солнышко» желтого цветы – веселое настроение и «тучка» синего цвета – грустное настроение).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учить определять свое настроение исходя из двух противоположных состояний: «веселое» и «грустное».</a:t>
            </a:r>
          </a:p>
          <a:p>
            <a:endParaRPr lang="ru-RU" dirty="0"/>
          </a:p>
        </p:txBody>
      </p:sp>
      <p:pic>
        <p:nvPicPr>
          <p:cNvPr id="6" name="Рисунок 5" descr="C:\Users\oooav\Desktop\Новая папка (9)\Настроения\20200416_1455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0" b="8639"/>
          <a:stretch>
            <a:fillRect/>
          </a:stretch>
        </p:blipFill>
        <p:spPr bwMode="auto">
          <a:xfrm>
            <a:off x="1127761" y="3942607"/>
            <a:ext cx="1971700" cy="134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oooav\Desktop\Новая папка (9)\Настроения\20200416_1528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0" r="10519" b="10535"/>
          <a:stretch>
            <a:fillRect/>
          </a:stretch>
        </p:blipFill>
        <p:spPr bwMode="auto">
          <a:xfrm>
            <a:off x="9194800" y="3800102"/>
            <a:ext cx="2823029" cy="14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oooav\Desktop\Новая папка (9)\Настроения\20200416_1457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7"/>
          <a:stretch>
            <a:fillRect/>
          </a:stretch>
        </p:blipFill>
        <p:spPr bwMode="auto">
          <a:xfrm>
            <a:off x="3576320" y="4001985"/>
            <a:ext cx="2527596" cy="128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oooav\Desktop\Новая папка (9)\Настроения\20200416_1518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" r="4079"/>
          <a:stretch>
            <a:fillRect/>
          </a:stretch>
        </p:blipFill>
        <p:spPr bwMode="auto">
          <a:xfrm>
            <a:off x="6390640" y="3800103"/>
            <a:ext cx="2349599" cy="1484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90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8559" y="365125"/>
            <a:ext cx="9441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психолого-педагогической диагностики ребенка в период адаптации к ДОУ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670" y="1163149"/>
            <a:ext cx="11401278" cy="508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 диагностика в период адаптации ребенка к ДОУ проводится в три этапа.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1-ый этап. Первичная диагностика</a:t>
            </a:r>
            <a:endParaRPr lang="ru-RU" sz="2000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факторы, которые могут затруднить адаптацию, сильные и слабые стороны развития ребенка, его адаптационные возможности.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Методы: </a:t>
            </a:r>
            <a:endParaRPr lang="ru-RU" sz="2000" b="1" i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родителей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проводится до прихода ребенка в группу. Анкеты раздаются родителям в ходе первичного знакомства на общей встрече либо заполняются ими в ходе индивидуальной консультации у педагога-психолога.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Выявленные в результате анкетирования индивидуальные особенности ребенка позволяют составить его целостный психологический портрет, а также ориентировочно выявить возможные факторы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дезадаптации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2018" y="403761"/>
            <a:ext cx="11720807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2-ой этап. Текущая диагностика</a:t>
            </a:r>
            <a:endParaRPr lang="ru-RU" sz="2000" b="1" dirty="0" smtClean="0">
              <a:solidFill>
                <a:srgbClr val="FFC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Цель</a:t>
            </a:r>
            <a:r>
              <a:rPr lang="ru-RU" sz="2000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охарактеризовать ход адаптации, выявить возможные явления </a:t>
            </a:r>
            <a:r>
              <a:rPr lang="ru-RU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дезадаптации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Метод: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наблюдение за ребенком во время пребывания в ДОУ. 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Организация: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воспитатели и психолог наблюдают за ребенком, совместно заполняют «Листы адаптации». В процессе наблюдения фиксируются и оцениваются также отдельные возможные индивидуальные показатели </a:t>
            </a:r>
            <a:r>
              <a:rPr lang="ru-RU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дезадаптации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Общий эмоциональный фон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2.Познавательная и игровая деятельность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3.Взаимоотношения со взрослыми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4.Взаимоотношения со сверстниками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 Сон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6. Аппетит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7. Реакция на изменение привычной ситуации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 Заболевания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Результат: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конце каждой недели выделяют итоговые показатели в отношении каждого ребенка и группы детей. Вносятся коррективы в индивидуальную  работу. 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819" y="1045030"/>
            <a:ext cx="11285377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3-й этап. Итоговая диагностика</a:t>
            </a:r>
            <a:endParaRPr lang="ru-RU" sz="2400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уровень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адаптированности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дезадаптации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ребенка к ДОУ.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Метод: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Организация: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ребенком наблюдают в течение недели через 3 недели после начала посещения ДОУ.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составляют вывод об уровне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адаптированности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дезадаптации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детей группы. Принимается решение о завершении процесса адаптации или об оказании ребенку индивидуальной помощи специалистами ДОУ.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8472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179" y="138223"/>
            <a:ext cx="10278759" cy="104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психологической поддержки детей в адаптационный период</a:t>
            </a:r>
            <a:endParaRPr lang="ru-RU" sz="24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308" y="1090604"/>
            <a:ext cx="11185266" cy="534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Групповое сопровождение детей в период адаптации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посредством осуществления игровых сеансов.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обеспечение: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Роньжина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 Занятия психолога с детьми 2—4-х лет в период адап­тации к дошкольному учреждению.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игровых сеансов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помощь детям в адаптации к условиям дошкольного образовательного учреждения. Этим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определяются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игровых сеансов: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снятие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эмоционального и мышечного напряжения;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снижение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импульсивности, излишней двигательной активности, тревоги, агрессии детей;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развитие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навыков взаимодействия друг с другом;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развитие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внимания, восприятия, речи, воображения;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развитие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чувства ритма, общей и мелкой моторики, координации движений;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развитие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игровых навыков, произвольного поведения.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595633"/>
              </p:ext>
            </p:extLst>
          </p:nvPr>
        </p:nvGraphicFramePr>
        <p:xfrm>
          <a:off x="10174472" y="39750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Document" showAsIcon="1" r:id="rId4" imgW="914400" imgH="771480" progId="">
                  <p:embed/>
                </p:oleObj>
              </mc:Choice>
              <mc:Fallback>
                <p:oleObj name="Document" showAsIcon="1" r:id="rId4" imgW="914400" imgH="771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4472" y="3975037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404508"/>
              </p:ext>
            </p:extLst>
          </p:nvPr>
        </p:nvGraphicFramePr>
        <p:xfrm>
          <a:off x="9988164" y="528625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Document" showAsIcon="1" r:id="rId6" imgW="914400" imgH="771480" progId="">
                  <p:embed/>
                </p:oleObj>
              </mc:Choice>
              <mc:Fallback>
                <p:oleObj name="Document" showAsIcon="1" r:id="rId6" imgW="914400" imgH="771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8164" y="5286253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2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179" y="138223"/>
            <a:ext cx="1030250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психологической поддержки детей в адаптационный период</a:t>
            </a:r>
            <a:endParaRPr lang="ru-RU" sz="28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5" y="2266216"/>
            <a:ext cx="4506046" cy="3379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60" y="1473823"/>
            <a:ext cx="5435611" cy="40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179" y="138223"/>
            <a:ext cx="1069439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психологической поддержки детей в адаптационный период</a:t>
            </a:r>
            <a:endParaRPr lang="ru-RU" sz="24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195" y="894032"/>
            <a:ext cx="10968382" cy="472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каждому из разделов дополняется задачами, связанными с профилактикой и торможением отрицательных эмоций. Их решение достигается как в процессе индивидуальных, так и групповых занятий с детьми как психологом, так и воспитателем.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 торможения отрицательных эмоций:</a:t>
            </a:r>
            <a:endParaRPr lang="ru-RU" sz="2400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переключение;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игры с песком, водой;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игры с бытовыми предметами;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пальчиковые игры;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спонтанные, раскрепощающие движения (надувать щеки, рвать бумагу, топать ногами);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игры с озвученными игрушками (бубен, барабан, погремушка и т.д.).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завершению работы составляется  аналитическая справка по адаптации детей раннего возраста к ДОУ.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952153"/>
              </p:ext>
            </p:extLst>
          </p:nvPr>
        </p:nvGraphicFramePr>
        <p:xfrm>
          <a:off x="9664995" y="533828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Документ" showAsIcon="1" r:id="rId4" imgW="914400" imgH="771480" progId="">
                  <p:embed/>
                </p:oleObj>
              </mc:Choice>
              <mc:Fallback>
                <p:oleObj name="Документ" showAsIcon="1" r:id="rId4" imgW="914400" imgH="771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4995" y="5338283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7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pic>
        <p:nvPicPr>
          <p:cNvPr id="31746" name="Picture 2" descr="https://lh4.googleusercontent.com/Lkut2gg-J6-1uhprFEvDUiNM341ywdaWMAJrtMmGzMP9u9Auoje6SVrD-XgyYZlwQFnJuoPh9TWB3KNCntUwC9AxNh81mzxkzDyCum-cYLfBwrU1sqLyxWcNzx0TWbTaajOLhj7HvL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3174" y="1806842"/>
            <a:ext cx="4530934" cy="339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50130" y="1425040"/>
            <a:ext cx="68876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Калядина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Инесса Вадимовна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педагог-психолог 1 квалификационной категории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МДОАУ “Детский сад № 108 общеразвивающего вида с приоритетным осуществлением социально-личностного развития воспитанников “Почемучка” г.Орска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высшее педагогическое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Педагогический стаж: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14 лет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Стаж работы в данном учреждении: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6,5 лет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8821" y="522515"/>
            <a:ext cx="755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Общие сведения о педагоге: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01" y="1099580"/>
            <a:ext cx="1125987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179" y="138223"/>
            <a:ext cx="798682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195" y="894032"/>
            <a:ext cx="8165805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3498113"/>
              </p:ext>
            </p:extLst>
          </p:nvPr>
        </p:nvGraphicFramePr>
        <p:xfrm>
          <a:off x="926275" y="534389"/>
          <a:ext cx="4631377" cy="449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95158" y="665018"/>
            <a:ext cx="63968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причины протекания адаптации в тяжёлой форме у этих детей: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частые заболевания, неподготовленность к режиму и питанию в детском саду (несмотря на рекомендации), сильная привязанность к родителям, отсутствие единства требований в воспитании ребёнка.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 детей, чей адаптационный период протекал в  средней степени тяжести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были проведены индивидуальные консультации, а также вывешен наглядный материал на информационном стенде.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  можно сказать, что  адаптация детей к условиям ДОУ прошла относительно благополучно.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513" y="439387"/>
            <a:ext cx="1176448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формирования опыта: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работы над данной проблемой мной была изучена следующая литература и опыт коллег: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Роньжина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А.С. Занятия психолога с детьми 2—4-х лет в период адап­тации к дошкольному учреждению.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Адаптация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 к условиям детского сада: управление процессом, диагностика, рекомендации / Сост. Н.В. Соколовская. - Волгоград: Учитель, 2008. - 188 с.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Арнаутова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Е.П. Планируем работу ДОУ с семьей // Управление ДОУ. - 2002. - №3. - С. 31-35.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Зубова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Арнаутова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 Психолого-педагогическая помощь родителям в подготовке малыша к посещению детского сада / Дошкольное воспитание. - 2004. - №7. - С.66-77.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Играем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малышами: игры и упражнения для детей раннего возраста: Пособие для воспитателей / Г.Г.Григорьева,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Н.П.Кочетова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Г.В.Губанова. - М.: Просвещение, 2003. - 80 с.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509" y="391886"/>
            <a:ext cx="1144781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поступление ребёнка в детский сад вызывает, как правило, серьёзную тревогу у взрослых. Ребёнок в семье привыкает к определённому режиму, к способу кормления, укладывания, у него формируются определённые взаимоотношения с родителями, привязанность к ним. И потому, так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 сегодняшний день тема сотрудничества воспитателей и родителей в период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ребёнка к дошкольному учреждению. Если воспитатели и родители объединят свои усилия и обеспечат малышу защиту, эмоциональный комфорт, интересную и содержательную жизнь в детском саду и дома - то это будет залогом оптимального течения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детей младшего возраста к детскому саду.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 опыта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заключается в том, что опыт транслирует совместную работу педагога и педагога-психолога по данной проблеме, а не по отдельности каждого.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Трудоемкость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заключается в том, чтобы составить правильно режим работы педагога-психолога и педагога,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работающего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период адаптации.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Адресность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опыт работы будет интересен педагогам и психологам, работающие с детьми раннего и младшего  возраста в период адаптации.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567" y="365125"/>
            <a:ext cx="11381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детей раннего возраста в период адаптации к ДОУ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 адаптации к условиям дошкольного образовательного учреждения.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Преодоление стрессовых состояний у детей раннего возраста в период адаптации к ДОУ.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навыков взаимодействия детей друг с другом.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Снижение излишней двигательной активности, тревожного состояния.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Снятие эмоционального и мышечного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Безболезненное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протекание у детей процесса адаптации к условиям детского сада.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2.Осознанное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родителей к личностному развитию детей раннего возраста.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Проявление позитивного настроя у детей в момент прихода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61358" cy="68907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365125"/>
            <a:ext cx="9475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педагога-психолога    с детьми раннего возраста в период адаптации к ДОУ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507" y="1350336"/>
            <a:ext cx="116745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этап: подготовительный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изучение факторов риска, прогнозирование хода адаптации детей, разработка мер поддержки. 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этап: основной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обеспечение благополучного хода адаптационного процесса, благоприятного психологического климата в  адаптационных группах. 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этап: заключительный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анализ хода процесса адаптации детей к условиям ДОУ, формулировка 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41978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7051" cy="68907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567" y="365125"/>
            <a:ext cx="10015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7535" y="265814"/>
            <a:ext cx="9937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 педагога-психолога на основных этапах работы по психологическому сопровождению адаптационного процесса в ДОУ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76380"/>
              </p:ext>
            </p:extLst>
          </p:nvPr>
        </p:nvGraphicFramePr>
        <p:xfrm>
          <a:off x="0" y="1"/>
          <a:ext cx="1255704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3">
                  <a:extLst>
                    <a:ext uri="{9D8B030D-6E8A-4147-A177-3AD203B41FA5}">
                      <a16:colId xmlns:a16="http://schemas.microsoft.com/office/drawing/2014/main" xmlns="" val="2836095341"/>
                    </a:ext>
                  </a:extLst>
                </a:gridCol>
                <a:gridCol w="4221772">
                  <a:extLst>
                    <a:ext uri="{9D8B030D-6E8A-4147-A177-3AD203B41FA5}">
                      <a16:colId xmlns:a16="http://schemas.microsoft.com/office/drawing/2014/main" xmlns="" val="519525708"/>
                    </a:ext>
                  </a:extLst>
                </a:gridCol>
                <a:gridCol w="4289231">
                  <a:extLst>
                    <a:ext uri="{9D8B030D-6E8A-4147-A177-3AD203B41FA5}">
                      <a16:colId xmlns:a16="http://schemas.microsoft.com/office/drawing/2014/main" xmlns="" val="3588572897"/>
                    </a:ext>
                  </a:extLst>
                </a:gridCol>
                <a:gridCol w="3139263">
                  <a:extLst>
                    <a:ext uri="{9D8B030D-6E8A-4147-A177-3AD203B41FA5}">
                      <a16:colId xmlns:a16="http://schemas.microsoft.com/office/drawing/2014/main" xmlns="" val="1192107973"/>
                    </a:ext>
                  </a:extLst>
                </a:gridCol>
              </a:tblGrid>
              <a:tr h="850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родителями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8094404"/>
                  </a:ext>
                </a:extLst>
              </a:tr>
              <a:tr h="68736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этап: подготовительный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893193"/>
                  </a:ext>
                </a:extLst>
              </a:tr>
              <a:tr h="531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1)Сбор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 о потенциальных воспитанниках  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определение прогноза течения адаптации;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3)участие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совместно с администрацией ДОУ в составлении подвижного графика поступления детей в группу;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4)разработка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 психолого-педагогической поддержки детей в период адаптации на основе выявленных индивидуальных особенностей;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психологическое просвещение: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-выступление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родительском собрании на тему: «Особенности адаптации детей раннего возраста к условиям ДОУ»;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-создание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информационной папки «Адаптация к ДОУ: советы психолога»;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-создание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памятки «Как подготовить ребенка к детскому саду»;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2)анкетирование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целью составления психологического портрета ребенка, выявления факторов риска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дезадаптации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психологическое просвещение: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-консультация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воспитателей «Степень адаптации детей к условиям детского сада»);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работа с новинками литературы;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информационный обмен.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2)консультирование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результатам первичной диагностики с целью индивидуализации педагогом работы с детьми, совместная разработка мер психолого-педагогической поддержки детей «группы риска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дезадаптации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3)помощь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педагогам в организации образовательного пространства с учетом адаптационного процесса.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4)организация и проведение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семинаров-практикумов по плану.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9898326"/>
                  </a:ext>
                </a:extLst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64400"/>
              </p:ext>
            </p:extLst>
          </p:nvPr>
        </p:nvGraphicFramePr>
        <p:xfrm>
          <a:off x="6000307" y="52213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showAsIcon="1" r:id="rId4" imgW="914400" imgH="771480" progId="">
                  <p:embed/>
                </p:oleObj>
              </mc:Choice>
              <mc:Fallback>
                <p:oleObj name="Document" showAsIcon="1" r:id="rId4" imgW="914400" imgH="771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307" y="5221324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6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7051" cy="68907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567" y="365125"/>
            <a:ext cx="10015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7535" y="265814"/>
            <a:ext cx="9937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 педагога-психолога на основных этапах работы по психологическому сопровождению адаптационного процесса в ДОУ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06600"/>
              </p:ext>
            </p:extLst>
          </p:nvPr>
        </p:nvGraphicFramePr>
        <p:xfrm>
          <a:off x="0" y="1"/>
          <a:ext cx="1255704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3">
                  <a:extLst>
                    <a:ext uri="{9D8B030D-6E8A-4147-A177-3AD203B41FA5}">
                      <a16:colId xmlns:a16="http://schemas.microsoft.com/office/drawing/2014/main" xmlns="" val="2836095341"/>
                    </a:ext>
                  </a:extLst>
                </a:gridCol>
                <a:gridCol w="4221772">
                  <a:extLst>
                    <a:ext uri="{9D8B030D-6E8A-4147-A177-3AD203B41FA5}">
                      <a16:colId xmlns:a16="http://schemas.microsoft.com/office/drawing/2014/main" xmlns="" val="519525708"/>
                    </a:ext>
                  </a:extLst>
                </a:gridCol>
                <a:gridCol w="4289231">
                  <a:extLst>
                    <a:ext uri="{9D8B030D-6E8A-4147-A177-3AD203B41FA5}">
                      <a16:colId xmlns:a16="http://schemas.microsoft.com/office/drawing/2014/main" xmlns="" val="3588572897"/>
                    </a:ext>
                  </a:extLst>
                </a:gridCol>
                <a:gridCol w="3139263">
                  <a:extLst>
                    <a:ext uri="{9D8B030D-6E8A-4147-A177-3AD203B41FA5}">
                      <a16:colId xmlns:a16="http://schemas.microsoft.com/office/drawing/2014/main" xmlns="" val="1192107973"/>
                    </a:ext>
                  </a:extLst>
                </a:gridCol>
              </a:tblGrid>
              <a:tr h="850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родителями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8094404"/>
                  </a:ext>
                </a:extLst>
              </a:tr>
              <a:tr h="68736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этап: основной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893193"/>
                  </a:ext>
                </a:extLst>
              </a:tr>
              <a:tr h="531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систематические наблюдения за поведением детей в ходе адаптационного процесса;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осуществление текущей диагностики хода адаптационного процесса: заполнение листов адаптации;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конкретизация группы адаптации ребенка;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корректировка мер психолого-педагогического сопровождения;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разнообразная индивидуальная совместная деятельность с детьми «группы риска» с целью торможения негативных эмоциональных состояний, формирования чувства доверия к новым взрослым и сверстникам;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реализация системы групповых адаптационных игр, направленных на снятие эмоционального напряжения, формирование благоприятного психологического климата в адаптационных группах.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индивидуальное консультирование по запросу или инициативе психолога;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подготовка рекомендаций, предложений, пожеланий;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психологическое просвещение (выступления на родительских собраниях в группах, стендовая информация в уголках групп, на интернет-сайте ДОУ, подбор и распространение специальной психолого-педагогической литературы,).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консультирование по текущим вопросам хода адаптационного процесса;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совместная оценка ситуации;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помощь в осуществлении индивидуального подхода к детям;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рефлексия собственной деятельности, контроль за выполнением рекомендаций, прогноз результатов.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5)организация и проведение семинаров по вопросам адаптации, организации деятельности в период адаптации, возрастных особенностей детей младшего школьного возраста (по плану)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9898326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0652"/>
              </p:ext>
            </p:extLst>
          </p:nvPr>
        </p:nvGraphicFramePr>
        <p:xfrm>
          <a:off x="11185450" y="588054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Document" showAsIcon="1" r:id="rId4" imgW="914400" imgH="771480" progId="">
                  <p:embed/>
                </p:oleObj>
              </mc:Choice>
              <mc:Fallback>
                <p:oleObj name="Document" showAsIcon="1" r:id="rId4" imgW="914400" imgH="771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5450" y="5880543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11838"/>
              </p:ext>
            </p:extLst>
          </p:nvPr>
        </p:nvGraphicFramePr>
        <p:xfrm>
          <a:off x="9548037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Документ" showAsIcon="1" r:id="rId6" imgW="914400" imgH="771480" progId="">
                  <p:embed/>
                </p:oleObj>
              </mc:Choice>
              <mc:Fallback>
                <p:oleObj name="Документ" showAsIcon="1" r:id="rId6" imgW="914400" imgH="771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8037" y="60864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2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7051" cy="68907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567" y="365125"/>
            <a:ext cx="10015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7535" y="265814"/>
            <a:ext cx="9937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 педагога-психолога на основных этапах работы по психологическому сопровождению адаптационного процесса в ДОУ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40907"/>
              </p:ext>
            </p:extLst>
          </p:nvPr>
        </p:nvGraphicFramePr>
        <p:xfrm>
          <a:off x="0" y="1"/>
          <a:ext cx="12557049" cy="780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3">
                  <a:extLst>
                    <a:ext uri="{9D8B030D-6E8A-4147-A177-3AD203B41FA5}">
                      <a16:colId xmlns:a16="http://schemas.microsoft.com/office/drawing/2014/main" xmlns="" val="2836095341"/>
                    </a:ext>
                  </a:extLst>
                </a:gridCol>
                <a:gridCol w="4221772">
                  <a:extLst>
                    <a:ext uri="{9D8B030D-6E8A-4147-A177-3AD203B41FA5}">
                      <a16:colId xmlns:a16="http://schemas.microsoft.com/office/drawing/2014/main" xmlns="" val="519525708"/>
                    </a:ext>
                  </a:extLst>
                </a:gridCol>
                <a:gridCol w="4289231">
                  <a:extLst>
                    <a:ext uri="{9D8B030D-6E8A-4147-A177-3AD203B41FA5}">
                      <a16:colId xmlns:a16="http://schemas.microsoft.com/office/drawing/2014/main" xmlns="" val="3588572897"/>
                    </a:ext>
                  </a:extLst>
                </a:gridCol>
                <a:gridCol w="3139263">
                  <a:extLst>
                    <a:ext uri="{9D8B030D-6E8A-4147-A177-3AD203B41FA5}">
                      <a16:colId xmlns:a16="http://schemas.microsoft.com/office/drawing/2014/main" xmlns="" val="1192107973"/>
                    </a:ext>
                  </a:extLst>
                </a:gridCol>
              </a:tblGrid>
              <a:tr h="850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родителями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8094404"/>
                  </a:ext>
                </a:extLst>
              </a:tr>
              <a:tr h="6873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этап: заключительный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893193"/>
                  </a:ext>
                </a:extLst>
              </a:tr>
              <a:tr h="531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Октябрь-ноябрь,декабрь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1)наблюдение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эмоциональным состоянием детей, их включенности в воспитательно-образовательный процесс дошкольного учреждения;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2)анализ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течения процесса адаптации детей ДОУ (данные «Листов адаптации») с целью принятия решения о завершении адаптационного процесса;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3)анализ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 эмоционального неблагополучия и затруднений вхождения в воспитательно-образовательный процесс дошкольного учреждения отдельных детей;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4)разработка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 индивидуальной помощи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дезадаптированным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детям.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индивидуальные консультации для родителей детей с признаками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дезадаптации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ДОУ.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1)составление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аналитической справки по результатам адаптационного процесса;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участие в работе психолого-медико-педагогического консилиума с целью: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а)системного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 причин эмоционального неблагополучия и затруднений вхождения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-образовательный процесс дошкольного учреждения отдельных воспитанников;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б)координации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действий специалистов по оказанию мер психолого-педагогической поддержки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дезадаптированным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детям;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в)коллективной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разработки программ психолого-педагогического сопровождения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дезадаптированных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детей;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г) анализа выявленных психолого-педагогических затруднений в деятельности педагогов и определения путей их преодоления.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9898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6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1724</Words>
  <Application>Microsoft Office PowerPoint</Application>
  <PresentationFormat>Произвольный</PresentationFormat>
  <Paragraphs>217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Document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</cp:lastModifiedBy>
  <cp:revision>29</cp:revision>
  <dcterms:created xsi:type="dcterms:W3CDTF">2020-09-02T14:03:29Z</dcterms:created>
  <dcterms:modified xsi:type="dcterms:W3CDTF">2020-11-25T09:37:37Z</dcterms:modified>
</cp:coreProperties>
</file>