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4" r:id="rId8"/>
    <p:sldId id="264" r:id="rId9"/>
    <p:sldId id="262" r:id="rId10"/>
    <p:sldId id="265" r:id="rId11"/>
    <p:sldId id="267" r:id="rId12"/>
    <p:sldId id="280" r:id="rId13"/>
    <p:sldId id="269" r:id="rId14"/>
    <p:sldId id="283" r:id="rId15"/>
    <p:sldId id="281" r:id="rId16"/>
    <p:sldId id="270" r:id="rId17"/>
    <p:sldId id="271" r:id="rId18"/>
    <p:sldId id="282" r:id="rId19"/>
    <p:sldId id="284" r:id="rId20"/>
    <p:sldId id="276" r:id="rId21"/>
    <p:sldId id="273" r:id="rId22"/>
    <p:sldId id="277" r:id="rId23"/>
    <p:sldId id="278" r:id="rId24"/>
    <p:sldId id="279" r:id="rId25"/>
    <p:sldId id="285" r:id="rId2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8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3" d="100"/>
          <a:sy n="113" d="100"/>
        </p:scale>
        <p:origin x="14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tx>
            <c:strRef>
              <c:f>Лист1!$B$1</c:f>
              <c:strCache>
                <c:ptCount val="1"/>
                <c:pt idx="0">
                  <c:v>Продажи</c:v>
                </c:pt>
              </c:strCache>
            </c:strRef>
          </c:tx>
          <c:dLbls>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Лист1!$A$2:$A$7</c:f>
              <c:strCache>
                <c:ptCount val="6"/>
                <c:pt idx="0">
                  <c:v>Русские</c:v>
                </c:pt>
                <c:pt idx="1">
                  <c:v>Казахи</c:v>
                </c:pt>
                <c:pt idx="2">
                  <c:v>Татары</c:v>
                </c:pt>
                <c:pt idx="3">
                  <c:v>Башкиры</c:v>
                </c:pt>
                <c:pt idx="4">
                  <c:v>Таджики</c:v>
                </c:pt>
                <c:pt idx="5">
                  <c:v>Другие</c:v>
                </c:pt>
              </c:strCache>
            </c:strRef>
          </c:cat>
          <c:val>
            <c:numRef>
              <c:f>Лист1!$B$2:$B$7</c:f>
              <c:numCache>
                <c:formatCode>0.00%</c:formatCode>
                <c:ptCount val="6"/>
                <c:pt idx="0">
                  <c:v>0.77800000000000014</c:v>
                </c:pt>
                <c:pt idx="1">
                  <c:v>0.129</c:v>
                </c:pt>
                <c:pt idx="2">
                  <c:v>4.9000000000000037E-2</c:v>
                </c:pt>
                <c:pt idx="3">
                  <c:v>2.4000000000000014E-2</c:v>
                </c:pt>
                <c:pt idx="4">
                  <c:v>8.0000000000000088E-3</c:v>
                </c:pt>
                <c:pt idx="5">
                  <c:v>1.2000000000000007E-2</c:v>
                </c:pt>
              </c:numCache>
            </c:numRef>
          </c:val>
          <c:extLst xmlns:c16r2="http://schemas.microsoft.com/office/drawing/2015/06/chart">
            <c:ext xmlns:c16="http://schemas.microsoft.com/office/drawing/2014/chart" uri="{C3380CC4-5D6E-409C-BE32-E72D297353CC}">
              <c16:uniqueId val="{00000000-47E7-409C-A82D-8593B9F700CD}"/>
            </c:ext>
          </c:extLst>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Продажи</c:v>
                </c:pt>
              </c:strCache>
            </c:strRef>
          </c:tx>
          <c:invertIfNegative val="0"/>
          <c:dPt>
            <c:idx val="0"/>
            <c:invertIfNegative val="0"/>
            <c:bubble3D val="0"/>
            <c:spPr>
              <a:solidFill>
                <a:srgbClr val="C00000"/>
              </a:solidFill>
            </c:spPr>
            <c:extLst xmlns:c16r2="http://schemas.microsoft.com/office/drawing/2015/06/chart">
              <c:ext xmlns:c16="http://schemas.microsoft.com/office/drawing/2014/chart" uri="{C3380CC4-5D6E-409C-BE32-E72D297353CC}">
                <c16:uniqueId val="{00000000-F1BB-45E8-8236-0A4E3048410D}"/>
              </c:ext>
            </c:extLst>
          </c:dPt>
          <c:dPt>
            <c:idx val="2"/>
            <c:invertIfNegative val="0"/>
            <c:bubble3D val="0"/>
            <c:spPr>
              <a:solidFill>
                <a:srgbClr val="006600"/>
              </a:solidFill>
            </c:spPr>
            <c:extLst xmlns:c16r2="http://schemas.microsoft.com/office/drawing/2015/06/chart">
              <c:ext xmlns:c16="http://schemas.microsoft.com/office/drawing/2014/chart" uri="{C3380CC4-5D6E-409C-BE32-E72D297353CC}">
                <c16:uniqueId val="{00000001-F1BB-45E8-8236-0A4E3048410D}"/>
              </c:ext>
            </c:extLst>
          </c:dPt>
          <c:dPt>
            <c:idx val="3"/>
            <c:invertIfNegative val="0"/>
            <c:bubble3D val="0"/>
            <c:spPr>
              <a:solidFill>
                <a:srgbClr val="6600CC"/>
              </a:solidFill>
            </c:spPr>
            <c:extLst xmlns:c16r2="http://schemas.microsoft.com/office/drawing/2015/06/chart">
              <c:ext xmlns:c16="http://schemas.microsoft.com/office/drawing/2014/chart" uri="{C3380CC4-5D6E-409C-BE32-E72D297353CC}">
                <c16:uniqueId val="{00000002-F1BB-45E8-8236-0A4E3048410D}"/>
              </c:ext>
            </c:extLst>
          </c:dPt>
          <c:dPt>
            <c:idx val="4"/>
            <c:invertIfNegative val="0"/>
            <c:bubble3D val="0"/>
            <c:spPr>
              <a:solidFill>
                <a:srgbClr val="FFFF00"/>
              </a:solidFill>
            </c:spPr>
            <c:extLst xmlns:c16r2="http://schemas.microsoft.com/office/drawing/2015/06/chart">
              <c:ext xmlns:c16="http://schemas.microsoft.com/office/drawing/2014/chart" uri="{C3380CC4-5D6E-409C-BE32-E72D297353CC}">
                <c16:uniqueId val="{00000003-F1BB-45E8-8236-0A4E3048410D}"/>
              </c:ext>
            </c:extLst>
          </c:dPt>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'Лист1'!$A$2:$A$6</c:f>
              <c:strCache>
                <c:ptCount val="5"/>
                <c:pt idx="0">
                  <c:v>за этнокультурное воспитание</c:v>
                </c:pt>
                <c:pt idx="1">
                  <c:v>поддерживают национальные традиции </c:v>
                </c:pt>
                <c:pt idx="2">
                  <c:v>приоритет- детский сад</c:v>
                </c:pt>
                <c:pt idx="3">
                  <c:v>приоритет- семья</c:v>
                </c:pt>
                <c:pt idx="4">
                  <c:v>готовы сотрудничать</c:v>
                </c:pt>
              </c:strCache>
            </c:strRef>
          </c:cat>
          <c:val>
            <c:numRef>
              <c:f>'Лист1'!$B$2:$B$6</c:f>
              <c:numCache>
                <c:formatCode>0%</c:formatCode>
                <c:ptCount val="5"/>
                <c:pt idx="0">
                  <c:v>0.75000000000000033</c:v>
                </c:pt>
                <c:pt idx="1">
                  <c:v>0.34</c:v>
                </c:pt>
                <c:pt idx="2">
                  <c:v>0.63000000000000034</c:v>
                </c:pt>
                <c:pt idx="3">
                  <c:v>0.37000000000000016</c:v>
                </c:pt>
                <c:pt idx="4">
                  <c:v>0.93</c:v>
                </c:pt>
              </c:numCache>
            </c:numRef>
          </c:val>
          <c:extLst xmlns:c16r2="http://schemas.microsoft.com/office/drawing/2015/06/chart">
            <c:ext xmlns:c16="http://schemas.microsoft.com/office/drawing/2014/chart" uri="{C3380CC4-5D6E-409C-BE32-E72D297353CC}">
              <c16:uniqueId val="{00000004-F1BB-45E8-8236-0A4E3048410D}"/>
            </c:ext>
          </c:extLst>
        </c:ser>
        <c:dLbls>
          <c:showLegendKey val="0"/>
          <c:showVal val="0"/>
          <c:showCatName val="0"/>
          <c:showSerName val="0"/>
          <c:showPercent val="0"/>
          <c:showBubbleSize val="0"/>
        </c:dLbls>
        <c:gapWidth val="150"/>
        <c:shape val="box"/>
        <c:axId val="381265032"/>
        <c:axId val="381257584"/>
        <c:axId val="0"/>
      </c:bar3DChart>
      <c:catAx>
        <c:axId val="381265032"/>
        <c:scaling>
          <c:orientation val="minMax"/>
        </c:scaling>
        <c:delete val="1"/>
        <c:axPos val="b"/>
        <c:numFmt formatCode="General" sourceLinked="0"/>
        <c:majorTickMark val="out"/>
        <c:minorTickMark val="none"/>
        <c:tickLblPos val="none"/>
        <c:crossAx val="381257584"/>
        <c:crosses val="autoZero"/>
        <c:auto val="1"/>
        <c:lblAlgn val="ctr"/>
        <c:lblOffset val="100"/>
        <c:noMultiLvlLbl val="0"/>
      </c:catAx>
      <c:valAx>
        <c:axId val="381257584"/>
        <c:scaling>
          <c:orientation val="minMax"/>
        </c:scaling>
        <c:delete val="1"/>
        <c:axPos val="l"/>
        <c:majorGridlines/>
        <c:numFmt formatCode="0%" sourceLinked="1"/>
        <c:majorTickMark val="out"/>
        <c:minorTickMark val="none"/>
        <c:tickLblPos val="none"/>
        <c:crossAx val="381265032"/>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E412B9-0CA9-4213-8CB1-24C00ACAA476}" type="datetimeFigureOut">
              <a:rPr lang="ru-RU" smtClean="0"/>
              <a:pPr/>
              <a:t>22.11.2020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14AC75-98ED-4044-9B0B-77AAE8D85AC3}"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412B9-0CA9-4213-8CB1-24C00ACAA476}" type="datetimeFigureOut">
              <a:rPr lang="ru-RU" smtClean="0"/>
              <a:pPr/>
              <a:t>22.11.2020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4AC75-98ED-4044-9B0B-77AAE8D85AC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3.png"/><Relationship Id="rId5" Type="http://schemas.openxmlformats.org/officeDocument/2006/relationships/slideLayout" Target="../slideLayouts/slideLayout7.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8" Type="http://schemas.openxmlformats.org/officeDocument/2006/relationships/hyperlink" Target="https://youtu.be/y9B7eQeAOeI" TargetMode="External"/><Relationship Id="rId3" Type="http://schemas.openxmlformats.org/officeDocument/2006/relationships/slideLayout" Target="../slideLayouts/slideLayout7.xml"/><Relationship Id="rId7" Type="http://schemas.openxmlformats.org/officeDocument/2006/relationships/hyperlink" Target="https://youtu.be/51kceQOYrps" TargetMode="External"/><Relationship Id="rId12"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rykovodstvo.ru/exspl/44011/index.html" TargetMode="External"/><Relationship Id="rId11" Type="http://schemas.openxmlformats.org/officeDocument/2006/relationships/hyperlink" Target="https://youtu.be/oJBbfDKW9aI" TargetMode="External"/><Relationship Id="rId5" Type="http://schemas.openxmlformats.org/officeDocument/2006/relationships/hyperlink" Target="https://kazmuseum.com/ru/zal-etnografii/virtualnyj-tur-po-zalu-etnografii.html" TargetMode="External"/><Relationship Id="rId10" Type="http://schemas.openxmlformats.org/officeDocument/2006/relationships/hyperlink" Target="https://youtu.be/1QMdsSLVvIU" TargetMode="External"/><Relationship Id="rId4" Type="http://schemas.openxmlformats.org/officeDocument/2006/relationships/hyperlink" Target="http://city3d.kz/nash-gorod/87-kazakh_national_house.html" TargetMode="External"/><Relationship Id="rId9" Type="http://schemas.openxmlformats.org/officeDocument/2006/relationships/hyperlink" Target="https://youtu.be/1y8eob9f1y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6.mp4"/><Relationship Id="rId1" Type="http://schemas.microsoft.com/office/2007/relationships/media" Target="../media/media26.mp4"/><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chart" Target="../charts/char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2673355"/>
            <a:ext cx="7772400" cy="1470025"/>
          </a:xfrm>
        </p:spPr>
        <p:txBody>
          <a:bodyPr>
            <a:normAutofit fontScale="90000"/>
          </a:bodyPr>
          <a:lstStyle/>
          <a:p>
            <a:r>
              <a:rPr lang="ru-RU" b="1" dirty="0">
                <a:solidFill>
                  <a:srgbClr val="008000"/>
                </a:solidFill>
                <a:latin typeface="Monotype Corsiva" pitchFamily="66" charset="0"/>
              </a:rPr>
              <a:t> «ПРИОБЩЕНИЕ К ЭТНОКУЛЬТУРНЫМ ТРАДИЦИЯМ </a:t>
            </a:r>
            <a:r>
              <a:rPr lang="ru-RU" dirty="0">
                <a:solidFill>
                  <a:srgbClr val="008000"/>
                </a:solidFill>
                <a:latin typeface="Monotype Corsiva" pitchFamily="66" charset="0"/>
              </a:rPr>
              <a:t/>
            </a:r>
            <a:br>
              <a:rPr lang="ru-RU" dirty="0">
                <a:solidFill>
                  <a:srgbClr val="008000"/>
                </a:solidFill>
                <a:latin typeface="Monotype Corsiva" pitchFamily="66" charset="0"/>
              </a:rPr>
            </a:br>
            <a:r>
              <a:rPr lang="ru-RU" b="1" dirty="0" smtClean="0">
                <a:solidFill>
                  <a:srgbClr val="008000"/>
                </a:solidFill>
                <a:latin typeface="Monotype Corsiva" pitchFamily="66" charset="0"/>
              </a:rPr>
              <a:t>РОДНОГО КРАЯ»</a:t>
            </a:r>
            <a:r>
              <a:rPr lang="ru-RU" dirty="0">
                <a:solidFill>
                  <a:srgbClr val="008000"/>
                </a:solidFill>
              </a:rPr>
              <a:t/>
            </a:r>
            <a:br>
              <a:rPr lang="ru-RU" dirty="0">
                <a:solidFill>
                  <a:srgbClr val="008000"/>
                </a:solidFill>
              </a:rPr>
            </a:br>
            <a:endParaRPr lang="ru-RU" dirty="0">
              <a:solidFill>
                <a:srgbClr val="008000"/>
              </a:solidFill>
            </a:endParaRPr>
          </a:p>
        </p:txBody>
      </p:sp>
      <p:sp>
        <p:nvSpPr>
          <p:cNvPr id="3" name="Подзаголовок 2"/>
          <p:cNvSpPr>
            <a:spLocks noGrp="1"/>
          </p:cNvSpPr>
          <p:nvPr>
            <p:ph type="subTitle" idx="1"/>
          </p:nvPr>
        </p:nvSpPr>
        <p:spPr>
          <a:xfrm>
            <a:off x="2051720" y="4869160"/>
            <a:ext cx="6400800" cy="1752600"/>
          </a:xfrm>
        </p:spPr>
        <p:txBody>
          <a:bodyPr>
            <a:normAutofit fontScale="92500" lnSpcReduction="20000"/>
          </a:bodyPr>
          <a:lstStyle/>
          <a:p>
            <a:r>
              <a:rPr lang="ru-RU" b="1" dirty="0">
                <a:solidFill>
                  <a:srgbClr val="C00000"/>
                </a:solidFill>
                <a:latin typeface="Monotype Corsiva" pitchFamily="66" charset="0"/>
              </a:rPr>
              <a:t>Подготовила:</a:t>
            </a:r>
            <a:r>
              <a:rPr lang="ru-RU" dirty="0">
                <a:solidFill>
                  <a:srgbClr val="C00000"/>
                </a:solidFill>
                <a:latin typeface="Monotype Corsiva" pitchFamily="66" charset="0"/>
              </a:rPr>
              <a:t> </a:t>
            </a:r>
            <a:r>
              <a:rPr lang="ru-RU" dirty="0" err="1">
                <a:solidFill>
                  <a:srgbClr val="C00000"/>
                </a:solidFill>
                <a:latin typeface="Monotype Corsiva" pitchFamily="66" charset="0"/>
              </a:rPr>
              <a:t>Уралбаева</a:t>
            </a:r>
            <a:r>
              <a:rPr lang="ru-RU" dirty="0">
                <a:solidFill>
                  <a:srgbClr val="C00000"/>
                </a:solidFill>
                <a:latin typeface="Monotype Corsiva" pitchFamily="66" charset="0"/>
              </a:rPr>
              <a:t> </a:t>
            </a:r>
            <a:r>
              <a:rPr lang="ru-RU" dirty="0" err="1">
                <a:solidFill>
                  <a:srgbClr val="C00000"/>
                </a:solidFill>
                <a:latin typeface="Monotype Corsiva" pitchFamily="66" charset="0"/>
              </a:rPr>
              <a:t>Гульнара</a:t>
            </a:r>
            <a:r>
              <a:rPr lang="ru-RU" dirty="0">
                <a:solidFill>
                  <a:srgbClr val="C00000"/>
                </a:solidFill>
                <a:latin typeface="Monotype Corsiva" pitchFamily="66" charset="0"/>
              </a:rPr>
              <a:t> </a:t>
            </a:r>
            <a:r>
              <a:rPr lang="ru-RU" dirty="0" err="1">
                <a:solidFill>
                  <a:srgbClr val="C00000"/>
                </a:solidFill>
                <a:latin typeface="Monotype Corsiva" pitchFamily="66" charset="0"/>
              </a:rPr>
              <a:t>Сайтахметовна</a:t>
            </a:r>
            <a:r>
              <a:rPr lang="ru-RU" dirty="0">
                <a:solidFill>
                  <a:srgbClr val="C00000"/>
                </a:solidFill>
                <a:latin typeface="Monotype Corsiva" pitchFamily="66" charset="0"/>
              </a:rPr>
              <a:t>, </a:t>
            </a:r>
          </a:p>
          <a:p>
            <a:r>
              <a:rPr lang="ru-RU" dirty="0">
                <a:solidFill>
                  <a:srgbClr val="C00000"/>
                </a:solidFill>
                <a:latin typeface="Monotype Corsiva" pitchFamily="66" charset="0"/>
              </a:rPr>
              <a:t>воспитатель высшей квалификационной категории</a:t>
            </a:r>
          </a:p>
        </p:txBody>
      </p:sp>
      <p:sp>
        <p:nvSpPr>
          <p:cNvPr id="1025" name="Rectangle 1"/>
          <p:cNvSpPr>
            <a:spLocks noChangeArrowheads="1"/>
          </p:cNvSpPr>
          <p:nvPr/>
        </p:nvSpPr>
        <p:spPr bwMode="auto">
          <a:xfrm>
            <a:off x="1571604" y="1000108"/>
            <a:ext cx="622478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Monotype Corsiva" pitchFamily="66" charset="0"/>
                <a:ea typeface="Times New Roman" pitchFamily="18" charset="0"/>
                <a:cs typeface="Times New Roman" pitchFamily="18" charset="0"/>
              </a:rPr>
              <a:t>Муниципальное автономное дошкольное образовательное учреждение</a:t>
            </a:r>
            <a:endParaRPr kumimoji="0" lang="ru-RU" b="0" i="0" u="none" strike="noStrike" cap="none" normalizeH="0" baseline="0" dirty="0" smtClean="0">
              <a:ln>
                <a:noFill/>
              </a:ln>
              <a:solidFill>
                <a:srgbClr val="C00000"/>
              </a:solidFill>
              <a:effectLst/>
              <a:latin typeface="Monotype Corsiva"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C00000"/>
                </a:solidFill>
                <a:effectLst/>
                <a:latin typeface="Monotype Corsiva" pitchFamily="66" charset="0"/>
                <a:ea typeface="Times New Roman" pitchFamily="18" charset="0"/>
                <a:cs typeface="Times New Roman" pitchFamily="18" charset="0"/>
              </a:rPr>
              <a:t>«Детский сад № 122 комбинированного вида г.Орска»</a:t>
            </a:r>
            <a:endParaRPr kumimoji="0" lang="ru-RU" b="0" i="0" u="none" strike="noStrike" cap="none" normalizeH="0" baseline="0" dirty="0" smtClean="0">
              <a:ln>
                <a:noFill/>
              </a:ln>
              <a:solidFill>
                <a:srgbClr val="C00000"/>
              </a:solidFill>
              <a:effectLst/>
              <a:latin typeface="Monotype Corsiva" pitchFamily="66" charset="0"/>
              <a:cs typeface="Arial" pitchFamily="34" charset="0"/>
            </a:endParaRPr>
          </a:p>
        </p:txBody>
      </p:sp>
      <p:pic>
        <p:nvPicPr>
          <p:cNvPr id="7" name="WIN_20201120_14_11_09_P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04" y="4887760"/>
            <a:ext cx="2324720" cy="17435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23000">
        <p14:warp dir="in"/>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2529" name="Rectangle 1"/>
          <p:cNvSpPr>
            <a:spLocks noChangeArrowheads="1"/>
          </p:cNvSpPr>
          <p:nvPr/>
        </p:nvSpPr>
        <p:spPr bwMode="auto">
          <a:xfrm>
            <a:off x="107503" y="1175846"/>
            <a:ext cx="9002629" cy="493981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Содержание Программы представлено в виде блоков:</a:t>
            </a:r>
            <a:endPar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Народная педагогика русского народа.</a:t>
            </a:r>
            <a:endPar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Народная педагогика казахского народа.</a:t>
            </a:r>
            <a:endPar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Народная педагогика татарского народа.</a:t>
            </a:r>
            <a:endPar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В содержание блоков включено:</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 воспитательный потенциал материальной культуры представленных народов: жилище и бытовая атрибутика, народный костюм, украшения, символика, национальная кухня.</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трудовое воспитание детей разных народов: основные виды труда, трудовые традиции, их связь с народным календарем.</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семейная традиционная педагогическая культура представленных народов: семейные традиции и обычаи; воспитание мальчиков и девочек в семье; имена и фамилии.</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народный игровой фольклор,  народные праздники.</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Содержание блоков представлено в виде тематического плана.</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Реализация каждого блока нами осуществляется посредством технологии </a:t>
            </a:r>
            <a:r>
              <a:rPr kumimoji="0" lang="ru-RU" sz="150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проектной деятельности</a:t>
            </a:r>
            <a:r>
              <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являющейся </a:t>
            </a:r>
            <a:r>
              <a:rPr kumimoji="0" lang="ru-RU" sz="1500" b="0" i="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эффективной формой познавательно-исследовательской деятельности со всеми участниками педагогического процесса: педагогами, детьми, родителями, социумом.      </a:t>
            </a:r>
            <a:endParaRPr kumimoji="0" lang="ru-RU" sz="1500"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Проектная деятельность представляет собой интеграцию всех видов детской деятельности, форм и приемов организации образовательной деятельности: совместной образовательной деятельности педагога и детей, самостоятельной деятельности детей, образовательной деятельности в семье.</a:t>
            </a:r>
            <a:endParaRPr kumimoji="0" lang="ru-RU" sz="15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3" name="Прямоугольник 2"/>
          <p:cNvSpPr/>
          <p:nvPr/>
        </p:nvSpPr>
        <p:spPr>
          <a:xfrm>
            <a:off x="2123728" y="480730"/>
            <a:ext cx="3969356" cy="523220"/>
          </a:xfrm>
          <a:prstGeom prst="rect">
            <a:avLst/>
          </a:prstGeom>
        </p:spPr>
        <p:txBody>
          <a:bodyPr wrap="none">
            <a:spAutoFit/>
          </a:bodyPr>
          <a:lstStyle/>
          <a:p>
            <a:pPr lvl="0" algn="just" fontAlgn="base">
              <a:spcBef>
                <a:spcPct val="0"/>
              </a:spcBef>
              <a:spcAft>
                <a:spcPct val="0"/>
              </a:spcAft>
            </a:pPr>
            <a:r>
              <a:rPr lang="ru-RU" sz="2800" b="1" dirty="0">
                <a:latin typeface="Bookman Old Style" pitchFamily="18" charset="0"/>
                <a:ea typeface="Times New Roman" pitchFamily="18" charset="0"/>
                <a:cs typeface="Arial" pitchFamily="34" charset="0"/>
              </a:rPr>
              <a:t>Содержание опыта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30" advClick="0" advTm="83000">
        <p15:prstTrans prst="pageCurlDouble"/>
      </p:transition>
    </mc:Choice>
    <mc:Fallback xmlns="">
      <p:transition spd="slow" advClick="0" advTm="8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фото ДОУ\Национальное жилище\SAM_2032.JPG"/>
          <p:cNvPicPr/>
          <p:nvPr/>
        </p:nvPicPr>
        <p:blipFill>
          <a:blip r:embed="rId4" cstate="print"/>
          <a:srcRect t="16047"/>
          <a:stretch>
            <a:fillRect/>
          </a:stretch>
        </p:blipFill>
        <p:spPr bwMode="auto">
          <a:xfrm>
            <a:off x="1813942" y="694188"/>
            <a:ext cx="5372100" cy="338137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3" name="Прямоугольник 2"/>
          <p:cNvSpPr/>
          <p:nvPr/>
        </p:nvSpPr>
        <p:spPr>
          <a:xfrm>
            <a:off x="593773" y="188640"/>
            <a:ext cx="8177239" cy="523220"/>
          </a:xfrm>
          <a:prstGeom prst="rect">
            <a:avLst/>
          </a:prstGeom>
        </p:spPr>
        <p:txBody>
          <a:bodyPr wrap="none">
            <a:spAutoFit/>
          </a:bodyPr>
          <a:lstStyle/>
          <a:p>
            <a:r>
              <a:rPr lang="ru-RU" sz="2800" b="1" i="1" dirty="0" smtClean="0">
                <a:latin typeface="Bookman Old Style" pitchFamily="18" charset="0"/>
              </a:rPr>
              <a:t>Интерактивные занятия в мини-музее</a:t>
            </a:r>
            <a:endParaRPr lang="ru-RU" sz="2800" dirty="0">
              <a:latin typeface="Bookman Old Style" pitchFamily="18" charset="0"/>
            </a:endParaRPr>
          </a:p>
        </p:txBody>
      </p:sp>
      <p:pic>
        <p:nvPicPr>
          <p:cNvPr id="5" name="Рисунок 4" descr="E:\фото ДОУ\Национальное жилище\SAM_2065.JPG"/>
          <p:cNvPicPr/>
          <p:nvPr/>
        </p:nvPicPr>
        <p:blipFill>
          <a:blip r:embed="rId5" cstate="print"/>
          <a:srcRect/>
          <a:stretch>
            <a:fillRect/>
          </a:stretch>
        </p:blipFill>
        <p:spPr bwMode="auto">
          <a:xfrm>
            <a:off x="5148064" y="3715941"/>
            <a:ext cx="3622948" cy="2880320"/>
          </a:xfrm>
          <a:prstGeom prst="rect">
            <a:avLst/>
          </a:prstGeom>
          <a:ln w="88900" cap="sq" cmpd="thickThin">
            <a:solidFill>
              <a:srgbClr val="C00000"/>
            </a:solidFill>
            <a:prstDash val="solid"/>
            <a:miter lim="800000"/>
          </a:ln>
          <a:effectLst>
            <a:innerShdw blurRad="76200">
              <a:srgbClr val="000000"/>
            </a:innerShdw>
          </a:effectLst>
        </p:spPr>
      </p:pic>
      <p:pic>
        <p:nvPicPr>
          <p:cNvPr id="6" name="Рисунок 5" descr="E:\фото ДОУ\Национальное жилище\SAM_2071.JPG"/>
          <p:cNvPicPr/>
          <p:nvPr/>
        </p:nvPicPr>
        <p:blipFill>
          <a:blip r:embed="rId6" cstate="print"/>
          <a:srcRect/>
          <a:stretch>
            <a:fillRect/>
          </a:stretch>
        </p:blipFill>
        <p:spPr bwMode="auto">
          <a:xfrm>
            <a:off x="539552" y="3715941"/>
            <a:ext cx="3960440" cy="2880320"/>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1012" y="572504"/>
            <a:ext cx="278712" cy="278712"/>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3000">
        <p15:prstTrans prst="curtains"/>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9"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0-#ppt_w/2"/>
                                          </p:val>
                                        </p:tav>
                                        <p:tav tm="100000">
                                          <p:val>
                                            <p:strVal val="#ppt_x"/>
                                          </p:val>
                                        </p:tav>
                                      </p:tavLst>
                                    </p:anim>
                                    <p:anim calcmode="lin" valueType="num">
                                      <p:cBhvr additive="base">
                                        <p:cTn id="11" dur="1000" fill="hold"/>
                                        <p:tgtEl>
                                          <p:spTgt spid="4"/>
                                        </p:tgtEl>
                                        <p:attrNameLst>
                                          <p:attrName>ppt_y</p:attrName>
                                        </p:attrNameLst>
                                      </p:cBhvr>
                                      <p:tavLst>
                                        <p:tav tm="0">
                                          <p:val>
                                            <p:strVal val="0-#ppt_h/2"/>
                                          </p:val>
                                        </p:tav>
                                        <p:tav tm="100000">
                                          <p:val>
                                            <p:strVal val="#ppt_y"/>
                                          </p:val>
                                        </p:tav>
                                      </p:tavLst>
                                    </p:anim>
                                  </p:childTnLst>
                                </p:cTn>
                              </p:par>
                            </p:childTnLst>
                          </p:cTn>
                        </p:par>
                        <p:par>
                          <p:cTn id="12" fill="hold">
                            <p:stCondLst>
                              <p:cond delay="3000"/>
                            </p:stCondLst>
                            <p:childTnLst>
                              <p:par>
                                <p:cTn id="13" presetID="2" presetClass="entr" presetSubtype="12"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0"/>
                            </p:stCondLst>
                            <p:childTnLst>
                              <p:par>
                                <p:cTn id="18" presetID="2" presetClass="entr" presetSubtype="6" fill="hold"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1+#ppt_w/2"/>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2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188640"/>
            <a:ext cx="8177239" cy="523220"/>
          </a:xfrm>
          <a:prstGeom prst="rect">
            <a:avLst/>
          </a:prstGeom>
        </p:spPr>
        <p:txBody>
          <a:bodyPr wrap="none">
            <a:spAutoFit/>
          </a:bodyPr>
          <a:lstStyle/>
          <a:p>
            <a:r>
              <a:rPr lang="ru-RU" sz="2800" b="1" i="1" dirty="0" smtClean="0">
                <a:latin typeface="Bookman Old Style" pitchFamily="18" charset="0"/>
              </a:rPr>
              <a:t>Интерактивные занятия в мини-музее</a:t>
            </a:r>
            <a:endParaRPr lang="ru-RU" sz="2800" dirty="0">
              <a:latin typeface="Bookman Old Style" pitchFamily="18" charset="0"/>
            </a:endParaRPr>
          </a:p>
        </p:txBody>
      </p:sp>
      <p:pic>
        <p:nvPicPr>
          <p:cNvPr id="5" name="Picture 2"/>
          <p:cNvPicPr>
            <a:picLocks noChangeAspect="1" noChangeArrowheads="1"/>
          </p:cNvPicPr>
          <p:nvPr/>
        </p:nvPicPr>
        <p:blipFill>
          <a:blip r:embed="rId4" cstate="print"/>
          <a:srcRect l="16065" t="5040" r="7391" b="5921"/>
          <a:stretch>
            <a:fillRect/>
          </a:stretch>
        </p:blipFill>
        <p:spPr bwMode="auto">
          <a:xfrm>
            <a:off x="179512" y="759757"/>
            <a:ext cx="5267277" cy="3446490"/>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6" name="Рисунок 5" descr="E:\фото ДОУ\Национальное жилище\SAM_2000.JPG"/>
          <p:cNvPicPr/>
          <p:nvPr/>
        </p:nvPicPr>
        <p:blipFill>
          <a:blip r:embed="rId5" cstate="print"/>
          <a:srcRect l="27642" t="-275"/>
          <a:stretch>
            <a:fillRect/>
          </a:stretch>
        </p:blipFill>
        <p:spPr bwMode="auto">
          <a:xfrm>
            <a:off x="5796136" y="970834"/>
            <a:ext cx="2971564" cy="3024336"/>
          </a:xfrm>
          <a:prstGeom prst="rect">
            <a:avLst/>
          </a:prstGeom>
          <a:ln w="88900" cap="sq" cmpd="thickThin">
            <a:solidFill>
              <a:srgbClr val="C00000"/>
            </a:solidFill>
            <a:prstDash val="solid"/>
            <a:miter lim="800000"/>
          </a:ln>
          <a:effectLst>
            <a:innerShdw blurRad="76200">
              <a:srgbClr val="000000"/>
            </a:innerShdw>
          </a:effectLst>
        </p:spPr>
      </p:pic>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7625" y="590619"/>
            <a:ext cx="290379" cy="290379"/>
          </a:xfrm>
          <a:prstGeom prst="ellipse">
            <a:avLst/>
          </a:prstGeom>
          <a:ln>
            <a:noFill/>
          </a:ln>
          <a:effectLst>
            <a:softEdge rad="112500"/>
          </a:effectLst>
        </p:spPr>
      </p:pic>
      <p:pic>
        <p:nvPicPr>
          <p:cNvPr id="2" name="Рисунок 1"/>
          <p:cNvPicPr>
            <a:picLocks noChangeAspect="1"/>
          </p:cNvPicPr>
          <p:nvPr/>
        </p:nvPicPr>
        <p:blipFill rotWithShape="1">
          <a:blip r:embed="rId7" cstate="print">
            <a:extLst>
              <a:ext uri="{28A0092B-C50C-407E-A947-70E740481C1C}">
                <a14:useLocalDpi xmlns:a14="http://schemas.microsoft.com/office/drawing/2010/main" val="0"/>
              </a:ext>
            </a:extLst>
          </a:blip>
          <a:srcRect t="14211"/>
          <a:stretch/>
        </p:blipFill>
        <p:spPr>
          <a:xfrm>
            <a:off x="2699792" y="3861048"/>
            <a:ext cx="4464496" cy="2778373"/>
          </a:xfrm>
          <a:prstGeom prst="rect">
            <a:avLst/>
          </a:prstGeom>
          <a:ln w="88900" cap="sq" cmpd="thickThin">
            <a:solidFill>
              <a:srgbClr val="92D05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600" advClick="0" advTm="13000">
        <p14:prism isInverted="1"/>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7" presetClass="entr" presetSubtype="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250"/>
                                        <p:tgtEl>
                                          <p:spTgt spid="5"/>
                                        </p:tgtEl>
                                      </p:cBhvr>
                                    </p:animEffect>
                                    <p:anim calcmode="lin" valueType="num">
                                      <p:cBhvr>
                                        <p:cTn id="10" dur="1250" fill="hold"/>
                                        <p:tgtEl>
                                          <p:spTgt spid="5"/>
                                        </p:tgtEl>
                                        <p:attrNameLst>
                                          <p:attrName>ppt_x</p:attrName>
                                        </p:attrNameLst>
                                      </p:cBhvr>
                                      <p:tavLst>
                                        <p:tav tm="0">
                                          <p:val>
                                            <p:strVal val="#ppt_x"/>
                                          </p:val>
                                        </p:tav>
                                        <p:tav tm="100000">
                                          <p:val>
                                            <p:strVal val="#ppt_x"/>
                                          </p:val>
                                        </p:tav>
                                      </p:tavLst>
                                    </p:anim>
                                    <p:anim calcmode="lin" valueType="num">
                                      <p:cBhvr>
                                        <p:cTn id="11" dur="12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250"/>
                            </p:stCondLst>
                            <p:childTnLst>
                              <p:par>
                                <p:cTn id="13" presetID="42"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4250"/>
                            </p:stCondLst>
                            <p:childTnLst>
                              <p:par>
                                <p:cTn id="19" presetID="42" presetClass="entr" presetSubtype="0" fill="hold" nodeType="afterEffect">
                                  <p:stCondLst>
                                    <p:cond delay="200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500"/>
                                        <p:tgtEl>
                                          <p:spTgt spid="2"/>
                                        </p:tgtEl>
                                      </p:cBhvr>
                                    </p:animEffect>
                                    <p:anim calcmode="lin" valueType="num">
                                      <p:cBhvr>
                                        <p:cTn id="22" dur="1500" fill="hold"/>
                                        <p:tgtEl>
                                          <p:spTgt spid="2"/>
                                        </p:tgtEl>
                                        <p:attrNameLst>
                                          <p:attrName>ppt_x</p:attrName>
                                        </p:attrNameLst>
                                      </p:cBhvr>
                                      <p:tavLst>
                                        <p:tav tm="0">
                                          <p:val>
                                            <p:strVal val="#ppt_x"/>
                                          </p:val>
                                        </p:tav>
                                        <p:tav tm="100000">
                                          <p:val>
                                            <p:strVal val="#ppt_x"/>
                                          </p:val>
                                        </p:tav>
                                      </p:tavLst>
                                    </p:anim>
                                    <p:anim calcmode="lin" valueType="num">
                                      <p:cBhvr>
                                        <p:cTn id="23"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2">
                <p:cTn id="24"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407952" y="0"/>
            <a:ext cx="537679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Творческая мастерская</a:t>
            </a:r>
            <a:endParaRPr kumimoji="0" lang="ru-RU" sz="2800"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107504" y="1700808"/>
            <a:ext cx="5849416" cy="4387062"/>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2051" name="Picture 3"/>
          <p:cNvPicPr>
            <a:picLocks noChangeAspect="1" noChangeArrowheads="1"/>
          </p:cNvPicPr>
          <p:nvPr/>
        </p:nvPicPr>
        <p:blipFill>
          <a:blip r:embed="rId5" cstate="print"/>
          <a:srcRect t="8020" r="14140"/>
          <a:stretch>
            <a:fillRect/>
          </a:stretch>
        </p:blipFill>
        <p:spPr bwMode="auto">
          <a:xfrm>
            <a:off x="5220072" y="3567448"/>
            <a:ext cx="3951462" cy="3174834"/>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904" y="523220"/>
            <a:ext cx="347990" cy="347990"/>
          </a:xfrm>
          <a:prstGeom prst="ellipse">
            <a:avLst/>
          </a:prstGeom>
          <a:ln>
            <a:noFill/>
          </a:ln>
          <a:effectLst>
            <a:softEdge rad="112500"/>
          </a:effectLst>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9306" y="549478"/>
            <a:ext cx="3934851" cy="2951138"/>
          </a:xfrm>
          <a:prstGeom prst="rect">
            <a:avLst/>
          </a:prstGeom>
          <a:ln w="88900" cap="sq" cmpd="thickThin">
            <a:solidFill>
              <a:srgbClr val="FF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000">
        <p15:prstTrans prst="peelOff"/>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2" presetClass="entr" presetSubtype="9" fill="hold" nodeType="withEffect">
                                  <p:stCondLst>
                                    <p:cond delay="1000"/>
                                  </p:stCondLst>
                                  <p:childTnLst>
                                    <p:set>
                                      <p:cBhvr>
                                        <p:cTn id="8" dur="1" fill="hold">
                                          <p:stCondLst>
                                            <p:cond delay="0"/>
                                          </p:stCondLst>
                                        </p:cTn>
                                        <p:tgtEl>
                                          <p:spTgt spid="2050"/>
                                        </p:tgtEl>
                                        <p:attrNameLst>
                                          <p:attrName>style.visibility</p:attrName>
                                        </p:attrNameLst>
                                      </p:cBhvr>
                                      <p:to>
                                        <p:strVal val="visible"/>
                                      </p:to>
                                    </p:set>
                                    <p:anim calcmode="lin" valueType="num">
                                      <p:cBhvr additive="base">
                                        <p:cTn id="9" dur="1000" fill="hold"/>
                                        <p:tgtEl>
                                          <p:spTgt spid="2050"/>
                                        </p:tgtEl>
                                        <p:attrNameLst>
                                          <p:attrName>ppt_x</p:attrName>
                                        </p:attrNameLst>
                                      </p:cBhvr>
                                      <p:tavLst>
                                        <p:tav tm="0">
                                          <p:val>
                                            <p:strVal val="0-#ppt_w/2"/>
                                          </p:val>
                                        </p:tav>
                                        <p:tav tm="100000">
                                          <p:val>
                                            <p:strVal val="#ppt_x"/>
                                          </p:val>
                                        </p:tav>
                                      </p:tavLst>
                                    </p:anim>
                                    <p:anim calcmode="lin" valueType="num">
                                      <p:cBhvr additive="base">
                                        <p:cTn id="10" dur="1000" fill="hold"/>
                                        <p:tgtEl>
                                          <p:spTgt spid="2050"/>
                                        </p:tgtEl>
                                        <p:attrNameLst>
                                          <p:attrName>ppt_y</p:attrName>
                                        </p:attrNameLst>
                                      </p:cBhvr>
                                      <p:tavLst>
                                        <p:tav tm="0">
                                          <p:val>
                                            <p:strVal val="0-#ppt_h/2"/>
                                          </p:val>
                                        </p:tav>
                                        <p:tav tm="100000">
                                          <p:val>
                                            <p:strVal val="#ppt_y"/>
                                          </p:val>
                                        </p:tav>
                                      </p:tavLst>
                                    </p:anim>
                                  </p:childTnLst>
                                </p:cTn>
                              </p:par>
                            </p:childTnLst>
                          </p:cTn>
                        </p:par>
                        <p:par>
                          <p:cTn id="11" fill="hold">
                            <p:stCondLst>
                              <p:cond delay="2000"/>
                            </p:stCondLst>
                            <p:childTnLst>
                              <p:par>
                                <p:cTn id="12" presetID="2" presetClass="entr" presetSubtype="6" fill="hold" nodeType="afterEffect">
                                  <p:stCondLst>
                                    <p:cond delay="4000"/>
                                  </p:stCondLst>
                                  <p:childTnLst>
                                    <p:set>
                                      <p:cBhvr>
                                        <p:cTn id="13" dur="1" fill="hold">
                                          <p:stCondLst>
                                            <p:cond delay="0"/>
                                          </p:stCondLst>
                                        </p:cTn>
                                        <p:tgtEl>
                                          <p:spTgt spid="2051"/>
                                        </p:tgtEl>
                                        <p:attrNameLst>
                                          <p:attrName>style.visibility</p:attrName>
                                        </p:attrNameLst>
                                      </p:cBhvr>
                                      <p:to>
                                        <p:strVal val="visible"/>
                                      </p:to>
                                    </p:set>
                                    <p:anim calcmode="lin" valueType="num">
                                      <p:cBhvr additive="base">
                                        <p:cTn id="14" dur="1000" fill="hold"/>
                                        <p:tgtEl>
                                          <p:spTgt spid="2051"/>
                                        </p:tgtEl>
                                        <p:attrNameLst>
                                          <p:attrName>ppt_x</p:attrName>
                                        </p:attrNameLst>
                                      </p:cBhvr>
                                      <p:tavLst>
                                        <p:tav tm="0">
                                          <p:val>
                                            <p:strVal val="1+#ppt_w/2"/>
                                          </p:val>
                                        </p:tav>
                                        <p:tav tm="100000">
                                          <p:val>
                                            <p:strVal val="#ppt_x"/>
                                          </p:val>
                                        </p:tav>
                                      </p:tavLst>
                                    </p:anim>
                                    <p:anim calcmode="lin" valueType="num">
                                      <p:cBhvr additive="base">
                                        <p:cTn id="15" dur="1000" fill="hold"/>
                                        <p:tgtEl>
                                          <p:spTgt spid="2051"/>
                                        </p:tgtEl>
                                        <p:attrNameLst>
                                          <p:attrName>ppt_y</p:attrName>
                                        </p:attrNameLst>
                                      </p:cBhvr>
                                      <p:tavLst>
                                        <p:tav tm="0">
                                          <p:val>
                                            <p:strVal val="1+#ppt_h/2"/>
                                          </p:val>
                                        </p:tav>
                                        <p:tav tm="100000">
                                          <p:val>
                                            <p:strVal val="#ppt_y"/>
                                          </p:val>
                                        </p:tav>
                                      </p:tavLst>
                                    </p:anim>
                                  </p:childTnLst>
                                </p:cTn>
                              </p:par>
                              <p:par>
                                <p:cTn id="16" presetID="2" presetClass="entr" presetSubtype="3" fill="hold" nodeType="withEffect">
                                  <p:stCondLst>
                                    <p:cond delay="4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1+#ppt_w/2"/>
                                          </p:val>
                                        </p:tav>
                                        <p:tav tm="100000">
                                          <p:val>
                                            <p:strVal val="#ppt_x"/>
                                          </p:val>
                                        </p:tav>
                                      </p:tavLst>
                                    </p:anim>
                                    <p:anim calcmode="lin" valueType="num">
                                      <p:cBhvr additive="base">
                                        <p:cTn id="1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20"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1331640" y="159340"/>
            <a:ext cx="537679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Творческая мастерская</a:t>
            </a:r>
            <a:endParaRPr kumimoji="0" lang="ru-RU" sz="2800"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7170" name="Picture 2"/>
          <p:cNvPicPr>
            <a:picLocks noChangeAspect="1" noChangeArrowheads="1"/>
          </p:cNvPicPr>
          <p:nvPr/>
        </p:nvPicPr>
        <p:blipFill>
          <a:blip r:embed="rId4" cstate="print"/>
          <a:srcRect l="7408"/>
          <a:stretch>
            <a:fillRect/>
          </a:stretch>
        </p:blipFill>
        <p:spPr bwMode="auto">
          <a:xfrm>
            <a:off x="179512" y="836712"/>
            <a:ext cx="4968552" cy="4024561"/>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2" name="Picture 5"/>
          <p:cNvPicPr>
            <a:picLocks noChangeAspect="1" noChangeArrowheads="1"/>
          </p:cNvPicPr>
          <p:nvPr/>
        </p:nvPicPr>
        <p:blipFill>
          <a:blip r:embed="rId5" cstate="print"/>
          <a:srcRect/>
          <a:stretch>
            <a:fillRect/>
          </a:stretch>
        </p:blipFill>
        <p:spPr bwMode="auto">
          <a:xfrm>
            <a:off x="3851920" y="2564904"/>
            <a:ext cx="5145815" cy="4160178"/>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0034" y="620688"/>
            <a:ext cx="347701" cy="34799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1000">
        <p15:prstTrans prst="peelOff"/>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7" presetClass="entr" presetSubtype="0" fill="hold" nodeType="withEffect">
                                  <p:stCondLst>
                                    <p:cond delay="500"/>
                                  </p:stCondLst>
                                  <p:childTnLst>
                                    <p:set>
                                      <p:cBhvr>
                                        <p:cTn id="8" dur="1" fill="hold">
                                          <p:stCondLst>
                                            <p:cond delay="0"/>
                                          </p:stCondLst>
                                        </p:cTn>
                                        <p:tgtEl>
                                          <p:spTgt spid="7170"/>
                                        </p:tgtEl>
                                        <p:attrNameLst>
                                          <p:attrName>style.visibility</p:attrName>
                                        </p:attrNameLst>
                                      </p:cBhvr>
                                      <p:to>
                                        <p:strVal val="visible"/>
                                      </p:to>
                                    </p:set>
                                    <p:animEffect transition="in" filter="fade">
                                      <p:cBhvr>
                                        <p:cTn id="9" dur="1000"/>
                                        <p:tgtEl>
                                          <p:spTgt spid="7170"/>
                                        </p:tgtEl>
                                      </p:cBhvr>
                                    </p:animEffect>
                                    <p:anim calcmode="lin" valueType="num">
                                      <p:cBhvr>
                                        <p:cTn id="10" dur="1000" fill="hold"/>
                                        <p:tgtEl>
                                          <p:spTgt spid="7170"/>
                                        </p:tgtEl>
                                        <p:attrNameLst>
                                          <p:attrName>ppt_x</p:attrName>
                                        </p:attrNameLst>
                                      </p:cBhvr>
                                      <p:tavLst>
                                        <p:tav tm="0">
                                          <p:val>
                                            <p:strVal val="#ppt_x"/>
                                          </p:val>
                                        </p:tav>
                                        <p:tav tm="100000">
                                          <p:val>
                                            <p:strVal val="#ppt_x"/>
                                          </p:val>
                                        </p:tav>
                                      </p:tavLst>
                                    </p:anim>
                                    <p:anim calcmode="lin" valueType="num">
                                      <p:cBhvr>
                                        <p:cTn id="11" dur="1000" fill="hold"/>
                                        <p:tgtEl>
                                          <p:spTgt spid="717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5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anim calcmode="lin" valueType="num">
                                      <p:cBhvr>
                                        <p:cTn id="15" dur="250" fill="hold"/>
                                        <p:tgtEl>
                                          <p:spTgt spid="2"/>
                                        </p:tgtEl>
                                        <p:attrNameLst>
                                          <p:attrName>ppt_x</p:attrName>
                                        </p:attrNameLst>
                                      </p:cBhvr>
                                      <p:tavLst>
                                        <p:tav tm="0">
                                          <p:val>
                                            <p:strVal val="#ppt_x"/>
                                          </p:val>
                                        </p:tav>
                                        <p:tav tm="100000">
                                          <p:val>
                                            <p:strVal val="#ppt_x"/>
                                          </p:val>
                                        </p:tav>
                                      </p:tavLst>
                                    </p:anim>
                                    <p:anim calcmode="lin" valueType="num">
                                      <p:cBhvr>
                                        <p:cTn id="16"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4">
                <p:cTn id="1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E:\фото ДОУ\День народного единства\DSC_0131.JPG"/>
          <p:cNvPicPr/>
          <p:nvPr/>
        </p:nvPicPr>
        <p:blipFill>
          <a:blip r:embed="rId4" cstate="print"/>
          <a:srcRect l="13832"/>
          <a:stretch>
            <a:fillRect/>
          </a:stretch>
        </p:blipFill>
        <p:spPr bwMode="auto">
          <a:xfrm>
            <a:off x="323528" y="704171"/>
            <a:ext cx="3528392" cy="2980571"/>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3" name="Рисунок 2" descr="E:\фото ДОУ\День народного единства\DSC_0142.JPG"/>
          <p:cNvPicPr/>
          <p:nvPr/>
        </p:nvPicPr>
        <p:blipFill>
          <a:blip r:embed="rId5" cstate="print"/>
          <a:srcRect l="58288" b="39770"/>
          <a:stretch>
            <a:fillRect/>
          </a:stretch>
        </p:blipFill>
        <p:spPr bwMode="auto">
          <a:xfrm>
            <a:off x="5436096" y="599027"/>
            <a:ext cx="3131374" cy="3190857"/>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4" name="Rectangle 1"/>
          <p:cNvSpPr>
            <a:spLocks noChangeArrowheads="1"/>
          </p:cNvSpPr>
          <p:nvPr/>
        </p:nvSpPr>
        <p:spPr bwMode="auto">
          <a:xfrm>
            <a:off x="3275856" y="180951"/>
            <a:ext cx="2867871"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Выставки</a:t>
            </a:r>
          </a:p>
        </p:txBody>
      </p:sp>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6070" y="419865"/>
            <a:ext cx="304800" cy="304800"/>
          </a:xfrm>
          <a:prstGeom prst="ellipse">
            <a:avLst/>
          </a:prstGeom>
          <a:ln>
            <a:noFill/>
          </a:ln>
          <a:effectLst>
            <a:softEdge rad="112500"/>
          </a:effectLst>
        </p:spPr>
      </p:pic>
      <p:pic>
        <p:nvPicPr>
          <p:cNvPr id="6147" name="Picture 3"/>
          <p:cNvPicPr>
            <a:picLocks noChangeAspect="1" noChangeArrowheads="1"/>
          </p:cNvPicPr>
          <p:nvPr/>
        </p:nvPicPr>
        <p:blipFill>
          <a:blip r:embed="rId7" cstate="print"/>
          <a:srcRect l="4108" t="4412" r="1576" b="5241"/>
          <a:stretch>
            <a:fillRect/>
          </a:stretch>
        </p:blipFill>
        <p:spPr bwMode="auto">
          <a:xfrm>
            <a:off x="1726030" y="2420888"/>
            <a:ext cx="5835956" cy="4192822"/>
          </a:xfrm>
          <a:prstGeom prst="rect">
            <a:avLst/>
          </a:prstGeom>
          <a:ln w="88900" cap="sq" cmpd="thickThin">
            <a:solidFill>
              <a:srgbClr val="C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0">
        <p15:prstTrans prst="peelOff"/>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par>
                                <p:cTn id="7" presetID="6" presetClass="entr" presetSubtype="32"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out)">
                                      <p:cBhvr>
                                        <p:cTn id="9" dur="2000"/>
                                        <p:tgtEl>
                                          <p:spTgt spid="2"/>
                                        </p:tgtEl>
                                      </p:cBhvr>
                                    </p:animEffect>
                                  </p:childTnLst>
                                </p:cTn>
                              </p:par>
                            </p:childTnLst>
                          </p:cTn>
                        </p:par>
                        <p:par>
                          <p:cTn id="10" fill="hold">
                            <p:stCondLst>
                              <p:cond delay="2000"/>
                            </p:stCondLst>
                            <p:childTnLst>
                              <p:par>
                                <p:cTn id="11" presetID="6" presetClass="entr" presetSubtype="16"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par>
                          <p:cTn id="14" fill="hold">
                            <p:stCondLst>
                              <p:cond delay="5000"/>
                            </p:stCondLst>
                            <p:childTnLst>
                              <p:par>
                                <p:cTn id="15" presetID="16" presetClass="entr" presetSubtype="37" fill="hold" nodeType="after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barn(outVertical)">
                                      <p:cBhvr>
                                        <p:cTn id="17" dur="125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18"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1547664" y="116632"/>
            <a:ext cx="5753498"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ru-RU" sz="2800" b="1" i="1"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Праздники и развлечения</a:t>
            </a:r>
            <a:endParaRPr kumimoji="0" lang="ru-RU" sz="2800"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4" name="Рисунок 3" descr="E:\фото ДОУ\День народного единства\DSC_0094.JPG"/>
          <p:cNvPicPr/>
          <p:nvPr/>
        </p:nvPicPr>
        <p:blipFill>
          <a:blip r:embed="rId4" cstate="print"/>
          <a:srcRect/>
          <a:stretch>
            <a:fillRect/>
          </a:stretch>
        </p:blipFill>
        <p:spPr bwMode="auto">
          <a:xfrm>
            <a:off x="539552" y="836712"/>
            <a:ext cx="5328592" cy="3528392"/>
          </a:xfrm>
          <a:prstGeom prst="rect">
            <a:avLst/>
          </a:prstGeom>
          <a:ln w="88900" cap="sq" cmpd="thickThin">
            <a:solidFill>
              <a:srgbClr val="FFC000"/>
            </a:solidFill>
            <a:prstDash val="solid"/>
            <a:miter lim="800000"/>
          </a:ln>
          <a:effectLst>
            <a:innerShdw blurRad="76200">
              <a:srgbClr val="000000"/>
            </a:innerShdw>
          </a:effectLst>
        </p:spPr>
      </p:pic>
      <p:pic>
        <p:nvPicPr>
          <p:cNvPr id="3" name="Рисунок 2" descr="C:\Users\Public\Pictures\День народов Оренбуржья\IMG_20170912_104620.jpg"/>
          <p:cNvPicPr/>
          <p:nvPr/>
        </p:nvPicPr>
        <p:blipFill>
          <a:blip r:embed="rId5" cstate="print"/>
          <a:srcRect l="2489" t="51004" r="535"/>
          <a:stretch>
            <a:fillRect/>
          </a:stretch>
        </p:blipFill>
        <p:spPr bwMode="auto">
          <a:xfrm>
            <a:off x="3635896" y="3123196"/>
            <a:ext cx="5400600" cy="3589394"/>
          </a:xfrm>
          <a:prstGeom prst="rect">
            <a:avLst/>
          </a:prstGeom>
          <a:ln w="88900" cap="sq" cmpd="thickThin">
            <a:solidFill>
              <a:srgbClr val="92D050"/>
            </a:solidFill>
            <a:prstDash val="solid"/>
            <a:miter lim="800000"/>
          </a:ln>
          <a:effectLst>
            <a:innerShdw blurRad="76200">
              <a:srgbClr val="000000"/>
            </a:innerShdw>
          </a:effectLst>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456" y="639852"/>
            <a:ext cx="304800" cy="30480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10000">
        <p14:prism isContent="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 presetClass="entr" presetSubtype="9"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250" fill="hold"/>
                                        <p:tgtEl>
                                          <p:spTgt spid="4"/>
                                        </p:tgtEl>
                                        <p:attrNameLst>
                                          <p:attrName>ppt_x</p:attrName>
                                        </p:attrNameLst>
                                      </p:cBhvr>
                                      <p:tavLst>
                                        <p:tav tm="0">
                                          <p:val>
                                            <p:strVal val="0-#ppt_w/2"/>
                                          </p:val>
                                        </p:tav>
                                        <p:tav tm="100000">
                                          <p:val>
                                            <p:strVal val="#ppt_x"/>
                                          </p:val>
                                        </p:tav>
                                      </p:tavLst>
                                    </p:anim>
                                    <p:anim calcmode="lin" valueType="num">
                                      <p:cBhvr additive="base">
                                        <p:cTn id="11" dur="1250" fill="hold"/>
                                        <p:tgtEl>
                                          <p:spTgt spid="4"/>
                                        </p:tgtEl>
                                        <p:attrNameLst>
                                          <p:attrName>ppt_y</p:attrName>
                                        </p:attrNameLst>
                                      </p:cBhvr>
                                      <p:tavLst>
                                        <p:tav tm="0">
                                          <p:val>
                                            <p:strVal val="0-#ppt_h/2"/>
                                          </p:val>
                                        </p:tav>
                                        <p:tav tm="100000">
                                          <p:val>
                                            <p:strVal val="#ppt_y"/>
                                          </p:val>
                                        </p:tav>
                                      </p:tavLst>
                                    </p:anim>
                                  </p:childTnLst>
                                </p:cTn>
                              </p:par>
                            </p:childTnLst>
                          </p:cTn>
                        </p:par>
                        <p:par>
                          <p:cTn id="12" fill="hold">
                            <p:stCondLst>
                              <p:cond delay="1250"/>
                            </p:stCondLst>
                            <p:childTnLst>
                              <p:par>
                                <p:cTn id="13" presetID="2" presetClass="entr" presetSubtype="3"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1+#ppt_w/2"/>
                                          </p:val>
                                        </p:tav>
                                        <p:tav tm="100000">
                                          <p:val>
                                            <p:strVal val="#ppt_x"/>
                                          </p:val>
                                        </p:tav>
                                      </p:tavLst>
                                    </p:anim>
                                    <p:anim calcmode="lin" valueType="num">
                                      <p:cBhvr additive="base">
                                        <p:cTn id="16"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p:cTn id="1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9752" y="186589"/>
            <a:ext cx="4769254" cy="523220"/>
          </a:xfrm>
          <a:prstGeom prst="rect">
            <a:avLst/>
          </a:prstGeom>
        </p:spPr>
        <p:txBody>
          <a:bodyPr wrap="none">
            <a:spAutoFit/>
          </a:bodyPr>
          <a:lstStyle/>
          <a:p>
            <a:r>
              <a:rPr lang="ru-RU" sz="2800" b="1" i="1" dirty="0" smtClean="0">
                <a:latin typeface="Bookman Old Style" pitchFamily="18" charset="0"/>
              </a:rPr>
              <a:t>Игровая деятельность</a:t>
            </a:r>
            <a:endParaRPr lang="ru-RU" sz="2800" dirty="0">
              <a:latin typeface="Bookman Old Style" pitchFamily="18" charset="0"/>
            </a:endParaRPr>
          </a:p>
        </p:txBody>
      </p:sp>
      <p:pic>
        <p:nvPicPr>
          <p:cNvPr id="3078" name="Picture 6"/>
          <p:cNvPicPr>
            <a:picLocks noChangeAspect="1" noChangeArrowheads="1"/>
          </p:cNvPicPr>
          <p:nvPr/>
        </p:nvPicPr>
        <p:blipFill>
          <a:blip r:embed="rId4" cstate="print"/>
          <a:srcRect/>
          <a:stretch>
            <a:fillRect/>
          </a:stretch>
        </p:blipFill>
        <p:spPr bwMode="auto">
          <a:xfrm>
            <a:off x="144016" y="1196752"/>
            <a:ext cx="4123184" cy="4720857"/>
          </a:xfrm>
          <a:prstGeom prst="rect">
            <a:avLst/>
          </a:prstGeom>
          <a:ln w="88900" cap="sq" cmpd="thickThin">
            <a:solidFill>
              <a:srgbClr val="92D050"/>
            </a:solidFill>
            <a:prstDash val="solid"/>
            <a:miter lim="800000"/>
          </a:ln>
          <a:effectLst>
            <a:innerShdw blurRad="76200">
              <a:srgbClr val="000000"/>
            </a:innerShdw>
          </a:effectLst>
        </p:spPr>
      </p:pic>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8464" y="537888"/>
            <a:ext cx="343842" cy="343842"/>
          </a:xfrm>
          <a:prstGeom prst="ellipse">
            <a:avLst/>
          </a:prstGeom>
          <a:ln>
            <a:noFill/>
          </a:ln>
          <a:effectLst>
            <a:softEdge rad="112500"/>
          </a:effectLst>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1556792"/>
            <a:ext cx="4499992" cy="3374994"/>
          </a:xfrm>
          <a:prstGeom prst="rect">
            <a:avLst/>
          </a:prstGeom>
          <a:ln w="88900" cap="sq" cmpd="thickThin">
            <a:solidFill>
              <a:srgbClr val="FF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2000" advTm="10000">
        <p14:prism isContent="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5" fill="hold"/>
                                        <p:tgtEl>
                                          <p:spTgt spid="3"/>
                                        </p:tgtEl>
                                      </p:cBhvr>
                                    </p:cmd>
                                  </p:childTnLst>
                                </p:cTn>
                              </p:par>
                              <p:par>
                                <p:cTn id="7" presetID="10" presetClass="entr" presetSubtype="0" fill="hold" nodeType="withEffect">
                                  <p:stCondLst>
                                    <p:cond delay="1000"/>
                                  </p:stCondLst>
                                  <p:childTnLst>
                                    <p:set>
                                      <p:cBhvr>
                                        <p:cTn id="8" dur="1" fill="hold">
                                          <p:stCondLst>
                                            <p:cond delay="0"/>
                                          </p:stCondLst>
                                        </p:cTn>
                                        <p:tgtEl>
                                          <p:spTgt spid="3078"/>
                                        </p:tgtEl>
                                        <p:attrNameLst>
                                          <p:attrName>style.visibility</p:attrName>
                                        </p:attrNameLst>
                                      </p:cBhvr>
                                      <p:to>
                                        <p:strVal val="visible"/>
                                      </p:to>
                                    </p:set>
                                    <p:animEffect transition="in" filter="fade">
                                      <p:cBhvr>
                                        <p:cTn id="9" dur="1000"/>
                                        <p:tgtEl>
                                          <p:spTgt spid="3078"/>
                                        </p:tgtEl>
                                      </p:cBhvr>
                                    </p:animEffect>
                                  </p:childTnLst>
                                </p:cTn>
                              </p:par>
                              <p:par>
                                <p:cTn id="10" presetID="10" presetClass="entr" presetSubtype="0"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l="5670" t="3360" r="5501" b="5921"/>
          <a:stretch>
            <a:fillRect/>
          </a:stretch>
        </p:blipFill>
        <p:spPr bwMode="auto">
          <a:xfrm>
            <a:off x="107504" y="835787"/>
            <a:ext cx="5389932" cy="3096344"/>
          </a:xfrm>
          <a:prstGeom prst="rect">
            <a:avLst/>
          </a:prstGeom>
          <a:ln w="88900" cap="sq" cmpd="thickThin">
            <a:solidFill>
              <a:srgbClr val="C00000"/>
            </a:solidFill>
            <a:prstDash val="solid"/>
            <a:miter lim="800000"/>
          </a:ln>
          <a:effectLst>
            <a:innerShdw blurRad="76200">
              <a:srgbClr val="000000"/>
            </a:innerShdw>
          </a:effectLst>
        </p:spPr>
      </p:pic>
      <p:pic>
        <p:nvPicPr>
          <p:cNvPr id="4099" name="Picture 3"/>
          <p:cNvPicPr>
            <a:picLocks noChangeAspect="1" noChangeArrowheads="1"/>
          </p:cNvPicPr>
          <p:nvPr/>
        </p:nvPicPr>
        <p:blipFill>
          <a:blip r:embed="rId5" cstate="print"/>
          <a:srcRect l="31500" t="2800" r="5501" b="7601"/>
          <a:stretch>
            <a:fillRect/>
          </a:stretch>
        </p:blipFill>
        <p:spPr bwMode="auto">
          <a:xfrm>
            <a:off x="5480569" y="1087001"/>
            <a:ext cx="3511454" cy="280916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4100" name="Picture 4"/>
          <p:cNvPicPr>
            <a:picLocks noChangeAspect="1" noChangeArrowheads="1"/>
          </p:cNvPicPr>
          <p:nvPr/>
        </p:nvPicPr>
        <p:blipFill>
          <a:blip r:embed="rId6" cstate="print"/>
          <a:srcRect l="4725" t="5600" r="5501" b="13201"/>
          <a:stretch>
            <a:fillRect/>
          </a:stretch>
        </p:blipFill>
        <p:spPr bwMode="auto">
          <a:xfrm>
            <a:off x="1907704" y="3501008"/>
            <a:ext cx="5440076" cy="3168352"/>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5" name="Прямоугольник 4"/>
          <p:cNvSpPr/>
          <p:nvPr/>
        </p:nvSpPr>
        <p:spPr>
          <a:xfrm>
            <a:off x="2187373" y="116632"/>
            <a:ext cx="4769254" cy="523220"/>
          </a:xfrm>
          <a:prstGeom prst="rect">
            <a:avLst/>
          </a:prstGeom>
        </p:spPr>
        <p:txBody>
          <a:bodyPr wrap="none">
            <a:spAutoFit/>
          </a:bodyPr>
          <a:lstStyle/>
          <a:p>
            <a:r>
              <a:rPr lang="ru-RU" sz="2800" b="1" i="1" dirty="0" smtClean="0">
                <a:latin typeface="Bookman Old Style" pitchFamily="18" charset="0"/>
              </a:rPr>
              <a:t>Игровая деятельность</a:t>
            </a:r>
            <a:endParaRPr lang="ru-RU" sz="2800" dirty="0">
              <a:latin typeface="Bookman Old Style"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4009" y="639852"/>
            <a:ext cx="321542" cy="321542"/>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advTm="10000">
        <p14:prism isContent="1"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37" fill="hold"/>
                                        <p:tgtEl>
                                          <p:spTgt spid="2"/>
                                        </p:tgtEl>
                                      </p:cBhvr>
                                    </p:cmd>
                                  </p:childTnLst>
                                </p:cTn>
                              </p:par>
                              <p:par>
                                <p:cTn id="7" presetID="16" presetClass="entr" presetSubtype="37"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barn(outVertical)">
                                      <p:cBhvr>
                                        <p:cTn id="9" dur="750"/>
                                        <p:tgtEl>
                                          <p:spTgt spid="4098"/>
                                        </p:tgtEl>
                                      </p:cBhvr>
                                    </p:animEffect>
                                  </p:childTnLst>
                                </p:cTn>
                              </p:par>
                            </p:childTnLst>
                          </p:cTn>
                        </p:par>
                        <p:par>
                          <p:cTn id="10" fill="hold">
                            <p:stCondLst>
                              <p:cond delay="9337"/>
                            </p:stCondLst>
                            <p:childTnLst>
                              <p:par>
                                <p:cTn id="11" presetID="16" presetClass="entr" presetSubtype="37"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barn(outVertical)">
                                      <p:cBhvr>
                                        <p:cTn id="13" dur="500"/>
                                        <p:tgtEl>
                                          <p:spTgt spid="4099"/>
                                        </p:tgtEl>
                                      </p:cBhvr>
                                    </p:animEffect>
                                  </p:childTnLst>
                                </p:cTn>
                              </p:par>
                            </p:childTnLst>
                          </p:cTn>
                        </p:par>
                        <p:par>
                          <p:cTn id="14" fill="hold">
                            <p:stCondLst>
                              <p:cond delay="9837"/>
                            </p:stCondLst>
                            <p:childTnLst>
                              <p:par>
                                <p:cTn id="15" presetID="16" presetClass="entr" presetSubtype="42" fill="hold" nodeType="after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outHorizontal)">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cstate="print"/>
          <a:srcRect l="29925" t="11200" r="38576" b="7601"/>
          <a:stretch>
            <a:fillRect/>
          </a:stretch>
        </p:blipFill>
        <p:spPr bwMode="auto">
          <a:xfrm>
            <a:off x="5436096" y="620838"/>
            <a:ext cx="3528391" cy="5116167"/>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3" name="Picture 4"/>
          <p:cNvPicPr>
            <a:picLocks noChangeAspect="1" noChangeArrowheads="1"/>
          </p:cNvPicPr>
          <p:nvPr/>
        </p:nvPicPr>
        <p:blipFill>
          <a:blip r:embed="rId5" cstate="print"/>
          <a:srcRect l="20790" t="6720" r="5501" b="12641"/>
          <a:stretch>
            <a:fillRect/>
          </a:stretch>
        </p:blipFill>
        <p:spPr bwMode="auto">
          <a:xfrm>
            <a:off x="367916" y="642287"/>
            <a:ext cx="4788532" cy="2946789"/>
          </a:xfrm>
          <a:prstGeom prst="rect">
            <a:avLst/>
          </a:prstGeom>
          <a:ln w="88900" cap="sq" cmpd="thickThin">
            <a:solidFill>
              <a:srgbClr val="C00000"/>
            </a:solidFill>
            <a:prstDash val="solid"/>
            <a:miter lim="800000"/>
          </a:ln>
          <a:effectLst>
            <a:innerShdw blurRad="76200">
              <a:srgbClr val="000000"/>
            </a:innerShdw>
          </a:effectLst>
        </p:spPr>
      </p:pic>
      <p:pic>
        <p:nvPicPr>
          <p:cNvPr id="4" name="Picture 5"/>
          <p:cNvPicPr>
            <a:picLocks noChangeAspect="1" noChangeArrowheads="1"/>
          </p:cNvPicPr>
          <p:nvPr/>
        </p:nvPicPr>
        <p:blipFill>
          <a:blip r:embed="rId6" cstate="print"/>
          <a:srcRect l="6163" t="7304" r="17827" b="8697"/>
          <a:stretch>
            <a:fillRect/>
          </a:stretch>
        </p:blipFill>
        <p:spPr bwMode="auto">
          <a:xfrm>
            <a:off x="1038870" y="3421734"/>
            <a:ext cx="5240930" cy="3257875"/>
          </a:xfrm>
          <a:prstGeom prst="rect">
            <a:avLst/>
          </a:prstGeom>
          <a:ln w="88900" cap="sq" cmpd="thickThin">
            <a:solidFill>
              <a:schemeClr val="accent6">
                <a:lumMod val="75000"/>
              </a:schemeClr>
            </a:solidFill>
            <a:prstDash val="solid"/>
            <a:miter lim="800000"/>
          </a:ln>
          <a:effectLst>
            <a:innerShdw blurRad="76200">
              <a:srgbClr val="000000"/>
            </a:innerShdw>
          </a:effectLst>
        </p:spPr>
      </p:pic>
      <p:sp>
        <p:nvSpPr>
          <p:cNvPr id="5" name="Прямоугольник 4"/>
          <p:cNvSpPr/>
          <p:nvPr/>
        </p:nvSpPr>
        <p:spPr>
          <a:xfrm>
            <a:off x="1882573" y="119557"/>
            <a:ext cx="4769254" cy="523220"/>
          </a:xfrm>
          <a:prstGeom prst="rect">
            <a:avLst/>
          </a:prstGeom>
        </p:spPr>
        <p:txBody>
          <a:bodyPr wrap="none">
            <a:spAutoFit/>
          </a:bodyPr>
          <a:lstStyle/>
          <a:p>
            <a:r>
              <a:rPr lang="ru-RU" sz="2800" b="1" i="1" dirty="0" smtClean="0">
                <a:latin typeface="Bookman Old Style" pitchFamily="18" charset="0"/>
              </a:rPr>
              <a:t>Игровая деятельность</a:t>
            </a:r>
            <a:endParaRPr lang="ru-RU" sz="2800" dirty="0">
              <a:latin typeface="Bookman Old Style"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2440" y="119557"/>
            <a:ext cx="326953" cy="326953"/>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advTm="8000">
        <p14:prism isContent="1" isInverted="1"/>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6" presetClass="entr" presetSubtype="32" fill="hold" nodeType="withEffect">
                                  <p:stCondLst>
                                    <p:cond delay="250"/>
                                  </p:stCondLst>
                                  <p:childTnLst>
                                    <p:set>
                                      <p:cBhvr>
                                        <p:cTn id="8" dur="1" fill="hold">
                                          <p:stCondLst>
                                            <p:cond delay="0"/>
                                          </p:stCondLst>
                                        </p:cTn>
                                        <p:tgtEl>
                                          <p:spTgt spid="3"/>
                                        </p:tgtEl>
                                        <p:attrNameLst>
                                          <p:attrName>style.visibility</p:attrName>
                                        </p:attrNameLst>
                                      </p:cBhvr>
                                      <p:to>
                                        <p:strVal val="visible"/>
                                      </p:to>
                                    </p:set>
                                    <p:animEffect transition="in" filter="circle(out)">
                                      <p:cBhvr>
                                        <p:cTn id="9" dur="2000"/>
                                        <p:tgtEl>
                                          <p:spTgt spid="3"/>
                                        </p:tgtEl>
                                      </p:cBhvr>
                                    </p:animEffect>
                                  </p:childTnLst>
                                </p:cTn>
                              </p:par>
                              <p:par>
                                <p:cTn id="10" presetID="8" presetClass="entr" presetSubtype="32" fill="hold" nodeType="withEffect">
                                  <p:stCondLst>
                                    <p:cond delay="1250"/>
                                  </p:stCondLst>
                                  <p:childTnLst>
                                    <p:set>
                                      <p:cBhvr>
                                        <p:cTn id="11" dur="1" fill="hold">
                                          <p:stCondLst>
                                            <p:cond delay="0"/>
                                          </p:stCondLst>
                                        </p:cTn>
                                        <p:tgtEl>
                                          <p:spTgt spid="5122"/>
                                        </p:tgtEl>
                                        <p:attrNameLst>
                                          <p:attrName>style.visibility</p:attrName>
                                        </p:attrNameLst>
                                      </p:cBhvr>
                                      <p:to>
                                        <p:strVal val="visible"/>
                                      </p:to>
                                    </p:set>
                                    <p:animEffect transition="in" filter="diamond(out)">
                                      <p:cBhvr>
                                        <p:cTn id="12" dur="2000"/>
                                        <p:tgtEl>
                                          <p:spTgt spid="5122"/>
                                        </p:tgtEl>
                                      </p:cBhvr>
                                    </p:animEffect>
                                  </p:childTnLst>
                                </p:cTn>
                              </p:par>
                              <p:par>
                                <p:cTn id="13" presetID="13" presetClass="entr" presetSubtype="32" fill="hold" nodeType="withEffect">
                                  <p:stCondLst>
                                    <p:cond delay="3000"/>
                                  </p:stCondLst>
                                  <p:childTnLst>
                                    <p:set>
                                      <p:cBhvr>
                                        <p:cTn id="14" dur="1" fill="hold">
                                          <p:stCondLst>
                                            <p:cond delay="0"/>
                                          </p:stCondLst>
                                        </p:cTn>
                                        <p:tgtEl>
                                          <p:spTgt spid="4"/>
                                        </p:tgtEl>
                                        <p:attrNameLst>
                                          <p:attrName>style.visibility</p:attrName>
                                        </p:attrNameLst>
                                      </p:cBhvr>
                                      <p:to>
                                        <p:strVal val="visible"/>
                                      </p:to>
                                    </p:set>
                                    <p:animEffect transition="in" filter="plus(out)">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9">
                <p:cTn id="16"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097" name="Rectangle 1"/>
          <p:cNvSpPr>
            <a:spLocks noChangeArrowheads="1"/>
          </p:cNvSpPr>
          <p:nvPr/>
        </p:nvSpPr>
        <p:spPr bwMode="auto">
          <a:xfrm>
            <a:off x="251520" y="1052736"/>
            <a:ext cx="8501122" cy="544764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Актуальность.</a:t>
            </a:r>
            <a:endParaRPr kumimoji="0" lang="ru-RU" sz="24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В связи с тем, что в Оренбургской области ребёнок-дошкольник развивается не в однородной культурной среде, а в многонациональной (русские, казахи, татары и др.), то именно этническая группа позволяет ему выделить своё «Я» и идентифицироваться в этнической общности. Именно сравнение, нахождение сходных признаков (внешности, языка, обычаев), то есть выполнение простейших познавательных операций, укрепляет основы самосознания и национального самосознания в системе межличностного отношения в многонациональной группе. Дети учатся видеть мир глазами разных людей, учитывая то, что другой человек может воспринимать и оценивать те же факты, поступки, события совершенно по-иному. Воспитание терпимости к другим, отличающимся от собственных, вкусам, привычкам, взглядам, поможет дошкольнику не только найти общий язык со сверстниками, педагогами, родителями, но и представителями других культур. Воспитание уважения к другим и самоуважения позволит с дошкольного детства толерантно относиться к другим нациям, другим культурам и себе.</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0">
        <p15:prstTrans prst="pageCurlDouble"/>
      </p:transition>
    </mc:Choice>
    <mc:Fallback xmlns="">
      <p:transition spd="slow" advClick="0" advTm="7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945" y="773057"/>
            <a:ext cx="2219034" cy="4002738"/>
          </a:xfrm>
          <a:prstGeom prst="rect">
            <a:avLst/>
          </a:prstGeom>
          <a:ln w="88900" cap="sq" cmpd="thickThin">
            <a:solidFill>
              <a:srgbClr val="FFFF00"/>
            </a:solidFill>
            <a:prstDash val="solid"/>
            <a:miter lim="800000"/>
          </a:ln>
          <a:effectLst>
            <a:innerShdw blurRad="76200">
              <a:srgbClr val="000000"/>
            </a:innerShdw>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1811" y="981955"/>
            <a:ext cx="4680520" cy="2531736"/>
          </a:xfrm>
          <a:prstGeom prst="rect">
            <a:avLst/>
          </a:prstGeom>
          <a:ln w="88900" cap="sq" cmpd="thickThin">
            <a:solidFill>
              <a:srgbClr val="92D050"/>
            </a:solidFill>
            <a:prstDash val="solid"/>
            <a:miter lim="800000"/>
          </a:ln>
          <a:effectLst>
            <a:innerShdw blurRad="76200">
              <a:srgbClr val="000000"/>
            </a:innerShdw>
          </a:effectLst>
        </p:spPr>
      </p:pic>
      <p:sp>
        <p:nvSpPr>
          <p:cNvPr id="2" name="Прямоугольник 1"/>
          <p:cNvSpPr/>
          <p:nvPr/>
        </p:nvSpPr>
        <p:spPr>
          <a:xfrm>
            <a:off x="1843299" y="188640"/>
            <a:ext cx="4610558" cy="523220"/>
          </a:xfrm>
          <a:prstGeom prst="rect">
            <a:avLst/>
          </a:prstGeom>
        </p:spPr>
        <p:txBody>
          <a:bodyPr wrap="none">
            <a:spAutoFit/>
          </a:bodyPr>
          <a:lstStyle/>
          <a:p>
            <a:r>
              <a:rPr lang="ru-RU" sz="2800" b="1" i="1" dirty="0" smtClean="0">
                <a:latin typeface="Bookman Old Style" pitchFamily="18" charset="0"/>
              </a:rPr>
              <a:t>Работа с родителями</a:t>
            </a:r>
            <a:endParaRPr lang="ru-RU" sz="2800" dirty="0">
              <a:latin typeface="Bookman Old Style"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9483" y="360893"/>
            <a:ext cx="350967" cy="350967"/>
          </a:xfrm>
          <a:prstGeom prst="ellipse">
            <a:avLst/>
          </a:prstGeom>
          <a:ln>
            <a:noFill/>
          </a:ln>
          <a:effectLst>
            <a:softEdge rad="112500"/>
          </a:effectLst>
        </p:spPr>
      </p:pic>
      <p:pic>
        <p:nvPicPr>
          <p:cNvPr id="5" name="Рисунок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608" y="4020819"/>
            <a:ext cx="4572000" cy="2626651"/>
          </a:xfrm>
          <a:prstGeom prst="rect">
            <a:avLst/>
          </a:prstGeom>
          <a:ln w="88900" cap="sq" cmpd="thickThin">
            <a:solidFill>
              <a:srgbClr val="FFC000"/>
            </a:solidFill>
            <a:prstDash val="solid"/>
            <a:miter lim="800000"/>
          </a:ln>
          <a:effectLst>
            <a:innerShdw blurRad="76200">
              <a:srgbClr val="000000"/>
            </a:innerShdw>
          </a:effectLst>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7422" y="3124200"/>
            <a:ext cx="2232061" cy="3493978"/>
          </a:xfrm>
          <a:prstGeom prst="rect">
            <a:avLst/>
          </a:prstGeom>
          <a:ln w="88900" cap="sq" cmpd="thickThin">
            <a:solidFill>
              <a:srgbClr val="FF0000"/>
            </a:solidFill>
            <a:prstDash val="solid"/>
            <a:miter lim="800000"/>
          </a:ln>
          <a:effectLst>
            <a:innerShdw blurRad="76200">
              <a:srgbClr val="000000"/>
            </a:innerShdw>
          </a:effectLst>
        </p:spPr>
      </p:pic>
      <p:sp>
        <p:nvSpPr>
          <p:cNvPr id="8" name="Прямоугольник 7"/>
          <p:cNvSpPr/>
          <p:nvPr/>
        </p:nvSpPr>
        <p:spPr>
          <a:xfrm>
            <a:off x="364846" y="3467001"/>
            <a:ext cx="2526654" cy="523220"/>
          </a:xfrm>
          <a:prstGeom prst="rect">
            <a:avLst/>
          </a:prstGeom>
        </p:spPr>
        <p:txBody>
          <a:bodyPr wrap="none">
            <a:spAutoFit/>
          </a:bodyPr>
          <a:lstStyle/>
          <a:p>
            <a:pPr algn="ctr"/>
            <a:r>
              <a:rPr lang="ru-RU" sz="1400" b="1" i="1" dirty="0">
                <a:solidFill>
                  <a:srgbClr val="FF0000"/>
                </a:solidFill>
                <a:latin typeface="Bookman Old Style" pitchFamily="18" charset="0"/>
              </a:rPr>
              <a:t>Культура </a:t>
            </a:r>
            <a:r>
              <a:rPr lang="ru-RU" sz="1400" b="1" i="1" dirty="0" smtClean="0">
                <a:solidFill>
                  <a:srgbClr val="FF0000"/>
                </a:solidFill>
                <a:latin typeface="Bookman Old Style" pitchFamily="18" charset="0"/>
              </a:rPr>
              <a:t>татарского </a:t>
            </a:r>
          </a:p>
          <a:p>
            <a:pPr algn="ctr"/>
            <a:r>
              <a:rPr lang="ru-RU" sz="1400" b="1" i="1" dirty="0" smtClean="0">
                <a:solidFill>
                  <a:srgbClr val="FF0000"/>
                </a:solidFill>
                <a:latin typeface="Bookman Old Style" pitchFamily="18" charset="0"/>
              </a:rPr>
              <a:t>народа</a:t>
            </a:r>
            <a:r>
              <a:rPr lang="ru-RU" sz="1400" dirty="0" smtClean="0">
                <a:solidFill>
                  <a:srgbClr val="FF0000"/>
                </a:solidFill>
                <a:latin typeface="Bookman Old Style" pitchFamily="18" charset="0"/>
              </a:rPr>
              <a:t> </a:t>
            </a:r>
            <a:endParaRPr lang="ru-RU" sz="1400" dirty="0">
              <a:solidFill>
                <a:srgbClr val="FF0000"/>
              </a:solidFill>
            </a:endParaRPr>
          </a:p>
        </p:txBody>
      </p:sp>
      <p:sp>
        <p:nvSpPr>
          <p:cNvPr id="9" name="Прямоугольник 8"/>
          <p:cNvSpPr/>
          <p:nvPr/>
        </p:nvSpPr>
        <p:spPr>
          <a:xfrm>
            <a:off x="1436446" y="6339693"/>
            <a:ext cx="3135554" cy="307777"/>
          </a:xfrm>
          <a:prstGeom prst="rect">
            <a:avLst/>
          </a:prstGeom>
        </p:spPr>
        <p:txBody>
          <a:bodyPr wrap="square">
            <a:spAutoFit/>
          </a:bodyPr>
          <a:lstStyle/>
          <a:p>
            <a:r>
              <a:rPr lang="ru-RU" sz="1400" b="1" i="1" dirty="0">
                <a:solidFill>
                  <a:srgbClr val="FF0000"/>
                </a:solidFill>
                <a:latin typeface="Bookman Old Style" pitchFamily="18" charset="0"/>
              </a:rPr>
              <a:t>Культура </a:t>
            </a:r>
            <a:r>
              <a:rPr lang="ru-RU" sz="1400" b="1" i="1" dirty="0" smtClean="0">
                <a:solidFill>
                  <a:srgbClr val="FF0000"/>
                </a:solidFill>
                <a:latin typeface="Bookman Old Style" pitchFamily="18" charset="0"/>
              </a:rPr>
              <a:t>казахского народа</a:t>
            </a:r>
            <a:r>
              <a:rPr lang="ru-RU" sz="1400" b="1" dirty="0" smtClean="0">
                <a:solidFill>
                  <a:srgbClr val="FF0000"/>
                </a:solidFill>
                <a:latin typeface="Bookman Old Style" pitchFamily="18" charset="0"/>
              </a:rPr>
              <a:t> </a:t>
            </a:r>
            <a:endParaRPr lang="ru-RU" sz="1400" b="1" dirty="0">
              <a:solidFill>
                <a:srgbClr val="FF0000"/>
              </a:solidFill>
            </a:endParaRPr>
          </a:p>
        </p:txBody>
      </p:sp>
      <p:sp>
        <p:nvSpPr>
          <p:cNvPr id="10" name="Прямоугольник 9"/>
          <p:cNvSpPr/>
          <p:nvPr/>
        </p:nvSpPr>
        <p:spPr>
          <a:xfrm>
            <a:off x="5244239" y="911211"/>
            <a:ext cx="3281668" cy="307777"/>
          </a:xfrm>
          <a:prstGeom prst="rect">
            <a:avLst/>
          </a:prstGeom>
        </p:spPr>
        <p:txBody>
          <a:bodyPr wrap="none">
            <a:spAutoFit/>
          </a:bodyPr>
          <a:lstStyle/>
          <a:p>
            <a:r>
              <a:rPr lang="ru-RU" sz="1400" b="1" i="1" dirty="0">
                <a:solidFill>
                  <a:srgbClr val="FF0000"/>
                </a:solidFill>
                <a:latin typeface="Bookman Old Style" pitchFamily="18" charset="0"/>
              </a:rPr>
              <a:t>Культура </a:t>
            </a:r>
            <a:r>
              <a:rPr lang="ru-RU" sz="1400" b="1" i="1" dirty="0" smtClean="0">
                <a:solidFill>
                  <a:srgbClr val="FF0000"/>
                </a:solidFill>
                <a:latin typeface="Bookman Old Style" pitchFamily="18" charset="0"/>
              </a:rPr>
              <a:t>мордовского </a:t>
            </a:r>
            <a:r>
              <a:rPr lang="ru-RU" sz="1400" b="1" i="1" dirty="0">
                <a:solidFill>
                  <a:srgbClr val="FF0000"/>
                </a:solidFill>
                <a:latin typeface="Bookman Old Style" pitchFamily="18" charset="0"/>
              </a:rPr>
              <a:t>народа</a:t>
            </a:r>
            <a:r>
              <a:rPr lang="ru-RU" sz="1400" b="1" dirty="0">
                <a:solidFill>
                  <a:srgbClr val="FF0000"/>
                </a:solidFill>
                <a:latin typeface="Bookman Old Style" pitchFamily="18" charset="0"/>
              </a:rPr>
              <a:t> </a:t>
            </a:r>
            <a:endParaRPr lang="ru-RU" sz="14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Tm="15000">
        <p14:prism isInverted="1"/>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000" fill="hold"/>
                                        <p:tgtEl>
                                          <p:spTgt spid="7"/>
                                        </p:tgtEl>
                                        <p:attrNameLst>
                                          <p:attrName>ppt_w</p:attrName>
                                        </p:attrNameLst>
                                      </p:cBhvr>
                                      <p:tavLst>
                                        <p:tav tm="0">
                                          <p:val>
                                            <p:fltVal val="0"/>
                                          </p:val>
                                        </p:tav>
                                        <p:tav tm="100000">
                                          <p:val>
                                            <p:strVal val="#ppt_w"/>
                                          </p:val>
                                        </p:tav>
                                      </p:tavLst>
                                    </p:anim>
                                    <p:anim calcmode="lin" valueType="num">
                                      <p:cBhvr>
                                        <p:cTn id="10" dur="2000" fill="hold"/>
                                        <p:tgtEl>
                                          <p:spTgt spid="7"/>
                                        </p:tgtEl>
                                        <p:attrNameLst>
                                          <p:attrName>ppt_h</p:attrName>
                                        </p:attrNameLst>
                                      </p:cBhvr>
                                      <p:tavLst>
                                        <p:tav tm="0">
                                          <p:val>
                                            <p:fltVal val="0"/>
                                          </p:val>
                                        </p:tav>
                                        <p:tav tm="100000">
                                          <p:val>
                                            <p:strVal val="#ppt_h"/>
                                          </p:val>
                                        </p:tav>
                                      </p:tavLst>
                                    </p:anim>
                                    <p:anim calcmode="lin" valueType="num">
                                      <p:cBhvr>
                                        <p:cTn id="11" dur="2000" fill="hold"/>
                                        <p:tgtEl>
                                          <p:spTgt spid="7"/>
                                        </p:tgtEl>
                                        <p:attrNameLst>
                                          <p:attrName>style.rotation</p:attrName>
                                        </p:attrNameLst>
                                      </p:cBhvr>
                                      <p:tavLst>
                                        <p:tav tm="0">
                                          <p:val>
                                            <p:fltVal val="90"/>
                                          </p:val>
                                        </p:tav>
                                        <p:tav tm="100000">
                                          <p:val>
                                            <p:fltVal val="0"/>
                                          </p:val>
                                        </p:tav>
                                      </p:tavLst>
                                    </p:anim>
                                    <p:animEffect transition="in" filter="fade">
                                      <p:cBhvr>
                                        <p:cTn id="12" dur="2000"/>
                                        <p:tgtEl>
                                          <p:spTgt spid="7"/>
                                        </p:tgtEl>
                                      </p:cBhvr>
                                    </p:animEffect>
                                  </p:childTnLst>
                                </p:cTn>
                              </p:par>
                              <p:par>
                                <p:cTn id="13" presetID="3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2000" fill="hold"/>
                                        <p:tgtEl>
                                          <p:spTgt spid="8"/>
                                        </p:tgtEl>
                                        <p:attrNameLst>
                                          <p:attrName>ppt_w</p:attrName>
                                        </p:attrNameLst>
                                      </p:cBhvr>
                                      <p:tavLst>
                                        <p:tav tm="0">
                                          <p:val>
                                            <p:fltVal val="0"/>
                                          </p:val>
                                        </p:tav>
                                        <p:tav tm="100000">
                                          <p:val>
                                            <p:strVal val="#ppt_w"/>
                                          </p:val>
                                        </p:tav>
                                      </p:tavLst>
                                    </p:anim>
                                    <p:anim calcmode="lin" valueType="num">
                                      <p:cBhvr>
                                        <p:cTn id="16" dur="2000" fill="hold"/>
                                        <p:tgtEl>
                                          <p:spTgt spid="8"/>
                                        </p:tgtEl>
                                        <p:attrNameLst>
                                          <p:attrName>ppt_h</p:attrName>
                                        </p:attrNameLst>
                                      </p:cBhvr>
                                      <p:tavLst>
                                        <p:tav tm="0">
                                          <p:val>
                                            <p:fltVal val="0"/>
                                          </p:val>
                                        </p:tav>
                                        <p:tav tm="100000">
                                          <p:val>
                                            <p:strVal val="#ppt_h"/>
                                          </p:val>
                                        </p:tav>
                                      </p:tavLst>
                                    </p:anim>
                                    <p:anim calcmode="lin" valueType="num">
                                      <p:cBhvr>
                                        <p:cTn id="17" dur="2000" fill="hold"/>
                                        <p:tgtEl>
                                          <p:spTgt spid="8"/>
                                        </p:tgtEl>
                                        <p:attrNameLst>
                                          <p:attrName>style.rotation</p:attrName>
                                        </p:attrNameLst>
                                      </p:cBhvr>
                                      <p:tavLst>
                                        <p:tav tm="0">
                                          <p:val>
                                            <p:fltVal val="90"/>
                                          </p:val>
                                        </p:tav>
                                        <p:tav tm="100000">
                                          <p:val>
                                            <p:fltVal val="0"/>
                                          </p:val>
                                        </p:tav>
                                      </p:tavLst>
                                    </p:anim>
                                    <p:animEffect transition="in" filter="fade">
                                      <p:cBhvr>
                                        <p:cTn id="18" dur="2000"/>
                                        <p:tgtEl>
                                          <p:spTgt spid="8"/>
                                        </p:tgtEl>
                                      </p:cBhvr>
                                    </p:animEffect>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2000" fill="hold"/>
                                        <p:tgtEl>
                                          <p:spTgt spid="4"/>
                                        </p:tgtEl>
                                        <p:attrNameLst>
                                          <p:attrName>ppt_w</p:attrName>
                                        </p:attrNameLst>
                                      </p:cBhvr>
                                      <p:tavLst>
                                        <p:tav tm="0">
                                          <p:val>
                                            <p:fltVal val="0"/>
                                          </p:val>
                                        </p:tav>
                                        <p:tav tm="100000">
                                          <p:val>
                                            <p:strVal val="#ppt_w"/>
                                          </p:val>
                                        </p:tav>
                                      </p:tavLst>
                                    </p:anim>
                                    <p:anim calcmode="lin" valueType="num">
                                      <p:cBhvr>
                                        <p:cTn id="23" dur="2000" fill="hold"/>
                                        <p:tgtEl>
                                          <p:spTgt spid="4"/>
                                        </p:tgtEl>
                                        <p:attrNameLst>
                                          <p:attrName>ppt_h</p:attrName>
                                        </p:attrNameLst>
                                      </p:cBhvr>
                                      <p:tavLst>
                                        <p:tav tm="0">
                                          <p:val>
                                            <p:fltVal val="0"/>
                                          </p:val>
                                        </p:tav>
                                        <p:tav tm="100000">
                                          <p:val>
                                            <p:strVal val="#ppt_h"/>
                                          </p:val>
                                        </p:tav>
                                      </p:tavLst>
                                    </p:anim>
                                    <p:anim calcmode="lin" valueType="num">
                                      <p:cBhvr>
                                        <p:cTn id="24" dur="2000" fill="hold"/>
                                        <p:tgtEl>
                                          <p:spTgt spid="4"/>
                                        </p:tgtEl>
                                        <p:attrNameLst>
                                          <p:attrName>style.rotation</p:attrName>
                                        </p:attrNameLst>
                                      </p:cBhvr>
                                      <p:tavLst>
                                        <p:tav tm="0">
                                          <p:val>
                                            <p:fltVal val="90"/>
                                          </p:val>
                                        </p:tav>
                                        <p:tav tm="100000">
                                          <p:val>
                                            <p:fltVal val="0"/>
                                          </p:val>
                                        </p:tav>
                                      </p:tavLst>
                                    </p:anim>
                                    <p:animEffect transition="in" filter="fade">
                                      <p:cBhvr>
                                        <p:cTn id="25" dur="2000"/>
                                        <p:tgtEl>
                                          <p:spTgt spid="4"/>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2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31" dur="2000"/>
                                        <p:tgtEl>
                                          <p:spTgt spid="10">
                                            <p:txEl>
                                              <p:pRg st="0" end="0"/>
                                            </p:txEl>
                                          </p:spTgt>
                                        </p:tgtEl>
                                      </p:cBhvr>
                                    </p:animEffect>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2000" fill="hold"/>
                                        <p:tgtEl>
                                          <p:spTgt spid="5"/>
                                        </p:tgtEl>
                                        <p:attrNameLst>
                                          <p:attrName>ppt_w</p:attrName>
                                        </p:attrNameLst>
                                      </p:cBhvr>
                                      <p:tavLst>
                                        <p:tav tm="0">
                                          <p:val>
                                            <p:fltVal val="0"/>
                                          </p:val>
                                        </p:tav>
                                        <p:tav tm="100000">
                                          <p:val>
                                            <p:strVal val="#ppt_w"/>
                                          </p:val>
                                        </p:tav>
                                      </p:tavLst>
                                    </p:anim>
                                    <p:anim calcmode="lin" valueType="num">
                                      <p:cBhvr>
                                        <p:cTn id="36" dur="2000" fill="hold"/>
                                        <p:tgtEl>
                                          <p:spTgt spid="5"/>
                                        </p:tgtEl>
                                        <p:attrNameLst>
                                          <p:attrName>ppt_h</p:attrName>
                                        </p:attrNameLst>
                                      </p:cBhvr>
                                      <p:tavLst>
                                        <p:tav tm="0">
                                          <p:val>
                                            <p:fltVal val="0"/>
                                          </p:val>
                                        </p:tav>
                                        <p:tav tm="100000">
                                          <p:val>
                                            <p:strVal val="#ppt_h"/>
                                          </p:val>
                                        </p:tav>
                                      </p:tavLst>
                                    </p:anim>
                                    <p:anim calcmode="lin" valueType="num">
                                      <p:cBhvr>
                                        <p:cTn id="37" dur="2000" fill="hold"/>
                                        <p:tgtEl>
                                          <p:spTgt spid="5"/>
                                        </p:tgtEl>
                                        <p:attrNameLst>
                                          <p:attrName>style.rotation</p:attrName>
                                        </p:attrNameLst>
                                      </p:cBhvr>
                                      <p:tavLst>
                                        <p:tav tm="0">
                                          <p:val>
                                            <p:fltVal val="90"/>
                                          </p:val>
                                        </p:tav>
                                        <p:tav tm="100000">
                                          <p:val>
                                            <p:fltVal val="0"/>
                                          </p:val>
                                        </p:tav>
                                      </p:tavLst>
                                    </p:anim>
                                    <p:animEffect transition="in" filter="fade">
                                      <p:cBhvr>
                                        <p:cTn id="38" dur="2000"/>
                                        <p:tgtEl>
                                          <p:spTgt spid="5"/>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2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3" dur="2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4" dur="2000"/>
                                        <p:tgtEl>
                                          <p:spTgt spid="9">
                                            <p:txEl>
                                              <p:pRg st="0" end="0"/>
                                            </p:txEl>
                                          </p:spTgt>
                                        </p:tgtEl>
                                      </p:cBhvr>
                                    </p:animEffect>
                                  </p:childTnLst>
                                </p:cTn>
                              </p:par>
                            </p:childTnLst>
                          </p:cTn>
                        </p:par>
                        <p:par>
                          <p:cTn id="45" fill="hold">
                            <p:stCondLst>
                              <p:cond delay="6000"/>
                            </p:stCondLst>
                            <p:childTnLst>
                              <p:par>
                                <p:cTn id="46" presetID="31" presetClass="entr" presetSubtype="0"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2000" fill="hold"/>
                                        <p:tgtEl>
                                          <p:spTgt spid="6"/>
                                        </p:tgtEl>
                                        <p:attrNameLst>
                                          <p:attrName>ppt_w</p:attrName>
                                        </p:attrNameLst>
                                      </p:cBhvr>
                                      <p:tavLst>
                                        <p:tav tm="0">
                                          <p:val>
                                            <p:fltVal val="0"/>
                                          </p:val>
                                        </p:tav>
                                        <p:tav tm="100000">
                                          <p:val>
                                            <p:strVal val="#ppt_w"/>
                                          </p:val>
                                        </p:tav>
                                      </p:tavLst>
                                    </p:anim>
                                    <p:anim calcmode="lin" valueType="num">
                                      <p:cBhvr>
                                        <p:cTn id="49" dur="2000" fill="hold"/>
                                        <p:tgtEl>
                                          <p:spTgt spid="6"/>
                                        </p:tgtEl>
                                        <p:attrNameLst>
                                          <p:attrName>ppt_h</p:attrName>
                                        </p:attrNameLst>
                                      </p:cBhvr>
                                      <p:tavLst>
                                        <p:tav tm="0">
                                          <p:val>
                                            <p:fltVal val="0"/>
                                          </p:val>
                                        </p:tav>
                                        <p:tav tm="100000">
                                          <p:val>
                                            <p:strVal val="#ppt_h"/>
                                          </p:val>
                                        </p:tav>
                                      </p:tavLst>
                                    </p:anim>
                                    <p:anim calcmode="lin" valueType="num">
                                      <p:cBhvr>
                                        <p:cTn id="50" dur="2000" fill="hold"/>
                                        <p:tgtEl>
                                          <p:spTgt spid="6"/>
                                        </p:tgtEl>
                                        <p:attrNameLst>
                                          <p:attrName>style.rotation</p:attrName>
                                        </p:attrNameLst>
                                      </p:cBhvr>
                                      <p:tavLst>
                                        <p:tav tm="0">
                                          <p:val>
                                            <p:fltVal val="90"/>
                                          </p:val>
                                        </p:tav>
                                        <p:tav tm="100000">
                                          <p:val>
                                            <p:fltVal val="0"/>
                                          </p:val>
                                        </p:tav>
                                      </p:tavLst>
                                    </p:anim>
                                    <p:animEffect transition="in" filter="fade">
                                      <p:cBhvr>
                                        <p:cTn id="5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52" fill="hold" display="0">
                  <p:stCondLst>
                    <p:cond delay="indefinite"/>
                  </p:stCondLst>
                  <p:endCondLst>
                    <p:cond evt="onStopAudio" delay="0">
                      <p:tgtEl>
                        <p:sldTgt/>
                      </p:tgtEl>
                    </p:cond>
                  </p:endCondLst>
                </p:cTn>
                <p:tgtEl>
                  <p:spTgt spid="3"/>
                </p:tgtEl>
              </p:cMediaNode>
            </p:audio>
          </p:childTnLst>
        </p:cTn>
      </p:par>
    </p:tnLst>
    <p:bldLst>
      <p:bldP spid="8" grpId="0"/>
      <p:bldP spid="9" grpId="0" build="allAtOnce"/>
      <p:bldP spid="10"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9837" y="706498"/>
            <a:ext cx="8884163" cy="523220"/>
          </a:xfrm>
          <a:prstGeom prst="rect">
            <a:avLst/>
          </a:prstGeom>
        </p:spPr>
        <p:txBody>
          <a:bodyPr wrap="none">
            <a:spAutoFit/>
          </a:bodyPr>
          <a:lstStyle/>
          <a:p>
            <a:r>
              <a:rPr lang="ru-RU" sz="2800" b="1" i="1" dirty="0" smtClean="0">
                <a:latin typeface="Bookman Old Style" pitchFamily="18" charset="0"/>
              </a:rPr>
              <a:t>Социальная акция</a:t>
            </a:r>
            <a:r>
              <a:rPr lang="ru-RU" sz="2800" dirty="0" smtClean="0">
                <a:latin typeface="Bookman Old Style" pitchFamily="18" charset="0"/>
              </a:rPr>
              <a:t> </a:t>
            </a:r>
            <a:r>
              <a:rPr lang="ru-RU" sz="2800" b="1" dirty="0" smtClean="0">
                <a:latin typeface="Bookman Old Style" pitchFamily="18" charset="0"/>
              </a:rPr>
              <a:t>«Эстафета приветствий»</a:t>
            </a:r>
            <a:endParaRPr lang="ru-RU" sz="2800" b="1" dirty="0">
              <a:latin typeface="Bookman Old Style" pitchFamily="18" charset="0"/>
            </a:endParaRPr>
          </a:p>
        </p:txBody>
      </p:sp>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346458"/>
            <a:ext cx="360040" cy="360040"/>
          </a:xfrm>
          <a:prstGeom prst="ellipse">
            <a:avLst/>
          </a:prstGeom>
          <a:ln>
            <a:noFill/>
          </a:ln>
          <a:effectLst>
            <a:softEdge rad="112500"/>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07" y="1700808"/>
            <a:ext cx="7704856" cy="4117076"/>
          </a:xfrm>
          <a:prstGeom prst="rect">
            <a:avLst/>
          </a:prstGeom>
          <a:ln w="88900" cap="sq" cmpd="thickThin">
            <a:solidFill>
              <a:srgbClr val="92D050"/>
            </a:solidFill>
            <a:prstDash val="solid"/>
            <a:miter lim="800000"/>
          </a:ln>
          <a:effectLst>
            <a:innerShdw blurRad="76200">
              <a:srgbClr val="000000"/>
            </a:innerShdw>
          </a:effectLst>
        </p:spPr>
      </p:pic>
      <p:sp>
        <p:nvSpPr>
          <p:cNvPr id="5" name="Прямоугольник 4"/>
          <p:cNvSpPr/>
          <p:nvPr/>
        </p:nvSpPr>
        <p:spPr>
          <a:xfrm>
            <a:off x="748999" y="1844824"/>
            <a:ext cx="2547492" cy="369332"/>
          </a:xfrm>
          <a:prstGeom prst="rect">
            <a:avLst/>
          </a:prstGeom>
        </p:spPr>
        <p:txBody>
          <a:bodyPr wrap="none">
            <a:spAutoFit/>
          </a:bodyPr>
          <a:lstStyle/>
          <a:p>
            <a:r>
              <a:rPr lang="ru-RU" b="1" dirty="0">
                <a:latin typeface="Bookman Old Style" pitchFamily="18" charset="0"/>
              </a:rPr>
              <a:t>Семья </a:t>
            </a:r>
            <a:r>
              <a:rPr lang="ru-RU" b="1" dirty="0" err="1">
                <a:latin typeface="Bookman Old Style" pitchFamily="18" charset="0"/>
              </a:rPr>
              <a:t>Уралбаевых</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1600" advClick="0" advTm="9000">
        <p14:prism isInverted="1"/>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75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3"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4853" y="345113"/>
            <a:ext cx="304800" cy="304800"/>
          </a:xfrm>
          <a:prstGeom prst="ellipse">
            <a:avLst/>
          </a:prstGeom>
          <a:ln>
            <a:noFill/>
          </a:ln>
          <a:effectLst>
            <a:softEdge rad="112500"/>
          </a:effectLst>
        </p:spPr>
      </p:pic>
      <p:pic>
        <p:nvPicPr>
          <p:cNvPr id="5" name="Рисунок 4"/>
          <p:cNvPicPr>
            <a:picLocks noChangeAspect="1"/>
          </p:cNvPicPr>
          <p:nvPr/>
        </p:nvPicPr>
        <p:blipFill>
          <a:blip r:embed="rId5"/>
          <a:stretch>
            <a:fillRect/>
          </a:stretch>
        </p:blipFill>
        <p:spPr>
          <a:xfrm>
            <a:off x="239078" y="978637"/>
            <a:ext cx="8613750" cy="737680"/>
          </a:xfrm>
          <a:prstGeom prst="rect">
            <a:avLst/>
          </a:prstGeom>
          <a:ln w="88900" cap="sq" cmpd="thickThin">
            <a:solidFill>
              <a:srgbClr val="92D050"/>
            </a:solidFill>
            <a:prstDash val="solid"/>
            <a:miter lim="800000"/>
          </a:ln>
          <a:effectLst>
            <a:innerShdw blurRad="76200">
              <a:srgbClr val="000000"/>
            </a:innerShdw>
          </a:effectLst>
        </p:spPr>
      </p:pic>
      <p:pic>
        <p:nvPicPr>
          <p:cNvPr id="6" name="Рисунок 5"/>
          <p:cNvPicPr>
            <a:picLocks noChangeAspect="1"/>
          </p:cNvPicPr>
          <p:nvPr/>
        </p:nvPicPr>
        <p:blipFill>
          <a:blip r:embed="rId6"/>
          <a:stretch>
            <a:fillRect/>
          </a:stretch>
        </p:blipFill>
        <p:spPr>
          <a:xfrm>
            <a:off x="201211" y="2033918"/>
            <a:ext cx="2011903" cy="1476946"/>
          </a:xfrm>
          <a:prstGeom prst="rect">
            <a:avLst/>
          </a:prstGeom>
          <a:ln w="88900" cap="sq" cmpd="thickThin">
            <a:solidFill>
              <a:srgbClr val="FF0000"/>
            </a:solidFill>
            <a:prstDash val="solid"/>
            <a:miter lim="800000"/>
          </a:ln>
          <a:effectLst>
            <a:innerShdw blurRad="76200">
              <a:srgbClr val="000000"/>
            </a:innerShdw>
          </a:effectLst>
        </p:spPr>
      </p:pic>
      <p:pic>
        <p:nvPicPr>
          <p:cNvPr id="7" name="Рисунок 6"/>
          <p:cNvPicPr>
            <a:picLocks noChangeAspect="1"/>
          </p:cNvPicPr>
          <p:nvPr/>
        </p:nvPicPr>
        <p:blipFill>
          <a:blip r:embed="rId7"/>
          <a:stretch>
            <a:fillRect/>
          </a:stretch>
        </p:blipFill>
        <p:spPr>
          <a:xfrm>
            <a:off x="2480133" y="2010164"/>
            <a:ext cx="2031540" cy="1491361"/>
          </a:xfrm>
          <a:prstGeom prst="rect">
            <a:avLst/>
          </a:prstGeom>
          <a:ln w="88900" cap="sq" cmpd="thickThin">
            <a:solidFill>
              <a:srgbClr val="FFC000"/>
            </a:solidFill>
            <a:prstDash val="solid"/>
            <a:miter lim="800000"/>
          </a:ln>
          <a:effectLst>
            <a:innerShdw blurRad="76200">
              <a:srgbClr val="000000"/>
            </a:innerShdw>
          </a:effectLst>
        </p:spPr>
      </p:pic>
      <p:pic>
        <p:nvPicPr>
          <p:cNvPr id="8" name="Рисунок 7"/>
          <p:cNvPicPr>
            <a:picLocks noChangeAspect="1"/>
          </p:cNvPicPr>
          <p:nvPr/>
        </p:nvPicPr>
        <p:blipFill>
          <a:blip r:embed="rId8"/>
          <a:stretch>
            <a:fillRect/>
          </a:stretch>
        </p:blipFill>
        <p:spPr>
          <a:xfrm>
            <a:off x="4760022" y="2043256"/>
            <a:ext cx="1986462" cy="1458269"/>
          </a:xfrm>
          <a:prstGeom prst="rect">
            <a:avLst/>
          </a:prstGeom>
          <a:ln w="88900" cap="sq" cmpd="thickThin">
            <a:solidFill>
              <a:srgbClr val="92D050"/>
            </a:solidFill>
            <a:prstDash val="solid"/>
            <a:miter lim="800000"/>
          </a:ln>
          <a:effectLst>
            <a:innerShdw blurRad="76200">
              <a:srgbClr val="000000"/>
            </a:innerShdw>
          </a:effectLst>
        </p:spPr>
      </p:pic>
      <p:pic>
        <p:nvPicPr>
          <p:cNvPr id="9" name="Рисунок 8"/>
          <p:cNvPicPr>
            <a:picLocks noChangeAspect="1"/>
          </p:cNvPicPr>
          <p:nvPr/>
        </p:nvPicPr>
        <p:blipFill>
          <a:blip r:embed="rId9"/>
          <a:stretch>
            <a:fillRect/>
          </a:stretch>
        </p:blipFill>
        <p:spPr>
          <a:xfrm>
            <a:off x="7014721" y="2030316"/>
            <a:ext cx="1950454" cy="1431836"/>
          </a:xfrm>
          <a:prstGeom prst="rect">
            <a:avLst/>
          </a:prstGeom>
          <a:ln w="88900" cap="sq" cmpd="thickThin">
            <a:solidFill>
              <a:srgbClr val="FFC000"/>
            </a:solidFill>
            <a:prstDash val="solid"/>
            <a:miter lim="800000"/>
          </a:ln>
          <a:effectLst>
            <a:innerShdw blurRad="76200">
              <a:srgbClr val="000000"/>
            </a:innerShdw>
          </a:effectLst>
        </p:spPr>
      </p:pic>
      <p:pic>
        <p:nvPicPr>
          <p:cNvPr id="10" name="Рисунок 9"/>
          <p:cNvPicPr>
            <a:picLocks noChangeAspect="1"/>
          </p:cNvPicPr>
          <p:nvPr/>
        </p:nvPicPr>
        <p:blipFill>
          <a:blip r:embed="rId10"/>
          <a:stretch>
            <a:fillRect/>
          </a:stretch>
        </p:blipFill>
        <p:spPr>
          <a:xfrm>
            <a:off x="356578" y="3826400"/>
            <a:ext cx="8430843" cy="737680"/>
          </a:xfrm>
          <a:prstGeom prst="rect">
            <a:avLst/>
          </a:prstGeom>
          <a:ln w="88900" cap="sq" cmpd="thickThin">
            <a:solidFill>
              <a:srgbClr val="92D050"/>
            </a:solidFill>
            <a:prstDash val="solid"/>
            <a:miter lim="800000"/>
          </a:ln>
          <a:effectLst>
            <a:innerShdw blurRad="76200">
              <a:srgbClr val="000000"/>
            </a:innerShdw>
          </a:effectLst>
        </p:spPr>
      </p:pic>
      <p:pic>
        <p:nvPicPr>
          <p:cNvPr id="11" name="Рисунок 10"/>
          <p:cNvPicPr>
            <a:picLocks noChangeAspect="1"/>
          </p:cNvPicPr>
          <p:nvPr/>
        </p:nvPicPr>
        <p:blipFill>
          <a:blip r:embed="rId11"/>
          <a:stretch>
            <a:fillRect/>
          </a:stretch>
        </p:blipFill>
        <p:spPr>
          <a:xfrm>
            <a:off x="356055" y="4879616"/>
            <a:ext cx="2668767" cy="1470427"/>
          </a:xfrm>
          <a:prstGeom prst="rect">
            <a:avLst/>
          </a:prstGeom>
          <a:ln w="88900" cap="sq" cmpd="thickThin">
            <a:solidFill>
              <a:srgbClr val="FFC000"/>
            </a:solidFill>
            <a:prstDash val="solid"/>
            <a:miter lim="800000"/>
          </a:ln>
          <a:effectLst>
            <a:innerShdw blurRad="76200">
              <a:srgbClr val="000000"/>
            </a:innerShdw>
          </a:effectLst>
        </p:spPr>
      </p:pic>
      <p:pic>
        <p:nvPicPr>
          <p:cNvPr id="12" name="Рисунок 11"/>
          <p:cNvPicPr>
            <a:picLocks noChangeAspect="1"/>
          </p:cNvPicPr>
          <p:nvPr/>
        </p:nvPicPr>
        <p:blipFill>
          <a:blip r:embed="rId12"/>
          <a:stretch>
            <a:fillRect/>
          </a:stretch>
        </p:blipFill>
        <p:spPr>
          <a:xfrm>
            <a:off x="3347864" y="4882839"/>
            <a:ext cx="2554723" cy="1407591"/>
          </a:xfrm>
          <a:prstGeom prst="rect">
            <a:avLst/>
          </a:prstGeom>
          <a:ln w="88900" cap="sq" cmpd="thickThin">
            <a:solidFill>
              <a:srgbClr val="FF0000"/>
            </a:solidFill>
            <a:prstDash val="solid"/>
            <a:miter lim="800000"/>
          </a:ln>
          <a:effectLst>
            <a:innerShdw blurRad="76200">
              <a:srgbClr val="000000"/>
            </a:innerShdw>
          </a:effectLst>
        </p:spPr>
      </p:pic>
      <p:pic>
        <p:nvPicPr>
          <p:cNvPr id="13" name="Рисунок 12"/>
          <p:cNvPicPr>
            <a:picLocks noChangeAspect="1"/>
          </p:cNvPicPr>
          <p:nvPr/>
        </p:nvPicPr>
        <p:blipFill>
          <a:blip r:embed="rId13"/>
          <a:stretch>
            <a:fillRect/>
          </a:stretch>
        </p:blipFill>
        <p:spPr>
          <a:xfrm>
            <a:off x="6225629" y="4888955"/>
            <a:ext cx="2627199" cy="1447524"/>
          </a:xfrm>
          <a:prstGeom prst="rect">
            <a:avLst/>
          </a:prstGeom>
          <a:ln w="88900" cap="sq" cmpd="thickThin">
            <a:solidFill>
              <a:srgbClr val="92D05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600" advTm="25000">
        <p14:prism isInverted="1"/>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0" presetClass="entr" presetSubtype="0" fill="hold" nodeType="withEffect">
                                  <p:stCondLst>
                                    <p:cond delay="1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2000"/>
                            </p:stCondLst>
                            <p:childTnLst>
                              <p:par>
                                <p:cTn id="11" presetID="2" presetClass="entr" presetSubtype="8" fill="hold" nodeType="afterEffect">
                                  <p:stCondLst>
                                    <p:cond delay="5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7500"/>
                            </p:stCondLst>
                            <p:childTnLst>
                              <p:par>
                                <p:cTn id="16" presetID="2" presetClass="entr" presetSubtype="9" fill="hold" nodeType="afterEffect">
                                  <p:stCondLst>
                                    <p:cond delay="12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9250"/>
                            </p:stCondLst>
                            <p:childTnLst>
                              <p:par>
                                <p:cTn id="21" presetID="2" presetClass="entr" presetSubtype="3" fill="hold" nodeType="after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10500"/>
                            </p:stCondLst>
                            <p:childTnLst>
                              <p:par>
                                <p:cTn id="26" presetID="2" presetClass="entr" presetSubtype="2" fill="hold" nodeType="after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childTnLst>
                          </p:cTn>
                        </p:par>
                        <p:par>
                          <p:cTn id="30" fill="hold">
                            <p:stCondLst>
                              <p:cond delay="11500"/>
                            </p:stCondLst>
                            <p:childTnLst>
                              <p:par>
                                <p:cTn id="31" presetID="10" presetClass="entr" presetSubtype="0" fill="hold" nodeType="afterEffect">
                                  <p:stCondLst>
                                    <p:cond delay="2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4000"/>
                            </p:stCondLst>
                            <p:childTnLst>
                              <p:par>
                                <p:cTn id="35" presetID="2" presetClass="entr" presetSubtype="8" fill="hold" nodeType="afterEffect">
                                  <p:stCondLst>
                                    <p:cond delay="3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18000"/>
                            </p:stCondLst>
                            <p:childTnLst>
                              <p:par>
                                <p:cTn id="40" presetID="2" presetClass="entr" presetSubtype="4" fill="hold" nodeType="afterEffect">
                                  <p:stCondLst>
                                    <p:cond delay="10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par>
                          <p:cTn id="44" fill="hold">
                            <p:stCondLst>
                              <p:cond delay="19500"/>
                            </p:stCondLst>
                            <p:childTnLst>
                              <p:par>
                                <p:cTn id="45" presetID="2" presetClass="entr" presetSubtype="2" fill="hold" nodeType="afterEffect">
                                  <p:stCondLst>
                                    <p:cond delay="100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1+#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2">
                <p:cTn id="49"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369874"/>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8575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Возвращаясь к идеи опыта, позитивная социализация дошкольника посредством этнокультурного воспитания, целевые ориентиры нашей  работы могут быть сформулированы следующим образом: эмоциональное благополучие ребенка; положительное отношение к окружающим людям; коммуникативная компетентность дошкольника;  развитие социальных навыков детей, так называемые, элементы позитивной социализации.</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3" name="Picture 2" descr="F:\Проект для печати\tolerance-day-2016.png"/>
          <p:cNvPicPr>
            <a:picLocks noChangeAspect="1" noChangeArrowheads="1"/>
          </p:cNvPicPr>
          <p:nvPr/>
        </p:nvPicPr>
        <p:blipFill>
          <a:blip r:embed="rId6" cstate="print"/>
          <a:srcRect/>
          <a:stretch>
            <a:fillRect/>
          </a:stretch>
        </p:blipFill>
        <p:spPr bwMode="auto">
          <a:xfrm>
            <a:off x="1400998" y="3031907"/>
            <a:ext cx="6267346" cy="3746346"/>
          </a:xfrm>
          <a:prstGeom prst="rect">
            <a:avLst/>
          </a:prstGeom>
          <a:ln>
            <a:noFill/>
          </a:ln>
          <a:effectLst>
            <a:softEdge rad="112500"/>
          </a:effectLst>
        </p:spPr>
      </p:pic>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7640" y="476671"/>
            <a:ext cx="457117" cy="457117"/>
          </a:xfrm>
          <a:prstGeom prst="ellipse">
            <a:avLst/>
          </a:prstGeom>
          <a:ln>
            <a:noFill/>
          </a:ln>
          <a:effectLst>
            <a:softEdge rad="112500"/>
          </a:effectLst>
        </p:spPr>
      </p:pic>
      <p:pic>
        <p:nvPicPr>
          <p:cNvPr id="4" name="Записанный звук">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32440" y="332656"/>
            <a:ext cx="360040" cy="360040"/>
          </a:xfrm>
          <a:prstGeom prst="ellipse">
            <a:avLst/>
          </a:prstGeom>
          <a:ln>
            <a:noFill/>
          </a:ln>
          <a:effectLst>
            <a:softEdge rad="112500"/>
          </a:effectLst>
        </p:spPr>
      </p:pic>
      <p:sp>
        <p:nvSpPr>
          <p:cNvPr id="5" name="Прямоугольник 4"/>
          <p:cNvSpPr/>
          <p:nvPr/>
        </p:nvSpPr>
        <p:spPr>
          <a:xfrm>
            <a:off x="2915816" y="825805"/>
            <a:ext cx="2879313" cy="523220"/>
          </a:xfrm>
          <a:prstGeom prst="rect">
            <a:avLst/>
          </a:prstGeom>
        </p:spPr>
        <p:txBody>
          <a:bodyPr wrap="none">
            <a:spAutoFit/>
          </a:bodyPr>
          <a:lstStyle/>
          <a:p>
            <a:pPr lvl="0" indent="285750" algn="ctr" fontAlgn="base">
              <a:spcBef>
                <a:spcPct val="0"/>
              </a:spcBef>
              <a:spcAft>
                <a:spcPct val="0"/>
              </a:spcAft>
            </a:pPr>
            <a:r>
              <a:rPr lang="ru-RU" sz="2800" b="1" dirty="0" smtClean="0">
                <a:latin typeface="Bookman Old Style" pitchFamily="18" charset="0"/>
                <a:ea typeface="Times New Roman" pitchFamily="18" charset="0"/>
                <a:cs typeface="Times New Roman" pitchFamily="18" charset="0"/>
              </a:rPr>
              <a:t>Заключение</a:t>
            </a:r>
            <a:endParaRPr lang="ru-RU" sz="2800" dirty="0">
              <a:latin typeface="Bookman Old Style" pitchFamily="18" charset="0"/>
              <a:ea typeface="Times New Roman" pitchFamily="18"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8000">
        <p14:prism isContent="1"/>
      </p:transition>
    </mc:Choice>
    <mc:Fallback xmlns="">
      <p:transition spd="slow"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numSld="23">
                <p:cTn id="13" fill="hold"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539552" y="1301228"/>
            <a:ext cx="8208912" cy="5663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ru-RU" sz="160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Программа воспитания развития детей дошкольного возраста на идеях народной педагогики </a:t>
            </a: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 «Наш дом – Южный Урал» под ред.  Е.С. </a:t>
            </a:r>
            <a:r>
              <a:rPr kumimoji="0" lang="ru-RU" sz="1600" u="none" strike="noStrike" cap="none" normalizeH="0" baseline="0" dirty="0" err="1" smtClean="0">
                <a:ln>
                  <a:noFill/>
                </a:ln>
                <a:solidFill>
                  <a:srgbClr val="000000"/>
                </a:solidFill>
                <a:effectLst/>
                <a:latin typeface="Bookman Old Style" pitchFamily="18" charset="0"/>
                <a:ea typeface="Times New Roman" pitchFamily="18" charset="0"/>
                <a:cs typeface="Arial" pitchFamily="34" charset="0"/>
              </a:rPr>
              <a:t>Бабунова</a:t>
            </a: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 Л.В. </a:t>
            </a:r>
            <a:r>
              <a:rPr kumimoji="0" lang="ru-RU" sz="1600" u="none" strike="noStrike" cap="none" normalizeH="0" baseline="0" dirty="0" err="1" smtClean="0">
                <a:ln>
                  <a:noFill/>
                </a:ln>
                <a:solidFill>
                  <a:srgbClr val="000000"/>
                </a:solidFill>
                <a:effectLst/>
                <a:latin typeface="Bookman Old Style" pitchFamily="18" charset="0"/>
                <a:ea typeface="Times New Roman" pitchFamily="18" charset="0"/>
                <a:cs typeface="Arial" pitchFamily="34" charset="0"/>
              </a:rPr>
              <a:t>Градусова</a:t>
            </a: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 – Магнитогорск: </a:t>
            </a:r>
            <a:r>
              <a:rPr kumimoji="0" lang="ru-RU" sz="1600" u="none" strike="noStrike" cap="none" normalizeH="0" baseline="0" dirty="0" err="1" smtClean="0">
                <a:ln>
                  <a:noFill/>
                </a:ln>
                <a:solidFill>
                  <a:srgbClr val="000000"/>
                </a:solidFill>
                <a:effectLst/>
                <a:latin typeface="Bookman Old Style" pitchFamily="18" charset="0"/>
                <a:ea typeface="Times New Roman" pitchFamily="18" charset="0"/>
                <a:cs typeface="Arial" pitchFamily="34" charset="0"/>
              </a:rPr>
              <a:t>МаГу</a:t>
            </a: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 2003</a:t>
            </a:r>
            <a:endParaRPr kumimoji="0" lang="ru-RU" sz="160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Программа «Современные модели управления деятельностью дошкольного образовательного учреждения» «Понимаю и принимаю тебя» (управленческий проект) Пермский краевой институт повышения квалификации работников образования</a:t>
            </a:r>
            <a:endParaRPr kumimoji="0" lang="ru-RU" sz="160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Косарева В.Н. Народная культура и традиции. Занятия 3-7 лет. Учитель 2020 г.</a:t>
            </a:r>
            <a:endParaRPr kumimoji="0" lang="ru-RU" sz="160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ru-RU" sz="1600" u="none" strike="noStrike" cap="none" normalizeH="0" baseline="0" dirty="0" smtClean="0">
                <a:ln>
                  <a:noFill/>
                </a:ln>
                <a:solidFill>
                  <a:srgbClr val="000000"/>
                </a:solidFill>
                <a:effectLst/>
                <a:latin typeface="Bookman Old Style" pitchFamily="18" charset="0"/>
                <a:ea typeface="Times New Roman" pitchFamily="18" charset="0"/>
                <a:cs typeface="Arial" pitchFamily="34" charset="0"/>
              </a:rPr>
              <a:t>Тимофеева Л.О.Приобщение старших дошкольников к традициям родного  края. Учитель 2016 г.</a:t>
            </a:r>
          </a:p>
          <a:p>
            <a:r>
              <a:rPr lang="ru-RU" sz="1600" dirty="0" smtClean="0">
                <a:latin typeface="Bookman Old Style" pitchFamily="18" charset="0"/>
              </a:rPr>
              <a:t>Национального музея Республики Казахстан (виртуальный тур)</a:t>
            </a:r>
          </a:p>
          <a:p>
            <a:r>
              <a:rPr lang="ru-RU" sz="1400" u="sng" dirty="0" smtClean="0">
                <a:latin typeface="Bookman Old Style" pitchFamily="18" charset="0"/>
                <a:hlinkClick r:id="rId4"/>
              </a:rPr>
              <a:t>http://city3d.kz/nash-gorod/87-kazakh_national_house.html</a:t>
            </a:r>
            <a:endParaRPr lang="ru-RU" sz="1400" dirty="0" smtClean="0">
              <a:latin typeface="Bookman Old Style" pitchFamily="18" charset="0"/>
            </a:endParaRPr>
          </a:p>
          <a:p>
            <a:r>
              <a:rPr lang="ru-RU" sz="1400" u="sng" dirty="0" smtClean="0">
                <a:latin typeface="Bookman Old Style" pitchFamily="18" charset="0"/>
                <a:hlinkClick r:id="rId5"/>
              </a:rPr>
              <a:t>https://kazmuseum.com/ru/zal-etnografii/virtualnyj-tur-po-zalu-etnografii.html</a:t>
            </a:r>
            <a:endParaRPr lang="ru-RU" sz="1400" u="sng" dirty="0" smtClean="0">
              <a:latin typeface="Bookman Old Style" pitchFamily="18" charset="0"/>
            </a:endParaRPr>
          </a:p>
          <a:p>
            <a:r>
              <a:rPr lang="ru-RU" sz="1600" dirty="0" smtClean="0"/>
              <a:t>     </a:t>
            </a:r>
            <a:r>
              <a:rPr lang="ru-RU" sz="1600" b="1" dirty="0" smtClean="0">
                <a:latin typeface="Bookman Old Style" pitchFamily="18" charset="0"/>
              </a:rPr>
              <a:t>Моделирование игрового опыта.</a:t>
            </a:r>
          </a:p>
          <a:p>
            <a:r>
              <a:rPr lang="ru-RU" sz="1400" u="sng" dirty="0" smtClean="0">
                <a:latin typeface="Times New Roman" panose="02020603050405020304" pitchFamily="18" charset="0"/>
                <a:cs typeface="Times New Roman" panose="02020603050405020304" pitchFamily="18" charset="0"/>
                <a:hlinkClick r:id="rId6"/>
              </a:rPr>
              <a:t>https://rykovodstvo.ru/exspl/44011/index.htm</a:t>
            </a:r>
            <a:br>
              <a:rPr lang="ru-RU" sz="1400" u="sng" dirty="0" smtClean="0">
                <a:latin typeface="Times New Roman" panose="02020603050405020304" pitchFamily="18" charset="0"/>
                <a:cs typeface="Times New Roman" panose="02020603050405020304" pitchFamily="18" charset="0"/>
                <a:hlinkClick r:id="rId6"/>
              </a:rPr>
            </a:br>
            <a:r>
              <a:rPr lang="en-US" sz="1400" dirty="0" smtClean="0">
                <a:latin typeface="Times New Roman" panose="02020603050405020304" pitchFamily="18" charset="0"/>
                <a:cs typeface="Times New Roman" panose="02020603050405020304" pitchFamily="18" charset="0"/>
                <a:hlinkClick r:id="rId7"/>
              </a:rPr>
              <a:t>https</a:t>
            </a:r>
            <a:r>
              <a:rPr lang="en-US" sz="1400" dirty="0">
                <a:latin typeface="Times New Roman" panose="02020603050405020304" pitchFamily="18" charset="0"/>
                <a:cs typeface="Times New Roman" panose="02020603050405020304" pitchFamily="18" charset="0"/>
                <a:hlinkClick r:id="rId7"/>
              </a:rPr>
              <a:t>://</a:t>
            </a:r>
            <a:r>
              <a:rPr lang="en-US" sz="1400" dirty="0" smtClean="0">
                <a:latin typeface="Times New Roman" panose="02020603050405020304" pitchFamily="18" charset="0"/>
                <a:cs typeface="Times New Roman" panose="02020603050405020304" pitchFamily="18" charset="0"/>
                <a:hlinkClick r:id="rId7"/>
              </a:rPr>
              <a:t>youtu.be/51kceQOYrps</a:t>
            </a:r>
            <a:endParaRPr lang="ru-RU"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hlinkClick r:id="rId8"/>
              </a:rPr>
              <a:t>https</a:t>
            </a:r>
            <a:r>
              <a:rPr lang="en-US" sz="1400" dirty="0">
                <a:latin typeface="Times New Roman" panose="02020603050405020304" pitchFamily="18" charset="0"/>
                <a:cs typeface="Times New Roman" panose="02020603050405020304" pitchFamily="18" charset="0"/>
                <a:hlinkClick r:id="rId8"/>
              </a:rPr>
              <a:t>://</a:t>
            </a:r>
            <a:r>
              <a:rPr lang="en-US" sz="1400" dirty="0" smtClean="0">
                <a:latin typeface="Times New Roman" panose="02020603050405020304" pitchFamily="18" charset="0"/>
                <a:cs typeface="Times New Roman" panose="02020603050405020304" pitchFamily="18" charset="0"/>
                <a:hlinkClick r:id="rId8"/>
              </a:rPr>
              <a:t>youtu.be/y9B7eQeAOeI</a:t>
            </a:r>
            <a:r>
              <a:rPr lang="ru-RU" sz="1400" dirty="0" smtClean="0">
                <a:latin typeface="Times New Roman" panose="02020603050405020304" pitchFamily="18" charset="0"/>
                <a:cs typeface="Times New Roman" panose="02020603050405020304" pitchFamily="18" charset="0"/>
              </a:rPr>
              <a:t>  </a:t>
            </a:r>
          </a:p>
          <a:p>
            <a:r>
              <a:rPr lang="en-US" sz="1400" dirty="0" smtClean="0">
                <a:latin typeface="Times New Roman" panose="02020603050405020304" pitchFamily="18" charset="0"/>
                <a:cs typeface="Times New Roman" panose="02020603050405020304" pitchFamily="18" charset="0"/>
                <a:hlinkClick r:id="rId9"/>
              </a:rPr>
              <a:t>https</a:t>
            </a:r>
            <a:r>
              <a:rPr lang="en-US" sz="1400" dirty="0">
                <a:latin typeface="Times New Roman" panose="02020603050405020304" pitchFamily="18" charset="0"/>
                <a:cs typeface="Times New Roman" panose="02020603050405020304" pitchFamily="18" charset="0"/>
                <a:hlinkClick r:id="rId9"/>
              </a:rPr>
              <a:t>://</a:t>
            </a:r>
            <a:r>
              <a:rPr lang="en-US" sz="1400" dirty="0" smtClean="0">
                <a:latin typeface="Times New Roman" panose="02020603050405020304" pitchFamily="18" charset="0"/>
                <a:cs typeface="Times New Roman" panose="02020603050405020304" pitchFamily="18" charset="0"/>
                <a:hlinkClick r:id="rId9"/>
              </a:rPr>
              <a:t>youtu.be/1y8eob9f1yM</a:t>
            </a:r>
            <a:r>
              <a:rPr lang="ru-RU" sz="1400" dirty="0" smtClean="0">
                <a:latin typeface="Times New Roman" panose="02020603050405020304" pitchFamily="18" charset="0"/>
                <a:cs typeface="Times New Roman" panose="02020603050405020304" pitchFamily="18" charset="0"/>
              </a:rPr>
              <a:t>  </a:t>
            </a:r>
          </a:p>
          <a:p>
            <a:r>
              <a:rPr lang="en-US" sz="1400" dirty="0" smtClean="0">
                <a:latin typeface="Times New Roman" panose="02020603050405020304" pitchFamily="18" charset="0"/>
                <a:cs typeface="Times New Roman" panose="02020603050405020304" pitchFamily="18" charset="0"/>
                <a:hlinkClick r:id="rId10"/>
              </a:rPr>
              <a:t>https</a:t>
            </a:r>
            <a:r>
              <a:rPr lang="en-US" sz="1400" dirty="0">
                <a:latin typeface="Times New Roman" panose="02020603050405020304" pitchFamily="18" charset="0"/>
                <a:cs typeface="Times New Roman" panose="02020603050405020304" pitchFamily="18" charset="0"/>
                <a:hlinkClick r:id="rId10"/>
              </a:rPr>
              <a:t>://</a:t>
            </a:r>
            <a:r>
              <a:rPr lang="en-US" sz="1400" dirty="0" smtClean="0">
                <a:latin typeface="Times New Roman" panose="02020603050405020304" pitchFamily="18" charset="0"/>
                <a:cs typeface="Times New Roman" panose="02020603050405020304" pitchFamily="18" charset="0"/>
                <a:hlinkClick r:id="rId10"/>
              </a:rPr>
              <a:t>youtu.be/1QMdsSLVvIU</a:t>
            </a:r>
            <a:endParaRPr lang="ru-RU" sz="1400" dirty="0" smtClean="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hlinkClick r:id="rId11"/>
              </a:rPr>
              <a:t>https://</a:t>
            </a:r>
            <a:r>
              <a:rPr lang="en-US" sz="1400" dirty="0" smtClean="0">
                <a:latin typeface="Times New Roman" panose="02020603050405020304" pitchFamily="18" charset="0"/>
                <a:cs typeface="Times New Roman" panose="02020603050405020304" pitchFamily="18" charset="0"/>
                <a:hlinkClick r:id="rId11"/>
              </a:rPr>
              <a:t>youtu.be/oJBbfDKW9aI</a:t>
            </a:r>
            <a:endParaRPr lang="ru-RU" sz="1400" dirty="0" smtClean="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endParaRPr kumimoji="0" lang="ru-RU" sz="140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755576" y="764704"/>
            <a:ext cx="7813357" cy="523220"/>
          </a:xfrm>
          <a:prstGeom prst="rect">
            <a:avLst/>
          </a:prstGeom>
        </p:spPr>
        <p:txBody>
          <a:bodyPr wrap="none">
            <a:spAutoFit/>
          </a:bodyPr>
          <a:lstStyle/>
          <a:p>
            <a:r>
              <a:rPr lang="ru-RU" sz="2800" b="1" i="1" dirty="0" smtClean="0">
                <a:latin typeface="Bookman Old Style" pitchFamily="18" charset="0"/>
              </a:rPr>
              <a:t>Литературные источники и ссылки.</a:t>
            </a:r>
            <a:r>
              <a:rPr lang="ru-RU" sz="2800" dirty="0" smtClean="0">
                <a:latin typeface="Bookman Old Style" pitchFamily="18" charset="0"/>
              </a:rPr>
              <a:t> </a:t>
            </a:r>
            <a:endParaRPr lang="ru-RU" sz="2800" dirty="0">
              <a:latin typeface="Bookman Old Style" pitchFamily="18"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64133" y="404664"/>
            <a:ext cx="360040" cy="360040"/>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Click="0" advTm="9000">
        <p14:prism isContent="1"/>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4">
                <p:cTn id="12"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IN_20201120_14_54_07_Pr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5" y="4938682"/>
            <a:ext cx="2304255" cy="1728191"/>
          </a:xfrm>
          <a:prstGeom prst="rect">
            <a:avLst/>
          </a:prstGeom>
        </p:spPr>
      </p:pic>
      <p:sp>
        <p:nvSpPr>
          <p:cNvPr id="3" name="Заголовок 2"/>
          <p:cNvSpPr>
            <a:spLocks noGrp="1"/>
          </p:cNvSpPr>
          <p:nvPr>
            <p:ph type="title"/>
          </p:nvPr>
        </p:nvSpPr>
        <p:spPr>
          <a:xfrm>
            <a:off x="395536" y="2291420"/>
            <a:ext cx="8229600" cy="1143000"/>
          </a:xfrm>
        </p:spPr>
        <p:txBody>
          <a:bodyPr/>
          <a:lstStyle/>
          <a:p>
            <a:r>
              <a:rPr lang="ru-RU" b="1" dirty="0" smtClean="0">
                <a:solidFill>
                  <a:srgbClr val="FF0000"/>
                </a:solidFill>
              </a:rPr>
              <a:t>СПАСИБО ЗА ВНИМАНИЕ!</a:t>
            </a:r>
            <a:endParaRPr lang="ru-RU" b="1" dirty="0">
              <a:solidFill>
                <a:srgbClr val="FF0000"/>
              </a:solidFill>
            </a:endParaRPr>
          </a:p>
        </p:txBody>
      </p:sp>
    </p:spTree>
    <p:extLst>
      <p:ext uri="{BB962C8B-B14F-4D97-AF65-F5344CB8AC3E}">
        <p14:creationId xmlns:p14="http://schemas.microsoft.com/office/powerpoint/2010/main" val="2092268611"/>
      </p:ext>
    </p:extLst>
  </p:cSld>
  <p:clrMapOvr>
    <a:masterClrMapping/>
  </p:clrMapOvr>
  <mc:AlternateContent xmlns:mc="http://schemas.openxmlformats.org/markup-compatibility/2006" xmlns:p14="http://schemas.microsoft.com/office/powerpoint/2010/main">
    <mc:Choice Requires="p14">
      <p:transition spd="slow" p14:dur="2000" advClick="0" advTm="12000">
        <p14:prism isContent="1"/>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7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anim calcmode="lin" valueType="num">
                                      <p:cBhvr>
                                        <p:cTn id="11" dur="2000" fill="hold"/>
                                        <p:tgtEl>
                                          <p:spTgt spid="3"/>
                                        </p:tgtEl>
                                        <p:attrNameLst>
                                          <p:attrName>ppt_x</p:attrName>
                                        </p:attrNameLst>
                                      </p:cBhvr>
                                      <p:tavLst>
                                        <p:tav tm="0">
                                          <p:val>
                                            <p:strVal val="#ppt_x"/>
                                          </p:val>
                                        </p:tav>
                                        <p:tav tm="100000">
                                          <p:val>
                                            <p:strVal val="#ppt_x"/>
                                          </p:val>
                                        </p:tav>
                                      </p:tavLst>
                                    </p:anim>
                                    <p:anim calcmode="lin" valueType="num">
                                      <p:cBhvr>
                                        <p:cTn id="12"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0472" y="764704"/>
            <a:ext cx="105544" cy="105544"/>
          </a:xfrm>
          <a:prstGeom prst="ellipse">
            <a:avLst/>
          </a:prstGeom>
          <a:ln>
            <a:noFill/>
          </a:ln>
          <a:effectLst>
            <a:softEdge rad="112500"/>
          </a:effectLst>
        </p:spPr>
      </p:pic>
      <p:sp>
        <p:nvSpPr>
          <p:cNvPr id="15361" name="Rectangle 1"/>
          <p:cNvSpPr>
            <a:spLocks noChangeArrowheads="1"/>
          </p:cNvSpPr>
          <p:nvPr/>
        </p:nvSpPr>
        <p:spPr bwMode="auto">
          <a:xfrm>
            <a:off x="428596" y="1285860"/>
            <a:ext cx="828677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Идея опыта</a:t>
            </a: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позитивная социализация дошкольника посредством этнокультурного воспитания.</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Цель:</a:t>
            </a: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создание поликультурного пространства как среды становления </a:t>
            </a:r>
            <a:r>
              <a:rPr kumimoji="0" lang="ru-RU" b="0" i="0" u="none" strike="noStrike" cap="none" normalizeH="0" baseline="0" dirty="0" err="1" smtClean="0">
                <a:ln>
                  <a:noFill/>
                </a:ln>
                <a:solidFill>
                  <a:schemeClr val="tx1"/>
                </a:solidFill>
                <a:effectLst/>
                <a:latin typeface="Bookman Old Style" pitchFamily="18" charset="0"/>
                <a:ea typeface="Times New Roman" pitchFamily="18" charset="0"/>
                <a:cs typeface="Arial" pitchFamily="34" charset="0"/>
              </a:rPr>
              <a:t>социокультурной</a:t>
            </a: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rPr>
              <a:t> идентификации и толерантности в детско-взрослом сообществе.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Задачи:</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способствовать расширению и углублению детской компетентности о культуре народов малой родины;</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формировать эмоционально-положительное отношение к этнокультурному наследию;</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развивать умение творчески и самостоятельно отражать этнокультурные традиции в разных видах детской деятельности;</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воспитывать положительно</a:t>
            </a:r>
            <a:r>
              <a:rPr lang="ru-RU" dirty="0">
                <a:latin typeface="Bookman Old Style" pitchFamily="18" charset="0"/>
                <a:ea typeface="Times New Roman" pitchFamily="18" charset="0"/>
                <a:cs typeface="Times New Roman" pitchFamily="18" charset="0"/>
              </a:rPr>
              <a:t>е</a:t>
            </a: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отношение ребёнка к окружающим людям – уважения и терпимости к детям и взрослым независимо от социального происхождения, расовой и национальной принадлежности;</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развивать коммуникативную и социальную компетентность детей.</a:t>
            </a:r>
            <a:endParaRPr kumimoji="0" lang="ru-RU" b="0" i="0" u="none" strike="noStrike" cap="none" normalizeH="0" baseline="0" dirty="0" smtClean="0">
              <a:ln>
                <a:noFill/>
              </a:ln>
              <a:solidFill>
                <a:schemeClr val="tx1"/>
              </a:solidFill>
              <a:effectLst/>
              <a:latin typeface="Bookman Old Style" pitchFamily="18"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5000">
        <p15:prstTrans prst="pageCurlDouble"/>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3">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0472" y="710962"/>
            <a:ext cx="128303" cy="128303"/>
          </a:xfrm>
          <a:prstGeom prst="ellipse">
            <a:avLst/>
          </a:prstGeom>
          <a:ln>
            <a:noFill/>
          </a:ln>
          <a:effectLst>
            <a:softEdge rad="112500"/>
          </a:effectLst>
        </p:spPr>
      </p:pic>
      <p:sp>
        <p:nvSpPr>
          <p:cNvPr id="16385" name="Rectangle 1"/>
          <p:cNvSpPr>
            <a:spLocks noChangeArrowheads="1"/>
          </p:cNvSpPr>
          <p:nvPr/>
        </p:nvSpPr>
        <p:spPr bwMode="auto">
          <a:xfrm>
            <a:off x="0" y="1059476"/>
            <a:ext cx="9144000"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Этнокультурное</a:t>
            </a:r>
            <a:r>
              <a:rPr kumimoji="0" lang="ru-RU" sz="1700"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a:t>
            </a:r>
            <a:r>
              <a:rPr kumimoji="0" lang="ru-RU" sz="17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воспитание</a:t>
            </a:r>
            <a:r>
              <a:rPr kumimoji="0" lang="ru-RU" sz="1700"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 это процесс, в котором цели, задачи, содержание, технологии воспитания ориентированы на развитие и социализацию личности как субъекта этноса и как гражданина многонационального Российского государства. Важным компонентом этнокультурного воспитания выступает этнокультурное воспитание в семье.   </a:t>
            </a:r>
            <a:endParaRPr kumimoji="0" lang="ru-RU" sz="17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Поликультурное воспитание</a:t>
            </a:r>
            <a:r>
              <a:rPr kumimoji="0" lang="ru-RU" sz="1700"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 формирование человека, способного к активной и эффективной жизнедеятельности в многонациональной и поликультурной среде, обладающего развитым чувством понимания и уважения иных культур, умения существовать в мире и согласии с людьми разных национальностей).</a:t>
            </a:r>
            <a:endParaRPr kumimoji="0" lang="ru-RU" sz="17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Поликультурное образование</a:t>
            </a:r>
            <a:r>
              <a:rPr kumimoji="0" lang="ru-RU" sz="17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  это педагогический процесс, в котором репрезентированы две или более культуры, отличающиеся по языковому, этническому, национальному или расовому признаку. </a:t>
            </a:r>
            <a:endParaRPr kumimoji="0" lang="ru-RU" sz="17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Этническая толерантность</a:t>
            </a:r>
            <a:r>
              <a:rPr kumimoji="0" lang="ru-RU" sz="17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 как явление социальной перцепции,  выражена в отсутствии негативного отношения к иной этнической культуре,  а точнее –  в наличии позитивного образа иной культуры при сохранении позитивного восприятия своей собственной.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Регионализация</a:t>
            </a:r>
            <a:r>
              <a:rPr kumimoji="0" lang="ru-RU" sz="1700"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 образования понимается как учет региональных особенностей (этнографических, историко-культурных, социально-экономических, экологических и др.) в содержании и организации деятельности системы образования. </a:t>
            </a:r>
            <a:endParaRPr kumimoji="0" lang="ru-RU" sz="1700"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3" name="Прямоугольник 2"/>
          <p:cNvSpPr/>
          <p:nvPr/>
        </p:nvSpPr>
        <p:spPr>
          <a:xfrm>
            <a:off x="929953" y="187742"/>
            <a:ext cx="7284094" cy="523220"/>
          </a:xfrm>
          <a:prstGeom prst="rect">
            <a:avLst/>
          </a:prstGeom>
        </p:spPr>
        <p:txBody>
          <a:bodyPr wrap="square">
            <a:spAutoFit/>
          </a:bodyPr>
          <a:lstStyle/>
          <a:p>
            <a:pPr lvl="0" algn="ctr" fontAlgn="base">
              <a:spcBef>
                <a:spcPct val="0"/>
              </a:spcBef>
              <a:spcAft>
                <a:spcPct val="0"/>
              </a:spcAft>
            </a:pPr>
            <a:r>
              <a:rPr lang="ru-RU" sz="2800" b="1" dirty="0">
                <a:latin typeface="Bookman Old Style" pitchFamily="18" charset="0"/>
                <a:ea typeface="Calibri" pitchFamily="34" charset="0"/>
                <a:cs typeface="Times New Roman" pitchFamily="18" charset="0"/>
              </a:rPr>
              <a:t>Теоретическое обоснование </a:t>
            </a:r>
            <a:r>
              <a:rPr lang="ru-RU" sz="2800" b="1" dirty="0" smtClean="0">
                <a:latin typeface="Bookman Old Style" pitchFamily="18" charset="0"/>
                <a:ea typeface="Calibri" pitchFamily="34" charset="0"/>
                <a:cs typeface="Times New Roman" pitchFamily="18" charset="0"/>
              </a:rPr>
              <a:t>опыта</a:t>
            </a:r>
            <a:endParaRPr lang="ru-RU" sz="2800" dirty="0">
              <a:latin typeface="Bookman Old Style" pitchFamily="18"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8000">
        <p15:prstTrans prst="pageCurlDouble"/>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6512" y="1047219"/>
            <a:ext cx="9144000" cy="57708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Изучив методическую литературу: программа «Приобщение детей к истокам русской народной культуры»  О. Л. Князева, М. Д. </a:t>
            </a:r>
            <a:r>
              <a:rPr kumimoji="0" lang="ru-RU" b="0" i="0" u="none" strike="noStrike" cap="none" normalizeH="0" baseline="0" dirty="0" err="1" smtClean="0">
                <a:ln>
                  <a:noFill/>
                </a:ln>
                <a:solidFill>
                  <a:srgbClr val="000000"/>
                </a:solidFill>
                <a:effectLst/>
                <a:latin typeface="Bookman Old Style" pitchFamily="18" charset="0"/>
                <a:ea typeface="Times New Roman" pitchFamily="18" charset="0"/>
                <a:cs typeface="Times New Roman" pitchFamily="18" charset="0"/>
              </a:rPr>
              <a:t>Маханева</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программа «Развитие у детей представлений об истории и культуре». Л. Н. </a:t>
            </a:r>
            <a:r>
              <a:rPr kumimoji="0" lang="ru-RU" b="0" i="0" u="none" strike="noStrike" cap="none" normalizeH="0" baseline="0" dirty="0" err="1" smtClean="0">
                <a:ln>
                  <a:noFill/>
                </a:ln>
                <a:solidFill>
                  <a:srgbClr val="000000"/>
                </a:solidFill>
                <a:effectLst/>
                <a:latin typeface="Bookman Old Style" pitchFamily="18" charset="0"/>
                <a:ea typeface="Times New Roman" pitchFamily="18" charset="0"/>
                <a:cs typeface="Times New Roman" pitchFamily="18" charset="0"/>
              </a:rPr>
              <a:t>Галигузова</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С. Ю. Мещерякова., программа «Наследие» М. М. Новицкая, Е. В. Соловьева, программа «Наш дом – Южный </a:t>
            </a:r>
            <a:r>
              <a:rPr kumimoji="0" lang="ru-RU" b="0" i="0" u="none" strike="noStrike" cap="none" normalizeH="0" baseline="0" dirty="0" err="1" smtClean="0">
                <a:ln>
                  <a:noFill/>
                </a:ln>
                <a:solidFill>
                  <a:srgbClr val="000000"/>
                </a:solidFill>
                <a:effectLst/>
                <a:latin typeface="Bookman Old Style" pitchFamily="18" charset="0"/>
                <a:ea typeface="Times New Roman" pitchFamily="18" charset="0"/>
                <a:cs typeface="Times New Roman" pitchFamily="18" charset="0"/>
              </a:rPr>
              <a:t>урал</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Е.С. </a:t>
            </a:r>
            <a:r>
              <a:rPr kumimoji="0" lang="ru-RU" b="0" i="0" u="none" strike="noStrike" cap="none" normalizeH="0" baseline="0" dirty="0" err="1" smtClean="0">
                <a:ln>
                  <a:noFill/>
                </a:ln>
                <a:solidFill>
                  <a:srgbClr val="000000"/>
                </a:solidFill>
                <a:effectLst/>
                <a:latin typeface="Bookman Old Style" pitchFamily="18" charset="0"/>
                <a:ea typeface="Times New Roman" pitchFamily="18" charset="0"/>
                <a:cs typeface="Times New Roman" pitchFamily="18" charset="0"/>
              </a:rPr>
              <a:t>Бабунова</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 мы пришли  к выводу, что </a:t>
            </a:r>
            <a:r>
              <a:rPr kumimoji="0" lang="ru-RU" b="0"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есть необходимость в модификации разработанных программ с целью  создания условий для развития и воспитания детей, отражающих этнокультурную специфику  нашего города, учреждения.</a:t>
            </a:r>
          </a:p>
          <a:p>
            <a:pPr algn="just" eaLnBrk="0" fontAlgn="base" hangingPunct="0">
              <a:lnSpc>
                <a:spcPct val="150000"/>
              </a:lnSpc>
              <a:spcBef>
                <a:spcPct val="0"/>
              </a:spcBef>
              <a:spcAft>
                <a:spcPct val="0"/>
              </a:spcAft>
            </a:pPr>
            <a:r>
              <a:rPr lang="ru-RU" dirty="0" smtClean="0">
                <a:latin typeface="Bookman Old Style" pitchFamily="18" charset="0"/>
              </a:rPr>
              <a:t>       Необходимость </a:t>
            </a:r>
            <a:r>
              <a:rPr lang="ru-RU" dirty="0">
                <a:latin typeface="Bookman Old Style" pitchFamily="18" charset="0"/>
              </a:rPr>
              <a:t>разработки модели, </a:t>
            </a:r>
            <a:r>
              <a:rPr lang="ru-RU" dirty="0" smtClean="0">
                <a:latin typeface="Bookman Old Style" pitchFamily="18" charset="0"/>
              </a:rPr>
              <a:t>обуславливающей </a:t>
            </a:r>
            <a:r>
              <a:rPr lang="ru-RU" dirty="0">
                <a:latin typeface="Bookman Old Style" pitchFamily="18" charset="0"/>
              </a:rPr>
              <a:t>создание педагогических условий воспитания социокультурной идентификации и толерантности в нашем дошкольном образовательном учреждении, определяется характером и составом семей и детей различных культур и национальностей (русские, казахи, татары,  украинцы и др.).</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0472" y="738881"/>
            <a:ext cx="89974" cy="89974"/>
          </a:xfrm>
          <a:prstGeom prst="ellipse">
            <a:avLst/>
          </a:prstGeom>
          <a:ln>
            <a:noFill/>
          </a:ln>
          <a:effectLst>
            <a:softEdge rad="112500"/>
          </a:effectLst>
        </p:spPr>
      </p:pic>
      <p:sp>
        <p:nvSpPr>
          <p:cNvPr id="3" name="Прямоугольник 2"/>
          <p:cNvSpPr/>
          <p:nvPr/>
        </p:nvSpPr>
        <p:spPr>
          <a:xfrm>
            <a:off x="899592" y="260648"/>
            <a:ext cx="7128792" cy="523220"/>
          </a:xfrm>
          <a:prstGeom prst="rect">
            <a:avLst/>
          </a:prstGeom>
        </p:spPr>
        <p:txBody>
          <a:bodyPr wrap="square">
            <a:spAutoFit/>
          </a:bodyPr>
          <a:lstStyle/>
          <a:p>
            <a:pPr lvl="0" algn="just" fontAlgn="base">
              <a:spcBef>
                <a:spcPct val="0"/>
              </a:spcBef>
              <a:spcAft>
                <a:spcPct val="0"/>
              </a:spcAft>
            </a:pPr>
            <a:r>
              <a:rPr lang="ru-RU" sz="2800" b="1" dirty="0">
                <a:solidFill>
                  <a:srgbClr val="000000"/>
                </a:solidFill>
                <a:latin typeface="Bookman Old Style" pitchFamily="18" charset="0"/>
                <a:ea typeface="Times New Roman" pitchFamily="18" charset="0"/>
                <a:cs typeface="Times New Roman" pitchFamily="18" charset="0"/>
              </a:rPr>
              <a:t>Педагогическая </a:t>
            </a:r>
            <a:r>
              <a:rPr lang="ru-RU" sz="2800" b="1" dirty="0" smtClean="0">
                <a:solidFill>
                  <a:srgbClr val="000000"/>
                </a:solidFill>
                <a:latin typeface="Bookman Old Style" pitchFamily="18" charset="0"/>
                <a:ea typeface="Times New Roman" pitchFamily="18" charset="0"/>
                <a:cs typeface="Times New Roman" pitchFamily="18" charset="0"/>
              </a:rPr>
              <a:t>целесообразность</a:t>
            </a:r>
            <a:endParaRPr lang="ru-RU" dirty="0">
              <a:latin typeface="Bookman Old Style" pitchFamily="18"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8000">
        <p15:prstTrans prst="pageCurlDouble"/>
      </p:transition>
    </mc:Choice>
    <mc:Fallback xmlns="">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2" name="Прямоугольник 1"/>
          <p:cNvSpPr/>
          <p:nvPr/>
        </p:nvSpPr>
        <p:spPr>
          <a:xfrm>
            <a:off x="428596" y="1142984"/>
            <a:ext cx="8432117" cy="461665"/>
          </a:xfrm>
          <a:prstGeom prst="rect">
            <a:avLst/>
          </a:prstGeom>
        </p:spPr>
        <p:txBody>
          <a:bodyPr wrap="none">
            <a:spAutoFit/>
          </a:bodyPr>
          <a:lstStyle/>
          <a:p>
            <a:r>
              <a:rPr lang="ru-RU" sz="2400" b="1" dirty="0">
                <a:latin typeface="Bookman Old Style" pitchFamily="18" charset="0"/>
              </a:rPr>
              <a:t>Результаты социологического </a:t>
            </a:r>
            <a:r>
              <a:rPr lang="ru-RU" sz="2400" b="1" dirty="0" smtClean="0">
                <a:latin typeface="Bookman Old Style" pitchFamily="18" charset="0"/>
              </a:rPr>
              <a:t>опроса родителей</a:t>
            </a:r>
            <a:endParaRPr lang="ru-RU" sz="2400" b="1" dirty="0">
              <a:latin typeface="Bookman Old Style" pitchFamily="18" charset="0"/>
            </a:endParaRPr>
          </a:p>
        </p:txBody>
      </p:sp>
      <p:graphicFrame>
        <p:nvGraphicFramePr>
          <p:cNvPr id="3" name="Диаграмма 2"/>
          <p:cNvGraphicFramePr/>
          <p:nvPr/>
        </p:nvGraphicFramePr>
        <p:xfrm>
          <a:off x="1357290" y="1828800"/>
          <a:ext cx="6429420" cy="4600596"/>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3000">
        <p15:prstTrans prst="pageCurlDoubl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76056" y="3284984"/>
            <a:ext cx="465584" cy="465584"/>
          </a:xfrm>
          <a:prstGeom prst="rect">
            <a:avLst/>
          </a:prstGeom>
        </p:spPr>
      </p:pic>
      <p:sp>
        <p:nvSpPr>
          <p:cNvPr id="25601" name="Rectangle 1"/>
          <p:cNvSpPr>
            <a:spLocks noChangeArrowheads="1"/>
          </p:cNvSpPr>
          <p:nvPr/>
        </p:nvSpPr>
        <p:spPr bwMode="auto">
          <a:xfrm>
            <a:off x="239370" y="1412776"/>
            <a:ext cx="857959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2857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Bookman Old Style" pitchFamily="18" charset="0"/>
                <a:ea typeface="Calibri" pitchFamily="34" charset="0"/>
                <a:cs typeface="Times New Roman" pitchFamily="18" charset="0"/>
              </a:rPr>
              <a:t>Изучение</a:t>
            </a:r>
            <a:r>
              <a:rPr kumimoji="0" lang="ru-RU" sz="2000" b="1" i="0" u="none" strike="noStrike" cap="none" normalizeH="0" dirty="0" smtClean="0">
                <a:ln>
                  <a:noFill/>
                </a:ln>
                <a:solidFill>
                  <a:schemeClr val="tx1"/>
                </a:solidFill>
                <a:effectLst/>
                <a:latin typeface="Bookman Old Style" pitchFamily="18" charset="0"/>
                <a:ea typeface="Calibri" pitchFamily="34" charset="0"/>
                <a:cs typeface="Times New Roman" pitchFamily="18" charset="0"/>
              </a:rPr>
              <a:t> мнения родителей (законных представителей)</a:t>
            </a:r>
            <a:endParaRPr kumimoji="0" lang="ru-RU" sz="2000" b="0" i="0" u="none" strike="noStrike" cap="none" normalizeH="0" baseline="0" dirty="0" smtClean="0">
              <a:ln>
                <a:noFill/>
              </a:ln>
              <a:solidFill>
                <a:schemeClr val="tx1"/>
              </a:solidFill>
              <a:effectLst/>
              <a:latin typeface="Bookman Old Style" pitchFamily="18" charset="0"/>
              <a:cs typeface="Arial" pitchFamily="34" charset="0"/>
            </a:endParaRPr>
          </a:p>
        </p:txBody>
      </p:sp>
      <p:graphicFrame>
        <p:nvGraphicFramePr>
          <p:cNvPr id="3" name="Диаграмма 2"/>
          <p:cNvGraphicFramePr/>
          <p:nvPr/>
        </p:nvGraphicFramePr>
        <p:xfrm>
          <a:off x="395536" y="1988840"/>
          <a:ext cx="6192688" cy="3758952"/>
        </p:xfrm>
        <a:graphic>
          <a:graphicData uri="http://schemas.openxmlformats.org/drawingml/2006/chart">
            <c:chart xmlns:c="http://schemas.openxmlformats.org/drawingml/2006/chart" xmlns:r="http://schemas.openxmlformats.org/officeDocument/2006/relationships" r:id="rId5"/>
          </a:graphicData>
        </a:graphic>
      </p:graphicFrame>
      <p:pic>
        <p:nvPicPr>
          <p:cNvPr id="4" name="Рисунок 3"/>
          <p:cNvPicPr/>
          <p:nvPr/>
        </p:nvPicPr>
        <p:blipFill>
          <a:blip r:embed="rId6" cstate="print"/>
          <a:srcRect l="26136" t="28205" r="51379" b="30769"/>
          <a:stretch>
            <a:fillRect/>
          </a:stretch>
        </p:blipFill>
        <p:spPr bwMode="auto">
          <a:xfrm>
            <a:off x="6012160" y="2636912"/>
            <a:ext cx="2729045" cy="280035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000">
        <p15:prstTrans prst="pageCurlDoub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071546"/>
            <a:ext cx="9144000" cy="6186309"/>
          </a:xfrm>
          <a:prstGeom prst="rect">
            <a:avLst/>
          </a:prstGeom>
        </p:spPr>
        <p:txBody>
          <a:bodyPr wrap="square">
            <a:spAutoFit/>
          </a:bodyPr>
          <a:lstStyle/>
          <a:p>
            <a:pPr algn="just"/>
            <a:r>
              <a:rPr lang="ru-RU" dirty="0">
                <a:latin typeface="Bookman Old Style" pitchFamily="18" charset="0"/>
              </a:rPr>
              <a:t>С целью создания поликультурного пространства в ДОУ  как среды становления      </a:t>
            </a:r>
            <a:r>
              <a:rPr lang="ru-RU" dirty="0" smtClean="0">
                <a:latin typeface="Bookman Old Style" pitchFamily="18" charset="0"/>
              </a:rPr>
              <a:t>социокультурной </a:t>
            </a:r>
            <a:r>
              <a:rPr lang="ru-RU" dirty="0">
                <a:latin typeface="Bookman Old Style" pitchFamily="18" charset="0"/>
              </a:rPr>
              <a:t>идентификации и толерантности в детско-взрослом сообществе нами составлена рабочая программа "Малая родина" по приобщению дошкольников к </a:t>
            </a:r>
            <a:r>
              <a:rPr lang="ru-RU" dirty="0" smtClean="0">
                <a:latin typeface="Bookman Old Style" pitchFamily="18" charset="0"/>
              </a:rPr>
              <a:t>этнокультурным </a:t>
            </a:r>
            <a:r>
              <a:rPr lang="ru-RU" dirty="0">
                <a:latin typeface="Bookman Old Style" pitchFamily="18" charset="0"/>
              </a:rPr>
              <a:t>традициям  народов, проживающих в городе Орске, представители которых посещают наше дошкольное учреждение, учитывающая потребности, интересы и мотивы членов семей воспитанников. Программа  также ориентирована на возможности педагога. Педагог испытывает готовность к работе в данном направлении, осознает развивающий и воспитательный эффект образовательной деятельности. </a:t>
            </a:r>
            <a:endParaRPr lang="ru-RU" dirty="0" smtClean="0">
              <a:latin typeface="Bookman Old Style" pitchFamily="18" charset="0"/>
            </a:endParaRPr>
          </a:p>
          <a:p>
            <a:pPr algn="just"/>
            <a:r>
              <a:rPr lang="ru-RU" i="1" dirty="0" smtClean="0">
                <a:latin typeface="Bookman Old Style" pitchFamily="18" charset="0"/>
              </a:rPr>
              <a:t>Целесообразность</a:t>
            </a:r>
            <a:r>
              <a:rPr lang="ru-RU" dirty="0" smtClean="0">
                <a:latin typeface="Bookman Old Style" pitchFamily="18" charset="0"/>
              </a:rPr>
              <a:t> объясняется организацией целостного процесса приобщения детей старшего дошкольного возраста к этнокультурному наследию малой родины. В доступной для старших дошкольников форме происходит «погружение» в тему. Такой метод дает детям возможность глубоко осознать, прочувствовать то, что хочет донести до них педагог, позволяет объединить все виды детской деятельности, сделать их интересными, максимально полезными для дошкольников. Углубленное изучение материала через собственную практическую деятельность способствует сохранению на занятиях высокой творческой активности и познавательного интереса детей.</a:t>
            </a:r>
          </a:p>
          <a:p>
            <a:pPr algn="just"/>
            <a:endParaRPr lang="ru-RU" dirty="0">
              <a:latin typeface="Bookman Old Style" pitchFamily="18" charset="0"/>
            </a:endParaRPr>
          </a:p>
          <a:p>
            <a:endParaRPr lang="ru-RU" dirty="0">
              <a:latin typeface="Bookman Old Style" pitchFamily="18" charset="0"/>
            </a:endParaRPr>
          </a:p>
        </p:txBody>
      </p:sp>
      <p:pic>
        <p:nvPicPr>
          <p:cNvPr id="3"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424" y="711506"/>
            <a:ext cx="360040" cy="36004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5110">
        <p15:prstTrans prst="pageCurlDouble"/>
      </p:transition>
    </mc:Choice>
    <mc:Fallback xmlns="">
      <p:transition spd="slow" advClick="0" advTm="8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1052736"/>
            <a:ext cx="9144000" cy="563231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Данный опыт может быть использован воспитателями дошкольных образовательных учреждений в качестве регионального компонента образовательной программы дошкольного образования.</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Трудоёмкость опыта</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Организация работы по приобщению дошкольников к этнокультурным традициям малой родины требует постоянного личностного и профессионального роста: постоянной потребности в самообразование, творческого поиска, тесного взаимодействия с семьёй.</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Строить работу с дошкольниками в соответствии с ФГОС, опираясь на методическую литературу: анализ научной психолого-педагогической и методической литературы по проблеме исследования, анализ педагогической документации.</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Создавать для детей соответствующую требованиям ФГОС предметно-пространственную среду, соответствующую теме опыта.</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Перспектива опыта</a:t>
            </a: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Bookman Old Style" pitchFamily="18" charset="0"/>
                <a:ea typeface="Times New Roman" pitchFamily="18" charset="0"/>
                <a:cs typeface="Times New Roman" pitchFamily="18" charset="0"/>
              </a:rPr>
              <a:t>Структура Программы может быть использована при изучении культуры любого народа. В последующей работе мы будем изучать национальный состав семей, дети которых посещают наше дошкольное учреждение и в соответствии с полученными данными варьировать содержание Программы.</a:t>
            </a:r>
            <a:endParaRPr kumimoji="0" lang="ru-RU"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2" name="Записанный звук">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76456" y="712076"/>
            <a:ext cx="288032" cy="288032"/>
          </a:xfrm>
          <a:prstGeom prst="ellipse">
            <a:avLst/>
          </a:prstGeom>
          <a:ln>
            <a:noFill/>
          </a:ln>
          <a:effectLst>
            <a:softEdge rad="112500"/>
          </a:effectLst>
        </p:spPr>
      </p:pic>
      <p:sp>
        <p:nvSpPr>
          <p:cNvPr id="3" name="Прямоугольник 2"/>
          <p:cNvSpPr/>
          <p:nvPr/>
        </p:nvSpPr>
        <p:spPr>
          <a:xfrm>
            <a:off x="1547664" y="450466"/>
            <a:ext cx="5455340" cy="523220"/>
          </a:xfrm>
          <a:prstGeom prst="rect">
            <a:avLst/>
          </a:prstGeom>
        </p:spPr>
        <p:txBody>
          <a:bodyPr wrap="none">
            <a:spAutoFit/>
          </a:bodyPr>
          <a:lstStyle/>
          <a:p>
            <a:pPr lvl="0" algn="just" fontAlgn="base">
              <a:spcBef>
                <a:spcPct val="0"/>
              </a:spcBef>
              <a:spcAft>
                <a:spcPct val="0"/>
              </a:spcAft>
            </a:pPr>
            <a:r>
              <a:rPr lang="ru-RU" sz="2800" b="1" dirty="0">
                <a:solidFill>
                  <a:srgbClr val="000000"/>
                </a:solidFill>
                <a:latin typeface="Bookman Old Style" pitchFamily="18" charset="0"/>
                <a:ea typeface="Times New Roman" pitchFamily="18" charset="0"/>
                <a:cs typeface="Times New Roman" pitchFamily="18" charset="0"/>
              </a:rPr>
              <a:t>Адресная </a:t>
            </a:r>
            <a:r>
              <a:rPr lang="ru-RU" sz="2800" b="1" dirty="0" smtClean="0">
                <a:solidFill>
                  <a:srgbClr val="000000"/>
                </a:solidFill>
                <a:latin typeface="Bookman Old Style" pitchFamily="18" charset="0"/>
                <a:ea typeface="Times New Roman" pitchFamily="18" charset="0"/>
                <a:cs typeface="Times New Roman" pitchFamily="18" charset="0"/>
              </a:rPr>
              <a:t>направленность</a:t>
            </a:r>
            <a:endParaRPr lang="ru-RU" sz="2800" dirty="0">
              <a:latin typeface="Bookman Old Style" pitchFamily="18" charset="0"/>
              <a:cs typeface="Arial"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9620">
        <p15:prstTrans prst="pageCurlDouble"/>
      </p:transition>
    </mc:Choice>
    <mc:Fallback xmlns="">
      <p:transition spd="slow" advClick="0" advTm="29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TotalTime>
  <Words>1082</Words>
  <Application>Microsoft Office PowerPoint</Application>
  <PresentationFormat>Экран (4:3)</PresentationFormat>
  <Paragraphs>82</Paragraphs>
  <Slides>25</Slides>
  <Notes>0</Notes>
  <HiddenSlides>0</HiddenSlides>
  <MMClips>26</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25</vt:i4>
      </vt:variant>
    </vt:vector>
  </HeadingPairs>
  <TitlesOfParts>
    <vt:vector size="31" baseType="lpstr">
      <vt:lpstr>Arial</vt:lpstr>
      <vt:lpstr>Bookman Old Style</vt:lpstr>
      <vt:lpstr>Calibri</vt:lpstr>
      <vt:lpstr>Monotype Corsiva</vt:lpstr>
      <vt:lpstr>Times New Roman</vt:lpstr>
      <vt:lpstr>Тема Office</vt:lpstr>
      <vt:lpstr> «ПРИОБЩЕНИЕ К ЭТНОКУЛЬТУРНЫМ ТРАДИЦИЯМ  РОДНОГО КРАЯ»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«ПРИОБЩЕНИЕ К ЭТНОКУЛЬТУРНЫМ ТРАДИЦИЯМ  РОДНОГО КРАЯ»</dc:title>
  <dc:creator>user</dc:creator>
  <cp:lastModifiedBy>Пользователь Windows</cp:lastModifiedBy>
  <cp:revision>104</cp:revision>
  <dcterms:created xsi:type="dcterms:W3CDTF">2020-11-11T14:09:23Z</dcterms:created>
  <dcterms:modified xsi:type="dcterms:W3CDTF">2020-11-22T11:53:55Z</dcterms:modified>
</cp:coreProperties>
</file>