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71" r:id="rId4"/>
    <p:sldId id="278" r:id="rId5"/>
    <p:sldId id="306" r:id="rId6"/>
    <p:sldId id="305" r:id="rId7"/>
    <p:sldId id="258" r:id="rId8"/>
    <p:sldId id="265" r:id="rId9"/>
    <p:sldId id="304" r:id="rId10"/>
    <p:sldId id="303" r:id="rId11"/>
    <p:sldId id="302" r:id="rId12"/>
    <p:sldId id="301" r:id="rId13"/>
    <p:sldId id="261" r:id="rId14"/>
    <p:sldId id="267" r:id="rId15"/>
    <p:sldId id="281" r:id="rId16"/>
    <p:sldId id="285" r:id="rId17"/>
    <p:sldId id="284" r:id="rId18"/>
    <p:sldId id="286" r:id="rId19"/>
    <p:sldId id="298" r:id="rId20"/>
    <p:sldId id="268" r:id="rId21"/>
    <p:sldId id="296" r:id="rId22"/>
    <p:sldId id="297" r:id="rId23"/>
    <p:sldId id="277" r:id="rId24"/>
    <p:sldId id="300" r:id="rId25"/>
    <p:sldId id="293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89876" autoAdjust="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B890D9-C45A-477A-954C-3EFDB1A999DF}" type="datetimeFigureOut">
              <a:rPr lang="ru-RU" smtClean="0"/>
              <a:t>22.01.2021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FE624D-E78F-48DA-9692-1C8291A6D4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137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E624D-E78F-48DA-9692-1C8291A6D41C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723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4D86E-152B-4123-BA4E-4633DB84A3F9}" type="datetimeFigureOut">
              <a:rPr lang="ru-RU" smtClean="0"/>
              <a:t>22.01.2021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4F0E-530D-4B41-A43D-2CC0E2970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3134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4D86E-152B-4123-BA4E-4633DB84A3F9}" type="datetimeFigureOut">
              <a:rPr lang="ru-RU" smtClean="0"/>
              <a:t>22.01.2021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4F0E-530D-4B41-A43D-2CC0E2970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066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4D86E-152B-4123-BA4E-4633DB84A3F9}" type="datetimeFigureOut">
              <a:rPr lang="ru-RU" smtClean="0"/>
              <a:t>22.01.2021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4F0E-530D-4B41-A43D-2CC0E2970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632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4D86E-152B-4123-BA4E-4633DB84A3F9}" type="datetimeFigureOut">
              <a:rPr lang="ru-RU" smtClean="0"/>
              <a:t>22.01.2021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4F0E-530D-4B41-A43D-2CC0E2970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454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4D86E-152B-4123-BA4E-4633DB84A3F9}" type="datetimeFigureOut">
              <a:rPr lang="ru-RU" smtClean="0"/>
              <a:t>22.01.2021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4F0E-530D-4B41-A43D-2CC0E2970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461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4D86E-152B-4123-BA4E-4633DB84A3F9}" type="datetimeFigureOut">
              <a:rPr lang="ru-RU" smtClean="0"/>
              <a:t>22.01.2021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4F0E-530D-4B41-A43D-2CC0E2970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79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4D86E-152B-4123-BA4E-4633DB84A3F9}" type="datetimeFigureOut">
              <a:rPr lang="ru-RU" smtClean="0"/>
              <a:t>22.01.2021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4F0E-530D-4B41-A43D-2CC0E2970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148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4D86E-152B-4123-BA4E-4633DB84A3F9}" type="datetimeFigureOut">
              <a:rPr lang="ru-RU" smtClean="0"/>
              <a:t>22.01.2021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4F0E-530D-4B41-A43D-2CC0E2970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9361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4D86E-152B-4123-BA4E-4633DB84A3F9}" type="datetimeFigureOut">
              <a:rPr lang="ru-RU" smtClean="0"/>
              <a:t>22.01.2021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4F0E-530D-4B41-A43D-2CC0E2970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247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4D86E-152B-4123-BA4E-4633DB84A3F9}" type="datetimeFigureOut">
              <a:rPr lang="ru-RU" smtClean="0"/>
              <a:t>22.01.2021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4F0E-530D-4B41-A43D-2CC0E2970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0573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4D86E-152B-4123-BA4E-4633DB84A3F9}" type="datetimeFigureOut">
              <a:rPr lang="ru-RU" smtClean="0"/>
              <a:t>22.01.2021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4F0E-530D-4B41-A43D-2CC0E2970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3978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4D86E-152B-4123-BA4E-4633DB84A3F9}" type="datetimeFigureOut">
              <a:rPr lang="ru-RU" smtClean="0"/>
              <a:t>22.01.2021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A4F0E-530D-4B41-A43D-2CC0E2970FDD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757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1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3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0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7.png"/><Relationship Id="rId11" Type="http://schemas.openxmlformats.org/officeDocument/2006/relationships/image" Target="../media/image31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images.yandex.ru/yandsearch?p=9&amp;text=%D0%BA%D0%B0%D1%80%D1%82%D0%B8%D0%BD%D0%BA%D0%B0%20%D0%B4%D0%BB%D1%8F%20%D0%BC%D1%83%D0%B7%D1%8B%D0%BA%D0%B0%D0%BB%D1%8C%D0%BD%D0%BE%D0%B9%20%D0%BF%D1%80%D0%B5%D0%B7%D0%B5%D0%BD%D1%82%D0%B0%D1%86%D0%B8%D0%B8%20%D0%B2%20%D0%B4%D0%B5%D1%82%D1%81%D0%BA%D0%BE%D0%BC%20%D1%81%D0%B0%D0%B4%D1%83&amp;fp=9&amp;pos=272&amp;uinfo=ww-1259-wh-840-fw-1034-fh-598-pd-1&amp;rpt=simage&amp;img_url=http://sadoc39.dnepredu.com/uploads/editor/1892/92767/sitepage_23/images/kabinet.png" TargetMode="Externa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4.jp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2523" y="697820"/>
            <a:ext cx="11400502" cy="986656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Муниципальное </a:t>
            </a:r>
            <a:r>
              <a:rPr lang="ru-RU" sz="2000" b="1" dirty="0"/>
              <a:t>дошкольное </a:t>
            </a:r>
            <a:r>
              <a:rPr lang="ru-RU" sz="2000" b="1" dirty="0" smtClean="0"/>
              <a:t>образовательное автономное </a:t>
            </a:r>
            <a:r>
              <a:rPr lang="ru-RU" sz="2000" b="1" dirty="0"/>
              <a:t>учреждение </a:t>
            </a:r>
            <a:br>
              <a:rPr lang="ru-RU" sz="2000" b="1" dirty="0"/>
            </a:br>
            <a:r>
              <a:rPr lang="ru-RU" sz="2000" b="1" dirty="0" smtClean="0"/>
              <a:t>«Детский </a:t>
            </a:r>
            <a:r>
              <a:rPr lang="ru-RU" sz="2000" b="1" dirty="0"/>
              <a:t>сад </a:t>
            </a:r>
            <a:r>
              <a:rPr lang="ru-RU" sz="2000" b="1" dirty="0" smtClean="0"/>
              <a:t>№48 «Гномик» с приоритетным осуществлением художественно- эстетического развития»</a:t>
            </a:r>
            <a:endParaRPr lang="ru-RU" sz="2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12605" y="1992087"/>
            <a:ext cx="10604091" cy="4334972"/>
          </a:xfrm>
        </p:spPr>
        <p:txBody>
          <a:bodyPr>
            <a:normAutofit lnSpcReduction="10000"/>
          </a:bodyPr>
          <a:lstStyle/>
          <a:p>
            <a:endParaRPr lang="ru-RU" sz="40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</a:rPr>
              <a:t>Развитие чувства ритма у детей дошкольного возраста</a:t>
            </a:r>
            <a:endParaRPr lang="ru-RU" sz="40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r">
              <a:lnSpc>
                <a:spcPct val="120000"/>
              </a:lnSpc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Подготовила 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  <a:p>
            <a:pPr algn="r">
              <a:lnSpc>
                <a:spcPct val="120000"/>
              </a:lnSpc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музыкальный руководитель </a:t>
            </a:r>
          </a:p>
          <a:p>
            <a:pPr algn="r">
              <a:lnSpc>
                <a:spcPct val="120000"/>
              </a:lnSpc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Поспелова Виктория Евгеньевна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Орск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2021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9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397250" y="397933"/>
            <a:ext cx="5492750" cy="1014942"/>
          </a:xfrm>
        </p:spPr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</a:rPr>
              <a:t>Игра «Ку-</a:t>
            </a:r>
            <a:r>
              <a:rPr lang="ru-RU" b="1" i="1" dirty="0" err="1" smtClean="0">
                <a:solidFill>
                  <a:srgbClr val="FF0000"/>
                </a:solidFill>
              </a:rPr>
              <a:t>чи</a:t>
            </a:r>
            <a:r>
              <a:rPr lang="ru-RU" b="1" i="1" dirty="0" smtClean="0">
                <a:solidFill>
                  <a:srgbClr val="FF0000"/>
                </a:solidFill>
              </a:rPr>
              <a:t>-</a:t>
            </a:r>
            <a:r>
              <a:rPr lang="ru-RU" b="1" i="1" dirty="0" err="1" smtClean="0">
                <a:solidFill>
                  <a:srgbClr val="FF0000"/>
                </a:solidFill>
              </a:rPr>
              <a:t>чи</a:t>
            </a:r>
            <a:r>
              <a:rPr lang="ru-RU" b="1" i="1" dirty="0" smtClean="0">
                <a:solidFill>
                  <a:srgbClr val="FF0000"/>
                </a:solidFill>
              </a:rPr>
              <a:t>»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5" name="0-02-05-58d07f7ac605d0f0e0a75595fd28430921cf732b943614cc649560bcf13bd7f6_41173a2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6766" y="1744132"/>
            <a:ext cx="5727702" cy="4580467"/>
          </a:xfrm>
          <a:prstGeom prst="rect">
            <a:avLst/>
          </a:prstGeom>
        </p:spPr>
      </p:pic>
      <p:pic>
        <p:nvPicPr>
          <p:cNvPr id="6" name="0-02-05-b54d1f6c1e6f967c73601006b946b531768811fa7548f68d6426ea4101579940_8b49da7d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36265" y="1803400"/>
            <a:ext cx="5511801" cy="445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41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47850" y="541867"/>
            <a:ext cx="9108017" cy="1099608"/>
          </a:xfrm>
        </p:spPr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</a:rPr>
              <a:t>Игра «Веселые молоточки»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6" name="0-02-05-ac04c5a9477d009e21e781d29a676f4a12071264369c95dd0a47a1a6875cc0ba_a662dae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65399" y="1456267"/>
            <a:ext cx="7586133" cy="463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822450" y="567267"/>
            <a:ext cx="9328150" cy="1480608"/>
          </a:xfrm>
        </p:spPr>
        <p:txBody>
          <a:bodyPr>
            <a:normAutofit/>
          </a:bodyPr>
          <a:lstStyle/>
          <a:p>
            <a:r>
              <a:rPr lang="ru-RU" sz="4400" b="1" i="1" dirty="0" smtClean="0">
                <a:solidFill>
                  <a:srgbClr val="FF0000"/>
                </a:solidFill>
              </a:rPr>
              <a:t>Игра на развитие чувства ритма с использованием деревянных палочек</a:t>
            </a:r>
            <a:endParaRPr lang="ru-RU" sz="4400" b="1" i="1" dirty="0">
              <a:solidFill>
                <a:srgbClr val="FF0000"/>
              </a:solidFill>
            </a:endParaRPr>
          </a:p>
        </p:txBody>
      </p:sp>
      <p:pic>
        <p:nvPicPr>
          <p:cNvPr id="6" name="0-02-05-1a0847bce73cb126d7014701cedde3cd272766dbc2519720c338c98312aa08a7_6e291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2799" y="1904999"/>
            <a:ext cx="8136467" cy="453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40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5325" y="880528"/>
            <a:ext cx="10458450" cy="1200150"/>
          </a:xfrm>
        </p:spPr>
        <p:txBody>
          <a:bodyPr>
            <a:normAutofit/>
          </a:bodyPr>
          <a:lstStyle/>
          <a:p>
            <a:pPr algn="ctr"/>
            <a:r>
              <a:rPr lang="ru-RU" sz="3600" b="1" u="sng" dirty="0" smtClean="0">
                <a:solidFill>
                  <a:srgbClr val="C00000"/>
                </a:solidFill>
              </a:rPr>
              <a:t>Игра «Лесные звери»</a:t>
            </a:r>
            <a:endParaRPr lang="ru-RU" sz="3600" b="1" u="sng" dirty="0">
              <a:solidFill>
                <a:srgbClr val="C00000"/>
              </a:solidFill>
            </a:endParaRPr>
          </a:p>
        </p:txBody>
      </p:sp>
      <p:pic>
        <p:nvPicPr>
          <p:cNvPr id="5" name="2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0444" y="1730433"/>
            <a:ext cx="7173883" cy="472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67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        </a:t>
            </a:r>
            <a:r>
              <a:rPr lang="ru-RU" sz="5400" b="1" i="1" dirty="0" smtClean="0">
                <a:solidFill>
                  <a:srgbClr val="FF0000"/>
                </a:solidFill>
              </a:rPr>
              <a:t>Игра «Маленький композитор»</a:t>
            </a:r>
            <a:endParaRPr lang="ru-RU" sz="5400" b="1" i="1" dirty="0">
              <a:solidFill>
                <a:srgbClr val="FF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75" y="2832516"/>
            <a:ext cx="2025535" cy="17539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601" y="4586500"/>
            <a:ext cx="2081876" cy="192931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004" y="2796059"/>
            <a:ext cx="2022996" cy="179044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035" y="2796059"/>
            <a:ext cx="1820333" cy="185586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477" y="4586500"/>
            <a:ext cx="1948256" cy="192931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155" y="2781578"/>
            <a:ext cx="1827880" cy="18558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1175" y="1530311"/>
            <a:ext cx="112310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Цель:</a:t>
            </a:r>
            <a:r>
              <a:rPr lang="ru-RU" dirty="0" smtClean="0"/>
              <a:t> Развитие чувства ритма у детей</a:t>
            </a:r>
          </a:p>
          <a:p>
            <a:r>
              <a:rPr lang="ru-RU" b="1" i="1" dirty="0" smtClean="0"/>
              <a:t>1 вариант игры</a:t>
            </a:r>
            <a:r>
              <a:rPr lang="ru-RU" dirty="0" smtClean="0"/>
              <a:t>: Но мольберте расположены нотки(четвертные и восьмые) детям необходимо </a:t>
            </a:r>
          </a:p>
          <a:p>
            <a:r>
              <a:rPr lang="ru-RU" dirty="0" smtClean="0"/>
              <a:t>пропеть и прохлопать данную мелодию. Четвертные поются «Та», Восьмые – «</a:t>
            </a:r>
            <a:r>
              <a:rPr lang="ru-RU" dirty="0" err="1" smtClean="0"/>
              <a:t>Ти</a:t>
            </a:r>
            <a:r>
              <a:rPr lang="ru-RU" dirty="0" smtClean="0"/>
              <a:t>»</a:t>
            </a:r>
          </a:p>
          <a:p>
            <a:r>
              <a:rPr lang="ru-RU" b="1" i="1" dirty="0" smtClean="0"/>
              <a:t>2 вариант игры(парная игра)</a:t>
            </a:r>
            <a:r>
              <a:rPr lang="ru-RU" dirty="0" smtClean="0"/>
              <a:t>: Ребенок сам выставляет нотки мольберте, другой должен прохлопать этот ритм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009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62600" y="933450"/>
            <a:ext cx="6210300" cy="87153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«Мишки и мышки»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(«</a:t>
            </a:r>
            <a:r>
              <a:rPr lang="ru-RU" b="1" dirty="0" err="1">
                <a:solidFill>
                  <a:srgbClr val="C00000"/>
                </a:solidFill>
              </a:rPr>
              <a:t>Шаг,шаг</a:t>
            </a:r>
            <a:r>
              <a:rPr lang="ru-RU" b="1" dirty="0">
                <a:solidFill>
                  <a:srgbClr val="C00000"/>
                </a:solidFill>
              </a:rPr>
              <a:t>, бегать-бегать»)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272" y="1003119"/>
            <a:ext cx="3333748" cy="29086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2970" y="3975952"/>
            <a:ext cx="2428635" cy="27486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305774" y="1724571"/>
            <a:ext cx="2905125" cy="325755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4102" y="4862871"/>
            <a:ext cx="1353429" cy="163996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5542" y="4854163"/>
            <a:ext cx="1353429" cy="1639966"/>
          </a:xfrm>
          <a:prstGeom prst="rect">
            <a:avLst/>
          </a:prstGeom>
        </p:spPr>
      </p:pic>
      <p:pic>
        <p:nvPicPr>
          <p:cNvPr id="6" name="04 - Track  4 мишки и мышки 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62444" y="1985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09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67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5283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531" y="919653"/>
            <a:ext cx="11664293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Ритм в словах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Когда </a:t>
            </a:r>
            <a:r>
              <a:rPr lang="ru-RU" b="1" dirty="0">
                <a:solidFill>
                  <a:srgbClr val="C00000"/>
                </a:solidFill>
              </a:rPr>
              <a:t>ритм становится зримым: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sz="3100" b="1" dirty="0">
                <a:solidFill>
                  <a:srgbClr val="C00000"/>
                </a:solidFill>
              </a:rPr>
              <a:t>1. </a:t>
            </a:r>
            <a:r>
              <a:rPr lang="ru-RU" sz="3100" b="1" dirty="0" smtClean="0">
                <a:solidFill>
                  <a:srgbClr val="C00000"/>
                </a:solidFill>
              </a:rPr>
              <a:t>Произнеси и прохлопай</a:t>
            </a:r>
            <a:r>
              <a:rPr lang="ru-RU" sz="3100" b="1" dirty="0">
                <a:solidFill>
                  <a:srgbClr val="C00000"/>
                </a:solidFill>
              </a:rPr>
              <a:t/>
            </a:r>
            <a:br>
              <a:rPr lang="ru-RU" sz="3100" b="1" dirty="0">
                <a:solidFill>
                  <a:srgbClr val="C00000"/>
                </a:solidFill>
              </a:rPr>
            </a:br>
            <a:r>
              <a:rPr lang="ru-RU" sz="3100" b="1" dirty="0">
                <a:solidFill>
                  <a:srgbClr val="C00000"/>
                </a:solidFill>
              </a:rPr>
              <a:t>2. </a:t>
            </a:r>
            <a:r>
              <a:rPr lang="ru-RU" sz="3100" b="1" dirty="0" smtClean="0">
                <a:solidFill>
                  <a:srgbClr val="C00000"/>
                </a:solidFill>
              </a:rPr>
              <a:t>Сосчитай </a:t>
            </a:r>
            <a:r>
              <a:rPr lang="ru-RU" sz="3100" b="1" dirty="0">
                <a:solidFill>
                  <a:srgbClr val="C00000"/>
                </a:solidFill>
              </a:rPr>
              <a:t>хлопки и соотнеси с картинкой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424" y="2748460"/>
            <a:ext cx="2819400" cy="3888919"/>
          </a:xfrm>
          <a:prstGeom prst="rect">
            <a:avLst/>
          </a:prstGeom>
        </p:spPr>
      </p:pic>
      <p:pic>
        <p:nvPicPr>
          <p:cNvPr id="1026" name="Picture 2" descr="E:\ритм мастер-класс\фото для презентации МК-2018\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74" y="2640403"/>
            <a:ext cx="6820646" cy="399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10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944" y="978083"/>
            <a:ext cx="11305311" cy="817418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                    Интерактивная </a:t>
            </a:r>
            <a:r>
              <a:rPr lang="ru-RU" sz="3600" b="1" dirty="0" err="1" smtClean="0">
                <a:solidFill>
                  <a:srgbClr val="C00000"/>
                </a:solidFill>
              </a:rPr>
              <a:t>игра«Веселый</a:t>
            </a:r>
            <a:r>
              <a:rPr lang="ru-RU" sz="3600" b="1" dirty="0" smtClean="0">
                <a:solidFill>
                  <a:srgbClr val="C00000"/>
                </a:solidFill>
              </a:rPr>
              <a:t> </a:t>
            </a:r>
            <a:r>
              <a:rPr lang="ru-RU" sz="3600" b="1" dirty="0">
                <a:solidFill>
                  <a:srgbClr val="C00000"/>
                </a:solidFill>
              </a:rPr>
              <a:t>ручеек»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8180" y="2080581"/>
            <a:ext cx="7923069" cy="3768100"/>
          </a:xfrm>
          <a:prstGeom prst="rect">
            <a:avLst/>
          </a:prstGeom>
        </p:spPr>
      </p:pic>
      <p:pic>
        <p:nvPicPr>
          <p:cNvPr id="6" name="Аркадий Филиппенко - Мы на скрипочке играли тилили (minu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9664" y="2252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53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817" y="945920"/>
            <a:ext cx="1432558" cy="17806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69698" y="1935134"/>
            <a:ext cx="849153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Ручеек зайчонку вторит: </a:t>
            </a:r>
            <a:r>
              <a:rPr lang="ru-RU" sz="2800" b="1" dirty="0" err="1">
                <a:solidFill>
                  <a:srgbClr val="FF0000"/>
                </a:solidFill>
              </a:rPr>
              <a:t>Дзынь-дзынь-дзынь</a:t>
            </a:r>
            <a:r>
              <a:rPr lang="ru-RU" sz="2800" b="1" dirty="0">
                <a:solidFill>
                  <a:srgbClr val="FF0000"/>
                </a:solidFill>
              </a:rPr>
              <a:t>, </a:t>
            </a:r>
            <a:r>
              <a:rPr lang="ru-RU" sz="2800" b="1" dirty="0" err="1">
                <a:solidFill>
                  <a:srgbClr val="FF0000"/>
                </a:solidFill>
              </a:rPr>
              <a:t>дзынь-дзынь-дзынь</a:t>
            </a:r>
            <a:endParaRPr lang="ru-RU" sz="2800" b="1" dirty="0">
              <a:solidFill>
                <a:srgbClr val="FF0000"/>
              </a:solidFill>
            </a:endParaRPr>
          </a:p>
          <a:p>
            <a:endParaRPr lang="ru-RU" sz="2800" b="1" dirty="0">
              <a:solidFill>
                <a:srgbClr val="FF0000"/>
              </a:solidFill>
            </a:endParaRPr>
          </a:p>
          <a:p>
            <a:r>
              <a:rPr lang="ru-RU" sz="2800" b="1" dirty="0">
                <a:solidFill>
                  <a:srgbClr val="FF0000"/>
                </a:solidFill>
              </a:rPr>
              <a:t>Колокольчик их услышал: Динь-динь-динь, динь-динь-динь</a:t>
            </a:r>
          </a:p>
          <a:p>
            <a:endParaRPr lang="ru-RU" sz="2800" b="1" dirty="0">
              <a:solidFill>
                <a:srgbClr val="FF0000"/>
              </a:solidFill>
            </a:endParaRPr>
          </a:p>
          <a:p>
            <a:r>
              <a:rPr lang="ru-RU" sz="2800" b="1" dirty="0">
                <a:solidFill>
                  <a:srgbClr val="FF0000"/>
                </a:solidFill>
              </a:rPr>
              <a:t>Белочка спустилась с ветки и орешками – </a:t>
            </a:r>
            <a:r>
              <a:rPr lang="ru-RU" sz="2800" b="1" dirty="0" err="1">
                <a:solidFill>
                  <a:srgbClr val="FF0000"/>
                </a:solidFill>
              </a:rPr>
              <a:t>хрум-хрум</a:t>
            </a:r>
            <a:endParaRPr lang="ru-RU" sz="2800" b="1" dirty="0">
              <a:solidFill>
                <a:srgbClr val="FF0000"/>
              </a:solidFill>
            </a:endParaRPr>
          </a:p>
          <a:p>
            <a:endParaRPr lang="ru-RU" sz="2800" b="1" dirty="0">
              <a:solidFill>
                <a:srgbClr val="FF0000"/>
              </a:solidFill>
            </a:endParaRPr>
          </a:p>
          <a:p>
            <a:r>
              <a:rPr lang="ru-RU" sz="2800" b="1" dirty="0">
                <a:solidFill>
                  <a:srgbClr val="FF0000"/>
                </a:solidFill>
              </a:rPr>
              <a:t>Тук-тук-тук – с березы дятел.</a:t>
            </a:r>
          </a:p>
          <a:p>
            <a:endParaRPr lang="ru-RU" sz="2800" b="1" dirty="0">
              <a:solidFill>
                <a:srgbClr val="FF0000"/>
              </a:solidFill>
            </a:endParaRPr>
          </a:p>
          <a:p>
            <a:r>
              <a:rPr lang="ru-RU" sz="2800" b="1" dirty="0">
                <a:solidFill>
                  <a:srgbClr val="FF0000"/>
                </a:solidFill>
              </a:rPr>
              <a:t>Ох, какой поднялся шум!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4593" y="3253383"/>
            <a:ext cx="990600" cy="11638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3531" y="1894679"/>
            <a:ext cx="1232659" cy="12326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98" y="4821382"/>
            <a:ext cx="1673452" cy="18321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0913" y="5614865"/>
            <a:ext cx="1986743" cy="12092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817" y="2792679"/>
            <a:ext cx="1364127" cy="19625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78484" y="4669363"/>
            <a:ext cx="1350584" cy="1350584"/>
          </a:xfrm>
          <a:prstGeom prst="rect">
            <a:avLst/>
          </a:prstGeom>
        </p:spPr>
      </p:pic>
      <p:pic>
        <p:nvPicPr>
          <p:cNvPr id="9" name="Аркадий Филиппенко - Мы на скрипочке играли тилили (minu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34561" y="91270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72496" y="875832"/>
            <a:ext cx="712413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Ручеек в лесу бежал и зайчонка повстречал.</a:t>
            </a:r>
          </a:p>
          <a:p>
            <a:r>
              <a:rPr lang="ru-RU" sz="2800" b="1" dirty="0">
                <a:solidFill>
                  <a:srgbClr val="FF0000"/>
                </a:solidFill>
              </a:rPr>
              <a:t>Тра-та-та, тра-та-та – лапками по пню стучал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63480" y="544544"/>
            <a:ext cx="1478010" cy="129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83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C5B14F2-D0F8-4502-B6DE-BE95167206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502400" cy="36576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E88C1B-A5FF-4934-9DD8-3EFC95182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9659" y="2978182"/>
            <a:ext cx="6897453" cy="38798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47215" y="1172095"/>
            <a:ext cx="39661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 smtClean="0">
                <a:solidFill>
                  <a:srgbClr val="FF0000"/>
                </a:solidFill>
              </a:rPr>
              <a:t>Ритм в стихах</a:t>
            </a:r>
            <a:endParaRPr lang="ru-RU" sz="4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77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39943" y="342900"/>
            <a:ext cx="996043" cy="277586"/>
          </a:xfrm>
        </p:spPr>
        <p:txBody>
          <a:bodyPr>
            <a:normAutofit/>
          </a:bodyPr>
          <a:lstStyle/>
          <a:p>
            <a:endParaRPr lang="ru-RU" sz="12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94735" y="925148"/>
            <a:ext cx="11576958" cy="107768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i="1" dirty="0">
              <a:solidFill>
                <a:srgbClr val="C00000"/>
              </a:solidFill>
            </a:endParaRPr>
          </a:p>
          <a:p>
            <a:pPr algn="ctr"/>
            <a:endParaRPr lang="ru-RU" sz="2000" b="1" i="1" dirty="0">
              <a:solidFill>
                <a:srgbClr val="C00000"/>
              </a:solidFill>
            </a:endParaRPr>
          </a:p>
          <a:p>
            <a:pPr algn="ctr"/>
            <a:r>
              <a:rPr lang="ru-RU" sz="2400" b="1" i="1" dirty="0">
                <a:solidFill>
                  <a:srgbClr val="C00000"/>
                </a:solidFill>
              </a:rPr>
              <a:t>В любой музыке есть ритм. В любом ритме есть жизнь.</a:t>
            </a:r>
          </a:p>
          <a:p>
            <a:pPr algn="r"/>
            <a:r>
              <a:rPr lang="ru-RU" sz="2400" b="1" i="1" dirty="0" err="1">
                <a:solidFill>
                  <a:srgbClr val="C00000"/>
                </a:solidFill>
              </a:rPr>
              <a:t>Айшек</a:t>
            </a:r>
            <a:r>
              <a:rPr lang="ru-RU" sz="2400" b="1" i="1" dirty="0">
                <a:solidFill>
                  <a:srgbClr val="C00000"/>
                </a:solidFill>
              </a:rPr>
              <a:t> Норам</a:t>
            </a:r>
          </a:p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/>
              <a:t> </a:t>
            </a:r>
          </a:p>
        </p:txBody>
      </p:sp>
      <p:pic>
        <p:nvPicPr>
          <p:cNvPr id="6" name="Picture 2" descr="http://romashki.ucoz.ua/kartinki/khor_detej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282696" y="2233990"/>
            <a:ext cx="5257800" cy="40570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1280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120C7F-4A7E-4780-A895-998F204C54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52" t="31280" r="1902" b="3437"/>
          <a:stretch/>
        </p:blipFill>
        <p:spPr>
          <a:xfrm>
            <a:off x="0" y="2211418"/>
            <a:ext cx="7166743" cy="284372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65669" y="1165057"/>
            <a:ext cx="3486122" cy="94531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 </a:t>
            </a:r>
            <a:r>
              <a:rPr lang="ru-RU" sz="2200" b="1" u="sng" dirty="0">
                <a:solidFill>
                  <a:srgbClr val="C00000"/>
                </a:solidFill>
              </a:rPr>
              <a:t>«Сказка-</a:t>
            </a:r>
            <a:r>
              <a:rPr lang="ru-RU" sz="2200" b="1" u="sng" dirty="0" err="1">
                <a:solidFill>
                  <a:srgbClr val="C00000"/>
                </a:solidFill>
              </a:rPr>
              <a:t>шумелка</a:t>
            </a:r>
            <a:r>
              <a:rPr lang="ru-RU" sz="2200" b="1" u="sng" dirty="0">
                <a:solidFill>
                  <a:srgbClr val="C00000"/>
                </a:solidFill>
              </a:rPr>
              <a:t>»</a:t>
            </a:r>
            <a:r>
              <a:rPr lang="ru-RU" sz="2200" b="1" u="sng" dirty="0"/>
              <a:t> </a:t>
            </a:r>
            <a:br>
              <a:rPr lang="ru-RU" sz="2200" b="1" u="sng" dirty="0"/>
            </a:br>
            <a:r>
              <a:rPr lang="ru-RU" sz="2200" b="1" u="sng" dirty="0">
                <a:solidFill>
                  <a:srgbClr val="C00000"/>
                </a:solidFill>
              </a:rPr>
              <a:t>ЧЕЙ ГОЛОС ЛУЧШЕ</a:t>
            </a:r>
            <a:r>
              <a:rPr lang="ru-RU" sz="2200" b="1" u="sng" dirty="0"/>
              <a:t/>
            </a:r>
            <a:br>
              <a:rPr lang="ru-RU" sz="2200" b="1" u="sng" dirty="0"/>
            </a:br>
            <a:endParaRPr lang="ru-RU" sz="2200" b="1" u="sng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3DEA5C-EA15-4239-B4C2-FD5DCC245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136" y="942086"/>
            <a:ext cx="6290282" cy="126933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DE36C65-B98D-4942-A8AF-1BDAF3A65A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60" t="17294" r="34001" b="17294"/>
          <a:stretch/>
        </p:blipFill>
        <p:spPr>
          <a:xfrm>
            <a:off x="7264368" y="2656115"/>
            <a:ext cx="4774846" cy="406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93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B33919-928F-4CA5-A8CD-B2B5103F9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646" y="1084589"/>
            <a:ext cx="4904787" cy="566437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87BBDD-E166-48C1-B20F-6CAAA43DF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9177" y="945603"/>
            <a:ext cx="5320937" cy="573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25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C9B1636-52D3-4986-85C6-7758C3CC8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88" y="911239"/>
            <a:ext cx="5050176" cy="404393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CCF643-226C-43B2-99A5-608D0D05D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0784" y="3065416"/>
            <a:ext cx="6501393" cy="349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22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293915" y="1110344"/>
            <a:ext cx="11609614" cy="280851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Но тут Катенька, которая стояла под дверью и всё слышала, закричала:</a:t>
            </a:r>
            <a:br>
              <a:rPr lang="ru-RU" sz="2800" b="1" dirty="0">
                <a:solidFill>
                  <a:srgbClr val="C00000"/>
                </a:solidFill>
              </a:rPr>
            </a:br>
            <a:r>
              <a:rPr lang="ru-RU" sz="2800" b="1" dirty="0">
                <a:solidFill>
                  <a:srgbClr val="C00000"/>
                </a:solidFill>
              </a:rPr>
              <a:t>«Бабушка! Я нашла музыкальные инструменты! 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</a:rPr>
              <a:t>Идем на кухню!»</a:t>
            </a:r>
            <a:br>
              <a:rPr lang="ru-RU" sz="2800" b="1" dirty="0">
                <a:solidFill>
                  <a:srgbClr val="C00000"/>
                </a:solidFill>
              </a:rPr>
            </a:br>
            <a:r>
              <a:rPr lang="ru-RU" sz="2800" b="1" dirty="0">
                <a:solidFill>
                  <a:srgbClr val="C00000"/>
                </a:solidFill>
              </a:rPr>
              <a:t>И она включила магнитофон, и все стали играть под музыку, 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</a:rPr>
              <a:t>а бабушка запела. И это был самый лучший голос.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2005" y="3654039"/>
            <a:ext cx="2643546" cy="26435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6476" y="4470273"/>
            <a:ext cx="2171682" cy="20856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158" y="3614058"/>
            <a:ext cx="2125300" cy="309741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8273" y="3747408"/>
            <a:ext cx="2915256" cy="287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5" y="4116895"/>
            <a:ext cx="2149128" cy="250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Samba - Krasnaya SHapochk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08965" y="2541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30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3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53985" y="926394"/>
            <a:ext cx="916062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Музыкально-ритмические навыки составляют основу упражнений с музыкальными заданиями. Они подводят дошкольников к пониманию законов ритмического строения музыкальных произведений, учат разбираться в многообразии характера музыки.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При правильно подобранных музыкально- ритмических упражнений у детей будут развиваться все виды музыкального слуха: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звуковысотный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метроритмический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ладогармонический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тембровый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динамический 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У детей разовьётся слуховая память.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Дети научатся понимать ритмическое строение музыкальных произведений.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Дети будут чётко выполнять танцевальные движения, т.к. повысится двигательная активность у детей.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Развитие чувства ритма повлияет на развитие речевой активности детей.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1172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5850" y="1984375"/>
            <a:ext cx="10515600" cy="1325563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rgbClr val="C00000"/>
                </a:solidFill>
              </a:rPr>
              <a:t>БЛАГОДАРИМ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41572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4483" y="445929"/>
            <a:ext cx="10515600" cy="1325563"/>
          </a:xfrm>
        </p:spPr>
        <p:txBody>
          <a:bodyPr/>
          <a:lstStyle/>
          <a:p>
            <a:r>
              <a:rPr lang="ru-RU" b="1" u="sng" dirty="0">
                <a:solidFill>
                  <a:srgbClr val="C00000"/>
                </a:solidFill>
              </a:rPr>
              <a:t>Ритмы нас окружают с рождения</a:t>
            </a:r>
          </a:p>
        </p:txBody>
      </p:sp>
      <p:pic>
        <p:nvPicPr>
          <p:cNvPr id="17412" name="Picture 4" descr="C:\Documents and Settings\Admin\Рабочий стол\Новая папка\3731344-round-transparent-drop-of-wa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05510" y="1450542"/>
            <a:ext cx="3146172" cy="2091671"/>
          </a:xfrm>
          <a:prstGeom prst="rect">
            <a:avLst/>
          </a:prstGeom>
          <a:noFill/>
        </p:spPr>
      </p:pic>
      <p:pic>
        <p:nvPicPr>
          <p:cNvPr id="10" name="Picture 2" descr="G:\Новая папка\24990224-Illustration-Abstract-heart-beats-cardiogram-Stock-Vector-heart-heartbeat-ek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709" y="1418969"/>
            <a:ext cx="7049061" cy="211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8922" y="3410201"/>
            <a:ext cx="4684766" cy="31207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336" y="3410201"/>
            <a:ext cx="3246684" cy="32466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4591" y="3852471"/>
            <a:ext cx="3653356" cy="2728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50" y="847323"/>
            <a:ext cx="2088439" cy="233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3378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790" y="895756"/>
            <a:ext cx="7275226" cy="1884097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/>
            </a:r>
            <a:br>
              <a:rPr lang="ru-RU" sz="2400" b="1" dirty="0">
                <a:solidFill>
                  <a:srgbClr val="C00000"/>
                </a:solidFill>
              </a:rPr>
            </a:b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61104" y="804316"/>
            <a:ext cx="576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Актуальность</a:t>
            </a:r>
            <a:endParaRPr lang="ru-RU" sz="3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956560" y="1547982"/>
            <a:ext cx="629716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b="1" dirty="0">
                <a:solidFill>
                  <a:schemeClr val="bg2">
                    <a:lumMod val="10000"/>
                  </a:schemeClr>
                </a:solidFill>
              </a:rPr>
              <a:t>Ритм – это чередование различных длительностей звуков в музыке. Чувство ритма – это способность активно (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</a:rPr>
              <a:t>двигательно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</a:rPr>
              <a:t>) переживать музыку, чувствовать эмоционально выразительность музыкального ритма и точно его воспроизводить.  Т.к. чувство ритма образует основу эмоционального восприятия музыки, для воспроизведения ритма применяют все виды музыкальной деятельности : слушание музыки, пение, музыкально – ритмические движения, музыкальные игры, элементарное 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</a:rPr>
              <a:t>музицирование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</a:rPr>
              <a:t>. </a:t>
            </a:r>
          </a:p>
          <a:p>
            <a:pPr>
              <a:buFont typeface="Arial" pitchFamily="34" charset="0"/>
              <a:buChar char="•"/>
            </a:pPr>
            <a:endParaRPr lang="ru-RU" b="1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b="1" dirty="0">
                <a:solidFill>
                  <a:schemeClr val="bg2">
                    <a:lumMod val="10000"/>
                  </a:schemeClr>
                </a:solidFill>
              </a:rPr>
              <a:t>Музыкальная деятельность невозможна без развитого чувства музыкального  ритма, которое является одной из основных музыкальных способностей ребёнка.</a:t>
            </a:r>
          </a:p>
          <a:p>
            <a:endParaRPr lang="ru-RU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9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0536" y="1450647"/>
            <a:ext cx="8221288" cy="5463480"/>
          </a:xfrm>
        </p:spPr>
        <p:txBody>
          <a:bodyPr>
            <a:noAutofit/>
          </a:bodyPr>
          <a:lstStyle/>
          <a:p>
            <a:pPr marL="514350" lvl="0" indent="-514350">
              <a:lnSpc>
                <a:spcPct val="10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ru-RU" sz="2400" b="1" i="1" dirty="0">
                <a:solidFill>
                  <a:srgbClr val="00B050"/>
                </a:solidFill>
                <a:latin typeface="Calibri"/>
                <a:ea typeface="+mn-ea"/>
                <a:cs typeface="+mn-cs"/>
              </a:rPr>
              <a:t>Учить детей слышать различные ритмические отношения в музыке, умению передавать их хлопками, голосом, движением.</a:t>
            </a:r>
            <a:br>
              <a:rPr lang="ru-RU" sz="2400" b="1" i="1" dirty="0">
                <a:solidFill>
                  <a:srgbClr val="00B050"/>
                </a:solidFill>
                <a:latin typeface="Calibri"/>
                <a:ea typeface="+mn-ea"/>
                <a:cs typeface="+mn-cs"/>
              </a:rPr>
            </a:br>
            <a:r>
              <a:rPr lang="ru-RU" sz="2400" b="1" i="1" dirty="0">
                <a:solidFill>
                  <a:srgbClr val="00B050"/>
                </a:solidFill>
                <a:latin typeface="Calibri"/>
                <a:ea typeface="+mn-ea"/>
                <a:cs typeface="+mn-cs"/>
              </a:rPr>
              <a:t/>
            </a:r>
            <a:br>
              <a:rPr lang="ru-RU" sz="2400" b="1" i="1" dirty="0">
                <a:solidFill>
                  <a:srgbClr val="00B050"/>
                </a:solidFill>
                <a:latin typeface="Calibri"/>
                <a:ea typeface="+mn-ea"/>
                <a:cs typeface="+mn-cs"/>
              </a:rPr>
            </a:br>
            <a:r>
              <a:rPr lang="ru-RU" sz="2400" b="1" i="1" dirty="0" smtClean="0">
                <a:solidFill>
                  <a:srgbClr val="00B05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ru-RU" sz="2400" b="1" i="1" dirty="0">
                <a:solidFill>
                  <a:srgbClr val="00B050"/>
                </a:solidFill>
                <a:latin typeface="Calibri"/>
                <a:ea typeface="+mn-ea"/>
                <a:cs typeface="+mn-cs"/>
              </a:rPr>
              <a:t>Развивать эстетическое восприятие, музыкальную память, внимание.</a:t>
            </a:r>
            <a:br>
              <a:rPr lang="ru-RU" sz="2400" b="1" i="1" dirty="0">
                <a:solidFill>
                  <a:srgbClr val="00B050"/>
                </a:solidFill>
                <a:latin typeface="Calibri"/>
                <a:ea typeface="+mn-ea"/>
                <a:cs typeface="+mn-cs"/>
              </a:rPr>
            </a:br>
            <a:r>
              <a:rPr lang="ru-RU" sz="2400" b="1" i="1" dirty="0">
                <a:solidFill>
                  <a:srgbClr val="00B050"/>
                </a:solidFill>
                <a:latin typeface="Calibri"/>
                <a:ea typeface="+mn-ea"/>
                <a:cs typeface="+mn-cs"/>
              </a:rPr>
              <a:t/>
            </a:r>
            <a:br>
              <a:rPr lang="ru-RU" sz="2400" b="1" i="1" dirty="0">
                <a:solidFill>
                  <a:srgbClr val="00B050"/>
                </a:solidFill>
                <a:latin typeface="Calibri"/>
                <a:ea typeface="+mn-ea"/>
                <a:cs typeface="+mn-cs"/>
              </a:rPr>
            </a:br>
            <a:r>
              <a:rPr lang="ru-RU" sz="2400" b="1" i="1" dirty="0">
                <a:solidFill>
                  <a:srgbClr val="00B050"/>
                </a:solidFill>
                <a:latin typeface="Calibri"/>
                <a:ea typeface="+mn-ea"/>
                <a:cs typeface="+mn-cs"/>
              </a:rPr>
              <a:t>Развивать выразительность танцевальных движений</a:t>
            </a:r>
            <a:r>
              <a:rPr lang="ru-RU" sz="2400" b="1" i="1" dirty="0" smtClean="0">
                <a:solidFill>
                  <a:srgbClr val="00B050"/>
                </a:solidFill>
                <a:latin typeface="Calibri"/>
                <a:ea typeface="+mn-ea"/>
                <a:cs typeface="+mn-cs"/>
              </a:rPr>
              <a:t>.</a:t>
            </a:r>
            <a:r>
              <a:rPr lang="ru-RU" sz="2400" b="1" i="1" dirty="0">
                <a:solidFill>
                  <a:srgbClr val="00B050"/>
                </a:solidFill>
                <a:latin typeface="Calibri"/>
                <a:ea typeface="+mn-ea"/>
                <a:cs typeface="+mn-cs"/>
              </a:rPr>
              <a:t/>
            </a:r>
            <a:br>
              <a:rPr lang="ru-RU" sz="2400" b="1" i="1" dirty="0">
                <a:solidFill>
                  <a:srgbClr val="00B050"/>
                </a:solidFill>
                <a:latin typeface="Calibri"/>
                <a:ea typeface="+mn-ea"/>
                <a:cs typeface="+mn-cs"/>
              </a:rPr>
            </a:br>
            <a:r>
              <a:rPr lang="ru-RU" sz="2400" b="1" i="1" dirty="0">
                <a:solidFill>
                  <a:srgbClr val="00B050"/>
                </a:solidFill>
                <a:latin typeface="Calibri"/>
                <a:ea typeface="+mn-ea"/>
                <a:cs typeface="+mn-cs"/>
              </a:rPr>
              <a:t/>
            </a:r>
            <a:br>
              <a:rPr lang="ru-RU" sz="2400" b="1" i="1" dirty="0">
                <a:solidFill>
                  <a:srgbClr val="00B050"/>
                </a:solidFill>
                <a:latin typeface="Calibri"/>
                <a:ea typeface="+mn-ea"/>
                <a:cs typeface="+mn-cs"/>
              </a:rPr>
            </a:br>
            <a:r>
              <a:rPr lang="ru-RU" sz="2400" b="1" i="1" dirty="0">
                <a:solidFill>
                  <a:srgbClr val="00B050"/>
                </a:solidFill>
                <a:latin typeface="Calibri"/>
                <a:ea typeface="+mn-ea"/>
                <a:cs typeface="+mn-cs"/>
              </a:rPr>
              <a:t>Добиваться ритмичной  игры на музыкальных инструментах.</a:t>
            </a:r>
            <a:r>
              <a:rPr lang="ru-RU" sz="2400" b="1" dirty="0">
                <a:solidFill>
                  <a:srgbClr val="C00000"/>
                </a:solidFill>
              </a:rPr>
              <a:t/>
            </a:r>
            <a:br>
              <a:rPr lang="ru-RU" sz="2400" b="1" dirty="0">
                <a:solidFill>
                  <a:srgbClr val="C00000"/>
                </a:solidFill>
              </a:rPr>
            </a:b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61104" y="804316"/>
            <a:ext cx="576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70754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790" y="895756"/>
            <a:ext cx="7275226" cy="1884097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/>
            </a:r>
            <a:br>
              <a:rPr lang="ru-RU" sz="2400" b="1" dirty="0">
                <a:solidFill>
                  <a:srgbClr val="C00000"/>
                </a:solidFill>
              </a:rPr>
            </a:b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5" name="Блок-схема: процесс 4"/>
          <p:cNvSpPr/>
          <p:nvPr/>
        </p:nvSpPr>
        <p:spPr>
          <a:xfrm>
            <a:off x="4531209" y="2955432"/>
            <a:ext cx="2150356" cy="1214446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Развитие чувства музыкального ритма</a:t>
            </a:r>
            <a:endParaRPr lang="ru-RU" sz="2000" b="1" dirty="0"/>
          </a:p>
        </p:txBody>
      </p:sp>
      <p:sp>
        <p:nvSpPr>
          <p:cNvPr id="8" name="Блок-схема: процесс 7"/>
          <p:cNvSpPr/>
          <p:nvPr/>
        </p:nvSpPr>
        <p:spPr>
          <a:xfrm>
            <a:off x="1421563" y="1713032"/>
            <a:ext cx="2143140" cy="918889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1600" b="1" dirty="0" smtClean="0"/>
              <a:t>Музыкально-ритмические движения</a:t>
            </a:r>
          </a:p>
        </p:txBody>
      </p:sp>
      <p:sp>
        <p:nvSpPr>
          <p:cNvPr id="9" name="Блок-схема: процесс 8"/>
          <p:cNvSpPr/>
          <p:nvPr/>
        </p:nvSpPr>
        <p:spPr>
          <a:xfrm>
            <a:off x="4572000" y="1713032"/>
            <a:ext cx="2143140" cy="612648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Игра на музыкальных инструментах</a:t>
            </a:r>
            <a:endParaRPr lang="ru-RU" sz="1600" b="1" dirty="0"/>
          </a:p>
        </p:txBody>
      </p:sp>
      <p:sp>
        <p:nvSpPr>
          <p:cNvPr id="10" name="Блок-схема: процесс 9"/>
          <p:cNvSpPr/>
          <p:nvPr/>
        </p:nvSpPr>
        <p:spPr>
          <a:xfrm>
            <a:off x="1354117" y="3407141"/>
            <a:ext cx="2071702" cy="612648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Игры с картинками</a:t>
            </a:r>
            <a:endParaRPr lang="ru-RU" b="1" dirty="0"/>
          </a:p>
        </p:txBody>
      </p:sp>
      <p:sp>
        <p:nvSpPr>
          <p:cNvPr id="11" name="Блок-схема: процесс 10"/>
          <p:cNvSpPr/>
          <p:nvPr/>
        </p:nvSpPr>
        <p:spPr>
          <a:xfrm>
            <a:off x="3131808" y="5065606"/>
            <a:ext cx="2071702" cy="612648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Ритмические игры со словом</a:t>
            </a:r>
            <a:endParaRPr lang="ru-RU" b="1" dirty="0"/>
          </a:p>
        </p:txBody>
      </p:sp>
      <p:sp>
        <p:nvSpPr>
          <p:cNvPr id="12" name="Блок-схема: процесс 11"/>
          <p:cNvSpPr/>
          <p:nvPr/>
        </p:nvSpPr>
        <p:spPr>
          <a:xfrm>
            <a:off x="6628838" y="5062736"/>
            <a:ext cx="2143140" cy="612648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Ритмические карточки</a:t>
            </a:r>
            <a:endParaRPr lang="ru-RU" b="1" dirty="0"/>
          </a:p>
        </p:txBody>
      </p:sp>
      <p:sp>
        <p:nvSpPr>
          <p:cNvPr id="13" name="Блок-схема: процесс 12"/>
          <p:cNvSpPr/>
          <p:nvPr/>
        </p:nvSpPr>
        <p:spPr>
          <a:xfrm>
            <a:off x="7842965" y="3252782"/>
            <a:ext cx="2143140" cy="612648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Ритм в стихах</a:t>
            </a:r>
            <a:endParaRPr lang="ru-RU" b="1" dirty="0"/>
          </a:p>
        </p:txBody>
      </p:sp>
      <p:sp>
        <p:nvSpPr>
          <p:cNvPr id="14" name="Блок-схема: процесс 13"/>
          <p:cNvSpPr/>
          <p:nvPr/>
        </p:nvSpPr>
        <p:spPr>
          <a:xfrm>
            <a:off x="7807246" y="1733521"/>
            <a:ext cx="2214578" cy="612648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Игры с предметами</a:t>
            </a:r>
            <a:endParaRPr lang="ru-RU" b="1" dirty="0"/>
          </a:p>
        </p:txBody>
      </p:sp>
      <p:sp>
        <p:nvSpPr>
          <p:cNvPr id="15" name="Стрелка вниз 14"/>
          <p:cNvSpPr/>
          <p:nvPr/>
        </p:nvSpPr>
        <p:spPr>
          <a:xfrm rot="8513936">
            <a:off x="6762407" y="4449203"/>
            <a:ext cx="484632" cy="428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 rot="13122500">
            <a:off x="4246554" y="4449636"/>
            <a:ext cx="484632" cy="428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 rot="2882481">
            <a:off x="7018681" y="2490742"/>
            <a:ext cx="484632" cy="428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 rot="18245894">
            <a:off x="3697000" y="2565539"/>
            <a:ext cx="484632" cy="428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 rot="16200000">
            <a:off x="3739746" y="3435143"/>
            <a:ext cx="484632" cy="428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 rot="5400000">
            <a:off x="6923994" y="3357407"/>
            <a:ext cx="484632" cy="428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низ 20"/>
          <p:cNvSpPr/>
          <p:nvPr/>
        </p:nvSpPr>
        <p:spPr>
          <a:xfrm>
            <a:off x="5401254" y="2438875"/>
            <a:ext cx="484632" cy="428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28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2500" y="1047750"/>
            <a:ext cx="10401300" cy="933450"/>
          </a:xfrm>
        </p:spPr>
        <p:txBody>
          <a:bodyPr>
            <a:normAutofit/>
          </a:bodyPr>
          <a:lstStyle/>
          <a:p>
            <a:pPr algn="ctr"/>
            <a:r>
              <a:rPr lang="ru-RU" b="1" u="sng" dirty="0">
                <a:solidFill>
                  <a:srgbClr val="C00000"/>
                </a:solidFill>
              </a:rPr>
              <a:t>Развитие чувства ритма ребенка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830720" y="2501421"/>
            <a:ext cx="2305050" cy="29718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Активизация мелкой и крупной моторики, речевых центров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658" y="2632451"/>
            <a:ext cx="2316681" cy="29872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3996" y="2825618"/>
            <a:ext cx="2929989" cy="292123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7896" y="2632451"/>
            <a:ext cx="2770254" cy="2987299"/>
          </a:xfrm>
          <a:prstGeom prst="rect">
            <a:avLst/>
          </a:prstGeom>
        </p:spPr>
      </p:pic>
      <p:cxnSp>
        <p:nvCxnSpPr>
          <p:cNvPr id="13" name="Прямая со стрелкой 12"/>
          <p:cNvCxnSpPr/>
          <p:nvPr/>
        </p:nvCxnSpPr>
        <p:spPr>
          <a:xfrm flipH="1">
            <a:off x="2085975" y="1794655"/>
            <a:ext cx="714375" cy="639789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134148">
            <a:off x="4397095" y="1873991"/>
            <a:ext cx="742553" cy="66942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557269">
            <a:off x="6534145" y="1794655"/>
            <a:ext cx="804742" cy="72548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9058269" y="1751805"/>
            <a:ext cx="804742" cy="72548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442072" y="3105006"/>
            <a:ext cx="24537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Развитие эмоциональной составляющей,  </a:t>
            </a:r>
            <a:r>
              <a:rPr lang="ru-RU" sz="2400" b="1" dirty="0" err="1">
                <a:solidFill>
                  <a:srgbClr val="C00000"/>
                </a:solidFill>
              </a:rPr>
              <a:t>психологичес</a:t>
            </a:r>
            <a:r>
              <a:rPr lang="ru-RU" sz="2400" b="1" dirty="0">
                <a:solidFill>
                  <a:srgbClr val="C00000"/>
                </a:solidFill>
              </a:rPr>
              <a:t>-кого комфорта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35091" y="3105006"/>
            <a:ext cx="27477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Развитие коммуникативных навыков, социализация ребенка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404925" y="2611667"/>
            <a:ext cx="27870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Развитие творческих способностей, интереса к импровизации и самостоятельной музыкальной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280398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3616" y="755520"/>
            <a:ext cx="116939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Развиваем чувства ритма дома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Для родителей проводились  </a:t>
            </a:r>
            <a:r>
              <a:rPr lang="ru-RU" sz="2000" b="1" dirty="0">
                <a:solidFill>
                  <a:srgbClr val="C00000"/>
                </a:solidFill>
              </a:rPr>
              <a:t>к</a:t>
            </a:r>
            <a:r>
              <a:rPr lang="ru-RU" sz="2000" b="1" dirty="0" smtClean="0">
                <a:solidFill>
                  <a:srgbClr val="C00000"/>
                </a:solidFill>
              </a:rPr>
              <a:t>онсультации</a:t>
            </a:r>
            <a:r>
              <a:rPr lang="ru-RU" sz="2000" b="1" dirty="0">
                <a:solidFill>
                  <a:srgbClr val="C00000"/>
                </a:solidFill>
              </a:rPr>
              <a:t>, мастер-классы по развитию чувства ритма, созданию различных шумовых инструментов из подручных материалов, способы их </a:t>
            </a:r>
            <a:r>
              <a:rPr lang="ru-RU" sz="2000" b="1" dirty="0" smtClean="0">
                <a:solidFill>
                  <a:srgbClr val="C00000"/>
                </a:solidFill>
              </a:rPr>
              <a:t>применения. С помощью этого родители развивали чувства ритма у детей в период  пандемии.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75" y="2140515"/>
            <a:ext cx="3189664" cy="3345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41" y="3183775"/>
            <a:ext cx="4056610" cy="356616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674" y="2140515"/>
            <a:ext cx="3488921" cy="399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78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109537" y="814647"/>
            <a:ext cx="6366972" cy="1037879"/>
          </a:xfrm>
        </p:spPr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</a:rPr>
              <a:t>Игра «Лови ритм»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6" name="0-02-05-2f7e027e7b2951b36c3cb7dbbaabc8729061e1954b2c45a79fe620a217c21a7f_7d0fb97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10691" y="1905000"/>
            <a:ext cx="7564582" cy="433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47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2880</TotalTime>
  <Words>623</Words>
  <Application>Microsoft Office PowerPoint</Application>
  <PresentationFormat>Широкоэкранный</PresentationFormat>
  <Paragraphs>84</Paragraphs>
  <Slides>25</Slides>
  <Notes>1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Wingdings</vt:lpstr>
      <vt:lpstr>Тема Office</vt:lpstr>
      <vt:lpstr>Муниципальное дошкольное образовательное автономное учреждение  «Детский сад №48 «Гномик» с приоритетным осуществлением художественно- эстетического развития»</vt:lpstr>
      <vt:lpstr>Презентация PowerPoint</vt:lpstr>
      <vt:lpstr>Ритмы нас окружают с рождения</vt:lpstr>
      <vt:lpstr> </vt:lpstr>
      <vt:lpstr>Учить детей слышать различные ритмические отношения в музыке, умению передавать их хлопками, голосом, движением.   Развивать эстетическое восприятие, музыкальную память, внимание.  Развивать выразительность танцевальных движений.  Добиваться ритмичной  игры на музыкальных инструментах. </vt:lpstr>
      <vt:lpstr> </vt:lpstr>
      <vt:lpstr>Развитие чувства ритма ребенка</vt:lpstr>
      <vt:lpstr>Презентация PowerPoint</vt:lpstr>
      <vt:lpstr>Игра «Лови ритм»</vt:lpstr>
      <vt:lpstr>Игра «Ку-чи-чи»</vt:lpstr>
      <vt:lpstr>Игра «Веселые молоточки»</vt:lpstr>
      <vt:lpstr>Игра на развитие чувства ритма с использованием деревянных палочек</vt:lpstr>
      <vt:lpstr>Игра «Лесные звери»</vt:lpstr>
      <vt:lpstr>          Игра «Маленький композитор»</vt:lpstr>
      <vt:lpstr>«Мишки и мышки» («Шаг,шаг, бегать-бегать»)</vt:lpstr>
      <vt:lpstr>Ритм в словах Когда ритм становится зримым: 1. Произнеси и прохлопай 2. Сосчитай хлопки и соотнеси с картинкой</vt:lpstr>
      <vt:lpstr>                    Интерактивная игра«Веселый ручеек»</vt:lpstr>
      <vt:lpstr>Презентация PowerPoint</vt:lpstr>
      <vt:lpstr>Презентация PowerPoint</vt:lpstr>
      <vt:lpstr> «Сказка-шумелка»  ЧЕЙ ГОЛОС ЛУЧШЕ 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БЛАГОДАРИМ ЗА ВНИМАНИЕ!</vt:lpstr>
    </vt:vector>
  </TitlesOfParts>
  <Company>UralSOFT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бюджетное дошкольное образовательное учреждение  Детский сад №73 Красногвардейского района</dc:title>
  <dc:creator>Костя</dc:creator>
  <cp:lastModifiedBy>uzer</cp:lastModifiedBy>
  <cp:revision>129</cp:revision>
  <dcterms:created xsi:type="dcterms:W3CDTF">2018-03-18T19:06:09Z</dcterms:created>
  <dcterms:modified xsi:type="dcterms:W3CDTF">2021-01-22T13:49:00Z</dcterms:modified>
</cp:coreProperties>
</file>