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61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ookn-kursk.ru/wp-content/uploads/d/7/2/d726a6b2843227807973a76678b8335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7488832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96952"/>
            <a:ext cx="8496944" cy="3600400"/>
          </a:xfrm>
        </p:spPr>
        <p:txBody>
          <a:bodyPr>
            <a:normAutofit fontScale="90000"/>
          </a:bodyPr>
          <a:lstStyle/>
          <a:p>
            <a:pPr algn="ctr"/>
            <a:br>
              <a:rPr lang="ru-RU" b="1" dirty="0"/>
            </a:br>
            <a:r>
              <a:rPr lang="ru-RU" b="1" i="1" dirty="0" err="1">
                <a:solidFill>
                  <a:schemeClr val="bg2">
                    <a:lumMod val="50000"/>
                  </a:schemeClr>
                </a:solidFill>
              </a:rPr>
              <a:t>Лэпбук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</a:rPr>
              <a:t> по финансовой грамотности</a:t>
            </a:r>
            <a:br>
              <a:rPr lang="ru-RU" dirty="0"/>
            </a:br>
            <a:r>
              <a:rPr lang="ru-RU" b="1" dirty="0"/>
              <a:t>  </a:t>
            </a:r>
            <a:r>
              <a:rPr lang="ru-RU" sz="2400" b="1" dirty="0"/>
              <a:t>(</a:t>
            </a:r>
            <a:r>
              <a:rPr lang="ru-RU" sz="2400" dirty="0"/>
              <a:t>г</a:t>
            </a:r>
            <a:r>
              <a:rPr lang="ru-RU" sz="2400" b="1" dirty="0"/>
              <a:t>руппа компенсирующей направленности 5-6 лет )</a:t>
            </a:r>
            <a:br>
              <a:rPr lang="ru-RU" sz="2400" b="1" dirty="0"/>
            </a:br>
            <a:r>
              <a:rPr lang="ru-RU" sz="2400" b="1" dirty="0"/>
              <a:t>МДОАУ «ДСКВ № 71 «Лучик» </a:t>
            </a:r>
            <a:r>
              <a:rPr lang="ru-RU" sz="2400" b="1" dirty="0" err="1"/>
              <a:t>г.Орска</a:t>
            </a:r>
            <a:br>
              <a:rPr lang="ru-RU" b="1" dirty="0"/>
            </a:br>
            <a:r>
              <a:rPr lang="ru-RU" b="1" dirty="0"/>
              <a:t>   </a:t>
            </a:r>
            <a:r>
              <a:rPr lang="ru-RU" sz="2400" dirty="0"/>
              <a:t>п</a:t>
            </a:r>
            <a:r>
              <a:rPr lang="ru-RU" sz="2400" b="1" dirty="0"/>
              <a:t>одготовила: педагог 1 кв. категории </a:t>
            </a:r>
            <a:br>
              <a:rPr lang="ru-RU" sz="2400" b="1" dirty="0"/>
            </a:br>
            <a:r>
              <a:rPr lang="ru-RU" sz="2400" b="1" dirty="0" err="1"/>
              <a:t>Бодрова</a:t>
            </a:r>
            <a:r>
              <a:rPr lang="ru-RU" sz="2400" b="1" dirty="0"/>
              <a:t> Ольга Викторовна 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856984" cy="6120680"/>
          </a:xfrm>
        </p:spPr>
        <p:txBody>
          <a:bodyPr>
            <a:normAutofit fontScale="90000"/>
          </a:bodyPr>
          <a:lstStyle/>
          <a:p>
            <a:pPr indent="457200" algn="l"/>
            <a:r>
              <a:rPr lang="ru-RU" sz="2000" b="1" dirty="0"/>
              <a:t>Актуальност</a:t>
            </a:r>
            <a:r>
              <a:rPr lang="ru-RU" sz="1800" b="1" dirty="0"/>
              <a:t>ь</a:t>
            </a:r>
            <a:r>
              <a:rPr lang="ru-RU" sz="1800" dirty="0"/>
              <a:t>  заключается в формировании полезных привычек в сфере финансов, начиная с раннего возраста.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протяжение жизни.</a:t>
            </a:r>
            <a:br>
              <a:rPr lang="ru-RU" sz="1800" dirty="0"/>
            </a:br>
            <a:r>
              <a:rPr lang="ru-RU" sz="1800" dirty="0"/>
              <a:t> </a:t>
            </a:r>
            <a:br>
              <a:rPr lang="ru-RU" sz="1800" dirty="0"/>
            </a:br>
            <a:r>
              <a:rPr lang="ru-RU" sz="2000" b="1" dirty="0"/>
              <a:t>Цель:</a:t>
            </a:r>
            <a:r>
              <a:rPr lang="ru-RU" sz="1800" b="1" dirty="0"/>
              <a:t> </a:t>
            </a:r>
            <a:r>
              <a:rPr lang="ru-RU" sz="1800" dirty="0"/>
              <a:t>мотивировать дошкольников к повышению уровня финансовой грамотности. Ранее разумное воспитание финансовой грамотности служит основой эффективного взаимодействия с окружающим миром.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 </a:t>
            </a:r>
            <a:r>
              <a:rPr lang="ru-RU" sz="2000" dirty="0"/>
              <a:t>З</a:t>
            </a:r>
            <a:r>
              <a:rPr lang="ru-RU" sz="2000" b="1" dirty="0"/>
              <a:t>адачи: </a:t>
            </a:r>
            <a:r>
              <a:rPr lang="ru-RU" sz="1800" dirty="0"/>
              <a:t>1. Формировать основы финансовой грамотности у дошкольников;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2. Развивать основы финансовой грамотности дошкольников посредством разнообразных видов детской деятельности;</a:t>
            </a:r>
            <a:br>
              <a:rPr lang="ru-RU" sz="1800" dirty="0"/>
            </a:br>
            <a:br>
              <a:rPr lang="ru-RU" sz="1800" dirty="0"/>
            </a:br>
            <a:r>
              <a:rPr lang="ru-RU" sz="1800" dirty="0"/>
              <a:t>3. Развивать умение творчески подходить к решению ситуации финансовых отношений посредством игровых действий.</a:t>
            </a:r>
            <a:br>
              <a:rPr lang="ru-RU" sz="1800" dirty="0"/>
            </a:br>
            <a:br>
              <a:rPr lang="ru-RU" sz="1800" dirty="0"/>
            </a:br>
            <a:br>
              <a:rPr lang="ru-RU" sz="2200" dirty="0"/>
            </a:br>
            <a:r>
              <a:rPr lang="ru-RU" sz="2200" dirty="0"/>
              <a:t> </a:t>
            </a:r>
            <a:br>
              <a:rPr lang="ru-RU" sz="1800" dirty="0"/>
            </a:br>
            <a:r>
              <a:rPr lang="ru-RU" sz="1800" dirty="0"/>
              <a:t> </a:t>
            </a:r>
            <a:br>
              <a:rPr lang="ru-RU" sz="1800" dirty="0"/>
            </a:b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dirty="0"/>
          </a:p>
          <a:p>
            <a:pPr algn="ctr">
              <a:buNone/>
            </a:pPr>
            <a:r>
              <a:rPr lang="ru-RU" sz="4800" i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Лэпбук</a:t>
            </a:r>
            <a:r>
              <a:rPr lang="ru-RU" sz="48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финансовой грамотности</a:t>
            </a:r>
          </a:p>
          <a:p>
            <a:pPr>
              <a:buNone/>
            </a:pPr>
            <a:endParaRPr lang="ru-RU" sz="18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2600" dirty="0"/>
          </a:p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/>
              <a:t>                                                                                             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6" name="Рисунок 5" descr="C:\Users\User\AppData\Local\Microsoft\Windows\INetCache\Content.Word\20240128_0933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3528392" cy="21602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20240128_0933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5144"/>
            <a:ext cx="3528392" cy="205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AppData\Local\Microsoft\Windows\INetCache\Content.Word\20240128_0934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456384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8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sz="2000" b="1" dirty="0"/>
              <a:t>                                                        </a:t>
            </a:r>
          </a:p>
          <a:p>
            <a:pPr algn="r">
              <a:buNone/>
            </a:pPr>
            <a:r>
              <a:rPr lang="ru-RU" sz="2600" b="1" dirty="0"/>
              <a:t>  Дидактическая игра «Что такое деньги».</a:t>
            </a:r>
          </a:p>
          <a:p>
            <a:pPr algn="r">
              <a:buNone/>
            </a:pPr>
            <a:endParaRPr lang="ru-RU" sz="1800" b="1" dirty="0"/>
          </a:p>
          <a:p>
            <a:pPr algn="r">
              <a:buNone/>
            </a:pPr>
            <a:r>
              <a:rPr lang="ru-RU" sz="1800" dirty="0"/>
              <a:t>                                             </a:t>
            </a:r>
            <a:r>
              <a:rPr lang="ru-RU" sz="2300" dirty="0"/>
              <a:t>В этой игре дети знакомились  с </a:t>
            </a:r>
          </a:p>
          <a:p>
            <a:pPr algn="r">
              <a:buNone/>
            </a:pPr>
            <a:r>
              <a:rPr lang="ru-RU" sz="2300" dirty="0"/>
              <a:t>металлическими,</a:t>
            </a:r>
          </a:p>
          <a:p>
            <a:pPr algn="r">
              <a:buNone/>
            </a:pPr>
            <a:r>
              <a:rPr lang="ru-RU" sz="2300" dirty="0"/>
              <a:t> бумажными, электронными знаками.</a:t>
            </a:r>
          </a:p>
          <a:p>
            <a:pPr algn="r">
              <a:buNone/>
            </a:pPr>
            <a:endParaRPr lang="ru-RU" sz="2300" dirty="0"/>
          </a:p>
          <a:p>
            <a:pPr algn="r">
              <a:buNone/>
            </a:pPr>
            <a:r>
              <a:rPr lang="ru-RU" sz="2300" dirty="0"/>
              <a:t>С помощью которых мы покупаем и продаем.</a:t>
            </a:r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>
              <a:buNone/>
            </a:pPr>
            <a:r>
              <a:rPr lang="ru-RU" sz="1800" b="1" dirty="0"/>
              <a:t>  </a:t>
            </a:r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1800" b="1" dirty="0"/>
          </a:p>
          <a:p>
            <a:pPr>
              <a:buNone/>
            </a:pPr>
            <a:endParaRPr lang="ru-RU" sz="2300" b="1" dirty="0"/>
          </a:p>
          <a:p>
            <a:pPr>
              <a:buNone/>
            </a:pPr>
            <a:r>
              <a:rPr lang="ru-RU" sz="2900" b="1" dirty="0"/>
              <a:t>Игра «Как возникли деньги» .</a:t>
            </a:r>
          </a:p>
          <a:p>
            <a:pPr>
              <a:buNone/>
            </a:pPr>
            <a:endParaRPr lang="ru-RU" sz="2300" b="1" dirty="0"/>
          </a:p>
          <a:p>
            <a:pPr>
              <a:buNone/>
            </a:pPr>
            <a:r>
              <a:rPr lang="ru-RU" sz="2500" dirty="0"/>
              <a:t>В этой игре дети узнали, что раньше в роли </a:t>
            </a:r>
          </a:p>
          <a:p>
            <a:pPr>
              <a:buNone/>
            </a:pPr>
            <a:r>
              <a:rPr lang="ru-RU" sz="2500" dirty="0"/>
              <a:t>денег  выступали  животные, продукты </a:t>
            </a:r>
          </a:p>
          <a:p>
            <a:pPr>
              <a:buNone/>
            </a:pPr>
            <a:r>
              <a:rPr lang="ru-RU" sz="2500" dirty="0"/>
              <a:t>натурального обмена ( рыба, зерно, </a:t>
            </a:r>
          </a:p>
          <a:p>
            <a:pPr>
              <a:buNone/>
            </a:pPr>
            <a:r>
              <a:rPr lang="ru-RU" sz="2500" dirty="0"/>
              <a:t>растительное масло, какао,</a:t>
            </a:r>
          </a:p>
          <a:p>
            <a:pPr>
              <a:buNone/>
            </a:pPr>
            <a:r>
              <a:rPr lang="ru-RU" sz="2500" dirty="0"/>
              <a:t>сахар, соль и др.). </a:t>
            </a:r>
          </a:p>
          <a:p>
            <a:pPr>
              <a:buNone/>
            </a:pPr>
            <a:r>
              <a:rPr lang="ru-RU" sz="2500" dirty="0"/>
              <a:t>И постепенно роль денег перешла</a:t>
            </a:r>
          </a:p>
          <a:p>
            <a:pPr>
              <a:buNone/>
            </a:pPr>
            <a:r>
              <a:rPr lang="ru-RU" sz="2500" dirty="0"/>
              <a:t>к более практическому материалу – металлу </a:t>
            </a:r>
          </a:p>
          <a:p>
            <a:pPr>
              <a:buNone/>
            </a:pPr>
            <a:r>
              <a:rPr lang="ru-RU" sz="2500" dirty="0"/>
              <a:t>(медь, серебро, золото).  </a:t>
            </a:r>
          </a:p>
          <a:p>
            <a:pPr>
              <a:buNone/>
            </a:pPr>
            <a:r>
              <a:rPr lang="ru-RU" sz="2500" dirty="0"/>
              <a:t> </a:t>
            </a:r>
          </a:p>
          <a:p>
            <a:pPr>
              <a:buNone/>
            </a:pPr>
            <a:r>
              <a:rPr lang="ru-RU" sz="2000" dirty="0"/>
              <a:t> </a:t>
            </a:r>
          </a:p>
        </p:txBody>
      </p:sp>
      <p:pic>
        <p:nvPicPr>
          <p:cNvPr id="8" name="Рисунок 7" descr="C:\Users\User\AppData\Local\Microsoft\Windows\INetCache\Content.Word\20240128_0919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4032448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AppData\Local\Microsoft\Windows\INetCache\Content.Word\20240128_09203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12060" y="2528900"/>
            <a:ext cx="3528392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8892480" cy="6048672"/>
          </a:xfrm>
        </p:spPr>
        <p:txBody>
          <a:bodyPr/>
          <a:lstStyle/>
          <a:p>
            <a:pPr algn="r">
              <a:buNone/>
            </a:pPr>
            <a:r>
              <a:rPr lang="ru-RU" dirty="0"/>
              <a:t>                                             </a:t>
            </a:r>
            <a:r>
              <a:rPr lang="ru-RU" sz="1800" b="1" dirty="0"/>
              <a:t>Дидактическая игра «Необходимые и желаемые покупки»</a:t>
            </a:r>
          </a:p>
          <a:p>
            <a:pPr algn="r">
              <a:buNone/>
            </a:pPr>
            <a:endParaRPr lang="ru-RU" sz="1800" b="1" dirty="0"/>
          </a:p>
          <a:p>
            <a:pPr algn="r">
              <a:buNone/>
            </a:pPr>
            <a:r>
              <a:rPr lang="ru-RU" sz="1800" dirty="0"/>
              <a:t>Дети учились  классифицировать  </a:t>
            </a:r>
          </a:p>
          <a:p>
            <a:pPr algn="r">
              <a:buNone/>
            </a:pPr>
            <a:r>
              <a:rPr lang="ru-RU" sz="1800" dirty="0"/>
              <a:t>предметы по  мере необходимости</a:t>
            </a:r>
          </a:p>
          <a:p>
            <a:pPr algn="r">
              <a:buNone/>
            </a:pPr>
            <a:r>
              <a:rPr lang="ru-RU" sz="1800" dirty="0"/>
              <a:t> и желания в приобретении покупок.</a:t>
            </a:r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 algn="r">
              <a:buNone/>
            </a:pPr>
            <a:endParaRPr lang="ru-RU" sz="1800" dirty="0"/>
          </a:p>
          <a:p>
            <a:pPr>
              <a:buNone/>
            </a:pPr>
            <a:r>
              <a:rPr lang="ru-RU" sz="1800" b="1" dirty="0"/>
              <a:t>Дидактическая игра «Сказочные, </a:t>
            </a:r>
          </a:p>
          <a:p>
            <a:pPr>
              <a:buNone/>
            </a:pPr>
            <a:r>
              <a:rPr lang="ru-RU" sz="1800" b="1" dirty="0"/>
              <a:t>экономические,  проблемные </a:t>
            </a:r>
          </a:p>
          <a:p>
            <a:pPr>
              <a:buNone/>
            </a:pPr>
            <a:r>
              <a:rPr lang="ru-RU" sz="1800" b="1" dirty="0"/>
              <a:t>ситуации»</a:t>
            </a:r>
          </a:p>
          <a:p>
            <a:pPr>
              <a:buNone/>
            </a:pPr>
            <a:r>
              <a:rPr lang="ru-RU" sz="1800" dirty="0"/>
              <a:t>Дети рассматривали картинки из </a:t>
            </a:r>
          </a:p>
          <a:p>
            <a:pPr>
              <a:buNone/>
            </a:pPr>
            <a:r>
              <a:rPr lang="ru-RU" sz="1800" dirty="0"/>
              <a:t>сказок  и литературных произведений</a:t>
            </a:r>
          </a:p>
          <a:p>
            <a:pPr>
              <a:buNone/>
            </a:pPr>
            <a:r>
              <a:rPr lang="ru-RU" sz="1800" dirty="0"/>
              <a:t>решали  экономические, проблемные </a:t>
            </a:r>
          </a:p>
          <a:p>
            <a:pPr>
              <a:buNone/>
            </a:pPr>
            <a:r>
              <a:rPr lang="ru-RU" sz="1800" dirty="0"/>
              <a:t>ситуации  героев произведений.    </a:t>
            </a:r>
          </a:p>
        </p:txBody>
      </p:sp>
      <p:pic>
        <p:nvPicPr>
          <p:cNvPr id="4" name="Рисунок 3" descr="C:\Users\User\AppData\Local\Microsoft\Windows\INetCache\Content.Word\20240128_09572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63588" y="8620"/>
            <a:ext cx="2952328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AppData\Local\Microsoft\Windows\INetCache\Content.Word\20240128_0924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29000"/>
            <a:ext cx="3888432" cy="3219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12068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b="1" dirty="0"/>
          </a:p>
          <a:p>
            <a:pPr algn="ctr">
              <a:buNone/>
            </a:pPr>
            <a:r>
              <a:rPr lang="ru-RU" sz="2900" b="1" dirty="0"/>
              <a:t>Дидактическая игра «Семейный бюджет»</a:t>
            </a:r>
          </a:p>
          <a:p>
            <a:pPr>
              <a:buNone/>
            </a:pPr>
            <a:r>
              <a:rPr lang="ru-RU" sz="2900" b="1" dirty="0"/>
              <a:t>                       </a:t>
            </a:r>
          </a:p>
          <a:p>
            <a:pPr>
              <a:buNone/>
            </a:pPr>
            <a:endParaRPr lang="ru-RU" sz="2000" dirty="0"/>
          </a:p>
          <a:p>
            <a:pPr algn="ctr">
              <a:buNone/>
            </a:pPr>
            <a:r>
              <a:rPr lang="ru-RU" sz="2000" dirty="0"/>
              <a:t>Дети знакомились  с понятиями «расход» и «приход» и учились  как правильно потратить  деньги.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1900" dirty="0"/>
          </a:p>
          <a:p>
            <a:pPr algn="r">
              <a:buNone/>
            </a:pPr>
            <a:endParaRPr lang="ru-RU" sz="2600" dirty="0"/>
          </a:p>
          <a:p>
            <a:pPr>
              <a:buNone/>
            </a:pPr>
            <a:endParaRPr lang="ru-RU" sz="2600" dirty="0"/>
          </a:p>
          <a:p>
            <a:pPr>
              <a:buNone/>
            </a:pPr>
            <a:endParaRPr lang="ru-RU" sz="1800" dirty="0"/>
          </a:p>
          <a:p>
            <a:pPr>
              <a:buNone/>
            </a:pPr>
            <a:r>
              <a:rPr lang="ru-RU" sz="1800" dirty="0"/>
              <a:t>                                                                                              </a:t>
            </a: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 descr="C:\Users\User\AppData\Local\Microsoft\Windows\INetCache\Content.Word\20240128_0926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63586" y="2373118"/>
            <a:ext cx="3861046" cy="43886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294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113</TotalTime>
  <Words>333</Words>
  <Application>Microsoft Office PowerPoint</Application>
  <PresentationFormat>Экран (4:3)</PresentationFormat>
  <Paragraphs>74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Lucida Sans Unicode</vt:lpstr>
      <vt:lpstr>Times New Roman</vt:lpstr>
      <vt:lpstr>Verdana</vt:lpstr>
      <vt:lpstr>Wingdings 2</vt:lpstr>
      <vt:lpstr>Wingdings 3</vt:lpstr>
      <vt:lpstr>Открытая</vt:lpstr>
      <vt:lpstr> Лэпбук по финансовой грамотности   (группа компенсирующей направленности 5-6 лет ) МДОАУ «ДСКВ № 71 «Лучик» г.Орска    подготовила: педагог 1 кв. категории  Бодрова Ольга Викторовна </vt:lpstr>
      <vt:lpstr>Актуальность  заключается в формировании полезных привычек в сфере финансов, начиная с раннего возраста. Это поможет избежать детям многих ошибок по мере взросления и приобретения финансовой самостоятельности, а также заложит основу финансовой безопасности и благополучия на протяжение жизни.   Цель: мотивировать дошкольников к повышению уровня финансовой грамотности. Ранее разумное воспитание финансовой грамотности служит основой эффективного взаимодействия с окружающим миром.   Задачи: 1. Формировать основы финансовой грамотности у дошкольников;  2. Развивать основы финансовой грамотности дошкольников посредством разнообразных видов детской деятельности;  3. Развивать умение творчески подходить к решению ситуации финансовых отношений посредством игровых действий.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MSI</cp:lastModifiedBy>
  <cp:revision>21</cp:revision>
  <dcterms:created xsi:type="dcterms:W3CDTF">2024-01-28T08:13:22Z</dcterms:created>
  <dcterms:modified xsi:type="dcterms:W3CDTF">2024-01-29T12:08:18Z</dcterms:modified>
</cp:coreProperties>
</file>