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6" r:id="rId5"/>
    <p:sldId id="263" r:id="rId6"/>
    <p:sldId id="275" r:id="rId7"/>
    <p:sldId id="264" r:id="rId8"/>
    <p:sldId id="265" r:id="rId9"/>
    <p:sldId id="277" r:id="rId10"/>
    <p:sldId id="266" r:id="rId11"/>
    <p:sldId id="267" r:id="rId12"/>
    <p:sldId id="269" r:id="rId13"/>
    <p:sldId id="268" r:id="rId14"/>
    <p:sldId id="270" r:id="rId15"/>
    <p:sldId id="272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71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A7DE6-ADA6-48A2-96B0-AFB69FA9695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AD6296-78DB-450B-94B3-6AFC5DD8018B}">
      <dgm:prSet phldrT="[Текст]" custT="1"/>
      <dgm:spPr/>
      <dgm:t>
        <a:bodyPr/>
        <a:lstStyle/>
        <a:p>
          <a:r>
            <a:rPr lang="ru-RU" sz="1400" dirty="0" smtClean="0"/>
            <a:t>Музыкально-театрализованные игры в повседневной жизни</a:t>
          </a:r>
          <a:endParaRPr lang="ru-RU" sz="1400" dirty="0"/>
        </a:p>
      </dgm:t>
    </dgm:pt>
    <dgm:pt modelId="{F606EAE2-6BFD-4656-8CC3-8F3B961D83AE}" type="parTrans" cxnId="{0A0546B2-FF60-4571-B278-C156541E59F1}">
      <dgm:prSet/>
      <dgm:spPr/>
      <dgm:t>
        <a:bodyPr/>
        <a:lstStyle/>
        <a:p>
          <a:endParaRPr lang="ru-RU"/>
        </a:p>
      </dgm:t>
    </dgm:pt>
    <dgm:pt modelId="{5142D654-E13E-4685-9945-EDF82D58E1E8}" type="sibTrans" cxnId="{0A0546B2-FF60-4571-B278-C156541E59F1}">
      <dgm:prSet/>
      <dgm:spPr/>
      <dgm:t>
        <a:bodyPr/>
        <a:lstStyle/>
        <a:p>
          <a:endParaRPr lang="ru-RU"/>
        </a:p>
      </dgm:t>
    </dgm:pt>
    <dgm:pt modelId="{A7240EB2-55B7-493D-8581-08090D275144}">
      <dgm:prSet phldrT="[Текст]"/>
      <dgm:spPr/>
      <dgm:t>
        <a:bodyPr/>
        <a:lstStyle/>
        <a:p>
          <a:r>
            <a:rPr lang="ru-RU" dirty="0" smtClean="0"/>
            <a:t>Театральная игра на праздниках</a:t>
          </a:r>
          <a:endParaRPr lang="ru-RU" dirty="0"/>
        </a:p>
      </dgm:t>
    </dgm:pt>
    <dgm:pt modelId="{A0A002D8-1103-4145-9727-EDE8FD162E60}" type="parTrans" cxnId="{60A494C6-B62E-428F-83E6-85E773F4174F}">
      <dgm:prSet/>
      <dgm:spPr/>
      <dgm:t>
        <a:bodyPr/>
        <a:lstStyle/>
        <a:p>
          <a:endParaRPr lang="ru-RU"/>
        </a:p>
      </dgm:t>
    </dgm:pt>
    <dgm:pt modelId="{DB5E9268-1F0D-4663-841D-B592D5B819BC}" type="sibTrans" cxnId="{60A494C6-B62E-428F-83E6-85E773F4174F}">
      <dgm:prSet/>
      <dgm:spPr/>
      <dgm:t>
        <a:bodyPr/>
        <a:lstStyle/>
        <a:p>
          <a:endParaRPr lang="ru-RU"/>
        </a:p>
      </dgm:t>
    </dgm:pt>
    <dgm:pt modelId="{7A11D31D-2935-4286-A671-1236C1F53408}">
      <dgm:prSet phldrT="[Текст]"/>
      <dgm:spPr/>
      <dgm:t>
        <a:bodyPr/>
        <a:lstStyle/>
        <a:p>
          <a:r>
            <a:rPr lang="ru-RU" dirty="0" smtClean="0"/>
            <a:t>Театральные спектакли, представления</a:t>
          </a:r>
          <a:endParaRPr lang="ru-RU" dirty="0"/>
        </a:p>
      </dgm:t>
    </dgm:pt>
    <dgm:pt modelId="{B889B108-6814-4CBA-A8F2-150617CE1D7D}" type="parTrans" cxnId="{96CEC061-E795-4EBD-802A-9CC2EDE90E0D}">
      <dgm:prSet/>
      <dgm:spPr/>
      <dgm:t>
        <a:bodyPr/>
        <a:lstStyle/>
        <a:p>
          <a:endParaRPr lang="ru-RU"/>
        </a:p>
      </dgm:t>
    </dgm:pt>
    <dgm:pt modelId="{624D0EC2-A520-438A-ADEC-04A45CC451B1}" type="sibTrans" cxnId="{96CEC061-E795-4EBD-802A-9CC2EDE90E0D}">
      <dgm:prSet/>
      <dgm:spPr/>
      <dgm:t>
        <a:bodyPr/>
        <a:lstStyle/>
        <a:p>
          <a:endParaRPr lang="ru-RU"/>
        </a:p>
      </dgm:t>
    </dgm:pt>
    <dgm:pt modelId="{7ACEE36E-3DA3-4A23-A7A7-6A5F5449183A}">
      <dgm:prSet phldrT="[Текст]"/>
      <dgm:spPr/>
      <dgm:t>
        <a:bodyPr/>
        <a:lstStyle/>
        <a:p>
          <a:r>
            <a:rPr lang="ru-RU" dirty="0" smtClean="0"/>
            <a:t>Самостоятельная деятельность</a:t>
          </a:r>
          <a:endParaRPr lang="ru-RU" dirty="0"/>
        </a:p>
      </dgm:t>
    </dgm:pt>
    <dgm:pt modelId="{00A1AA5C-C6BB-433E-9FF1-0F3555F42EE3}" type="parTrans" cxnId="{435237D1-5638-4F1D-BE5B-F65ABA726FD4}">
      <dgm:prSet/>
      <dgm:spPr/>
      <dgm:t>
        <a:bodyPr/>
        <a:lstStyle/>
        <a:p>
          <a:endParaRPr lang="ru-RU"/>
        </a:p>
      </dgm:t>
    </dgm:pt>
    <dgm:pt modelId="{2194615D-DEC4-412A-83B7-E7D2D230BFCF}" type="sibTrans" cxnId="{435237D1-5638-4F1D-BE5B-F65ABA726FD4}">
      <dgm:prSet/>
      <dgm:spPr/>
      <dgm:t>
        <a:bodyPr/>
        <a:lstStyle/>
        <a:p>
          <a:endParaRPr lang="ru-RU"/>
        </a:p>
      </dgm:t>
    </dgm:pt>
    <dgm:pt modelId="{D8CAF7DF-3A3F-4FAD-8ABC-24B534F5432B}">
      <dgm:prSet phldrT="[Текст]"/>
      <dgm:spPr/>
      <dgm:t>
        <a:bodyPr/>
        <a:lstStyle/>
        <a:p>
          <a:r>
            <a:rPr lang="ru-RU" dirty="0" smtClean="0"/>
            <a:t>Музыкально-театрализованные игры во время ОД</a:t>
          </a:r>
          <a:endParaRPr lang="ru-RU" dirty="0"/>
        </a:p>
      </dgm:t>
    </dgm:pt>
    <dgm:pt modelId="{24AE4F4A-D94E-4F94-910D-E611AEAE5554}" type="parTrans" cxnId="{044093BB-C3EA-4F40-B510-39F97DE6F022}">
      <dgm:prSet/>
      <dgm:spPr/>
      <dgm:t>
        <a:bodyPr/>
        <a:lstStyle/>
        <a:p>
          <a:endParaRPr lang="ru-RU"/>
        </a:p>
      </dgm:t>
    </dgm:pt>
    <dgm:pt modelId="{D351725D-7A87-4EB1-8781-512C2F482C24}" type="sibTrans" cxnId="{044093BB-C3EA-4F40-B510-39F97DE6F022}">
      <dgm:prSet/>
      <dgm:spPr/>
      <dgm:t>
        <a:bodyPr/>
        <a:lstStyle/>
        <a:p>
          <a:endParaRPr lang="ru-RU"/>
        </a:p>
      </dgm:t>
    </dgm:pt>
    <dgm:pt modelId="{2240E8EC-EC94-4918-816A-CB3E7A1B1A0A}" type="pres">
      <dgm:prSet presAssocID="{F2BA7DE6-ADA6-48A2-96B0-AFB69FA969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C27429-7CD2-4F9A-917A-3D666F05ABD4}" type="pres">
      <dgm:prSet presAssocID="{F2BA7DE6-ADA6-48A2-96B0-AFB69FA96954}" presName="cycle" presStyleCnt="0"/>
      <dgm:spPr/>
    </dgm:pt>
    <dgm:pt modelId="{8F512B56-8455-4739-BFB1-DEBB56A167A1}" type="pres">
      <dgm:prSet presAssocID="{88AD6296-78DB-450B-94B3-6AFC5DD8018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DB2E7-7F1F-43A2-9B1A-4674435D8562}" type="pres">
      <dgm:prSet presAssocID="{5142D654-E13E-4685-9945-EDF82D58E1E8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09C8FCC5-06EC-42E1-9829-003A781C47D3}" type="pres">
      <dgm:prSet presAssocID="{A7240EB2-55B7-493D-8581-08090D275144}" presName="nodeFollowingNodes" presStyleLbl="node1" presStyleIdx="1" presStyleCnt="5" custScaleX="104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4DFEC-FC6A-4993-96D3-BE2E683EDE9D}" type="pres">
      <dgm:prSet presAssocID="{7A11D31D-2935-4286-A671-1236C1F5340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5E73B-C585-495F-83A3-45C552554F57}" type="pres">
      <dgm:prSet presAssocID="{7ACEE36E-3DA3-4A23-A7A7-6A5F5449183A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7B50E-8BB2-4B86-A5A8-46596C522936}" type="pres">
      <dgm:prSet presAssocID="{D8CAF7DF-3A3F-4FAD-8ABC-24B534F5432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5237D1-5638-4F1D-BE5B-F65ABA726FD4}" srcId="{F2BA7DE6-ADA6-48A2-96B0-AFB69FA96954}" destId="{7ACEE36E-3DA3-4A23-A7A7-6A5F5449183A}" srcOrd="3" destOrd="0" parTransId="{00A1AA5C-C6BB-433E-9FF1-0F3555F42EE3}" sibTransId="{2194615D-DEC4-412A-83B7-E7D2D230BFCF}"/>
    <dgm:cxn modelId="{044093BB-C3EA-4F40-B510-39F97DE6F022}" srcId="{F2BA7DE6-ADA6-48A2-96B0-AFB69FA96954}" destId="{D8CAF7DF-3A3F-4FAD-8ABC-24B534F5432B}" srcOrd="4" destOrd="0" parTransId="{24AE4F4A-D94E-4F94-910D-E611AEAE5554}" sibTransId="{D351725D-7A87-4EB1-8781-512C2F482C24}"/>
    <dgm:cxn modelId="{E7CE6C78-A99D-4E84-8681-EF14C046C050}" type="presOf" srcId="{88AD6296-78DB-450B-94B3-6AFC5DD8018B}" destId="{8F512B56-8455-4739-BFB1-DEBB56A167A1}" srcOrd="0" destOrd="0" presId="urn:microsoft.com/office/officeart/2005/8/layout/cycle3"/>
    <dgm:cxn modelId="{5B1AF05B-A266-4E16-B61E-27D70D1025E4}" type="presOf" srcId="{7A11D31D-2935-4286-A671-1236C1F53408}" destId="{A4C4DFEC-FC6A-4993-96D3-BE2E683EDE9D}" srcOrd="0" destOrd="0" presId="urn:microsoft.com/office/officeart/2005/8/layout/cycle3"/>
    <dgm:cxn modelId="{0A0546B2-FF60-4571-B278-C156541E59F1}" srcId="{F2BA7DE6-ADA6-48A2-96B0-AFB69FA96954}" destId="{88AD6296-78DB-450B-94B3-6AFC5DD8018B}" srcOrd="0" destOrd="0" parTransId="{F606EAE2-6BFD-4656-8CC3-8F3B961D83AE}" sibTransId="{5142D654-E13E-4685-9945-EDF82D58E1E8}"/>
    <dgm:cxn modelId="{088047E2-B167-4C44-9048-6477D59E107A}" type="presOf" srcId="{F2BA7DE6-ADA6-48A2-96B0-AFB69FA96954}" destId="{2240E8EC-EC94-4918-816A-CB3E7A1B1A0A}" srcOrd="0" destOrd="0" presId="urn:microsoft.com/office/officeart/2005/8/layout/cycle3"/>
    <dgm:cxn modelId="{91C92138-30DE-47F4-98E4-7E9853AE2E45}" type="presOf" srcId="{7ACEE36E-3DA3-4A23-A7A7-6A5F5449183A}" destId="{1DE5E73B-C585-495F-83A3-45C552554F57}" srcOrd="0" destOrd="0" presId="urn:microsoft.com/office/officeart/2005/8/layout/cycle3"/>
    <dgm:cxn modelId="{EC0080B8-3E8E-4787-8A87-04D4E4E2BA60}" type="presOf" srcId="{A7240EB2-55B7-493D-8581-08090D275144}" destId="{09C8FCC5-06EC-42E1-9829-003A781C47D3}" srcOrd="0" destOrd="0" presId="urn:microsoft.com/office/officeart/2005/8/layout/cycle3"/>
    <dgm:cxn modelId="{60A494C6-B62E-428F-83E6-85E773F4174F}" srcId="{F2BA7DE6-ADA6-48A2-96B0-AFB69FA96954}" destId="{A7240EB2-55B7-493D-8581-08090D275144}" srcOrd="1" destOrd="0" parTransId="{A0A002D8-1103-4145-9727-EDE8FD162E60}" sibTransId="{DB5E9268-1F0D-4663-841D-B592D5B819BC}"/>
    <dgm:cxn modelId="{8F098ECF-38F4-4240-A0C2-59D8FD86755A}" type="presOf" srcId="{5142D654-E13E-4685-9945-EDF82D58E1E8}" destId="{E3ADB2E7-7F1F-43A2-9B1A-4674435D8562}" srcOrd="0" destOrd="0" presId="urn:microsoft.com/office/officeart/2005/8/layout/cycle3"/>
    <dgm:cxn modelId="{3D8ADBF7-6F94-4108-91D4-F08DC5755488}" type="presOf" srcId="{D8CAF7DF-3A3F-4FAD-8ABC-24B534F5432B}" destId="{5077B50E-8BB2-4B86-A5A8-46596C522936}" srcOrd="0" destOrd="0" presId="urn:microsoft.com/office/officeart/2005/8/layout/cycle3"/>
    <dgm:cxn modelId="{96CEC061-E795-4EBD-802A-9CC2EDE90E0D}" srcId="{F2BA7DE6-ADA6-48A2-96B0-AFB69FA96954}" destId="{7A11D31D-2935-4286-A671-1236C1F53408}" srcOrd="2" destOrd="0" parTransId="{B889B108-6814-4CBA-A8F2-150617CE1D7D}" sibTransId="{624D0EC2-A520-438A-ADEC-04A45CC451B1}"/>
    <dgm:cxn modelId="{1AA03221-06C3-4332-9E75-43711CBF3A3A}" type="presParOf" srcId="{2240E8EC-EC94-4918-816A-CB3E7A1B1A0A}" destId="{F8C27429-7CD2-4F9A-917A-3D666F05ABD4}" srcOrd="0" destOrd="0" presId="urn:microsoft.com/office/officeart/2005/8/layout/cycle3"/>
    <dgm:cxn modelId="{9A2ADDF7-7F81-4435-B625-77CBD0E2CAD9}" type="presParOf" srcId="{F8C27429-7CD2-4F9A-917A-3D666F05ABD4}" destId="{8F512B56-8455-4739-BFB1-DEBB56A167A1}" srcOrd="0" destOrd="0" presId="urn:microsoft.com/office/officeart/2005/8/layout/cycle3"/>
    <dgm:cxn modelId="{D8884BB3-272B-4DBE-9B1C-62A0B4C2EBF9}" type="presParOf" srcId="{F8C27429-7CD2-4F9A-917A-3D666F05ABD4}" destId="{E3ADB2E7-7F1F-43A2-9B1A-4674435D8562}" srcOrd="1" destOrd="0" presId="urn:microsoft.com/office/officeart/2005/8/layout/cycle3"/>
    <dgm:cxn modelId="{95F14F84-787C-42E1-A587-30A2A54EF9A9}" type="presParOf" srcId="{F8C27429-7CD2-4F9A-917A-3D666F05ABD4}" destId="{09C8FCC5-06EC-42E1-9829-003A781C47D3}" srcOrd="2" destOrd="0" presId="urn:microsoft.com/office/officeart/2005/8/layout/cycle3"/>
    <dgm:cxn modelId="{B63BC258-08ED-44FB-9FDD-267EA4F1BA40}" type="presParOf" srcId="{F8C27429-7CD2-4F9A-917A-3D666F05ABD4}" destId="{A4C4DFEC-FC6A-4993-96D3-BE2E683EDE9D}" srcOrd="3" destOrd="0" presId="urn:microsoft.com/office/officeart/2005/8/layout/cycle3"/>
    <dgm:cxn modelId="{8B4D6140-0ADE-435A-9B4C-B11E97EFA894}" type="presParOf" srcId="{F8C27429-7CD2-4F9A-917A-3D666F05ABD4}" destId="{1DE5E73B-C585-495F-83A3-45C552554F57}" srcOrd="4" destOrd="0" presId="urn:microsoft.com/office/officeart/2005/8/layout/cycle3"/>
    <dgm:cxn modelId="{F1B9C919-9F71-4AD3-B7ED-090EE4214B7C}" type="presParOf" srcId="{F8C27429-7CD2-4F9A-917A-3D666F05ABD4}" destId="{5077B50E-8BB2-4B86-A5A8-46596C522936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ADB2E7-7F1F-43A2-9B1A-4674435D8562}">
      <dsp:nvSpPr>
        <dsp:cNvPr id="0" name=""/>
        <dsp:cNvSpPr/>
      </dsp:nvSpPr>
      <dsp:spPr>
        <a:xfrm>
          <a:off x="999407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12B56-8455-4739-BFB1-DEBB56A167A1}">
      <dsp:nvSpPr>
        <dsp:cNvPr id="0" name=""/>
        <dsp:cNvSpPr/>
      </dsp:nvSpPr>
      <dsp:spPr>
        <a:xfrm>
          <a:off x="2093525" y="1515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Музыкально-театрализованные игры в повседневной жизни</a:t>
          </a:r>
          <a:endParaRPr lang="ru-RU" sz="1400" kern="1200" dirty="0"/>
        </a:p>
      </dsp:txBody>
      <dsp:txXfrm>
        <a:off x="2093525" y="1515"/>
        <a:ext cx="1866304" cy="933152"/>
      </dsp:txXfrm>
    </dsp:sp>
    <dsp:sp modelId="{09C8FCC5-06EC-42E1-9829-003A781C47D3}">
      <dsp:nvSpPr>
        <dsp:cNvPr id="0" name=""/>
        <dsp:cNvSpPr/>
      </dsp:nvSpPr>
      <dsp:spPr>
        <a:xfrm>
          <a:off x="3695270" y="1196235"/>
          <a:ext cx="195159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Театральная игра на праздниках</a:t>
          </a:r>
          <a:endParaRPr lang="ru-RU" sz="1600" kern="1200" dirty="0"/>
        </a:p>
      </dsp:txBody>
      <dsp:txXfrm>
        <a:off x="3695270" y="1196235"/>
        <a:ext cx="1951594" cy="933152"/>
      </dsp:txXfrm>
    </dsp:sp>
    <dsp:sp modelId="{A4C4DFEC-FC6A-4993-96D3-BE2E683EDE9D}">
      <dsp:nvSpPr>
        <dsp:cNvPr id="0" name=""/>
        <dsp:cNvSpPr/>
      </dsp:nvSpPr>
      <dsp:spPr>
        <a:xfrm>
          <a:off x="3109814" y="3129332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Театральные спектакли, представления</a:t>
          </a:r>
          <a:endParaRPr lang="ru-RU" sz="1600" kern="1200" dirty="0"/>
        </a:p>
      </dsp:txBody>
      <dsp:txXfrm>
        <a:off x="3109814" y="3129332"/>
        <a:ext cx="1866304" cy="933152"/>
      </dsp:txXfrm>
    </dsp:sp>
    <dsp:sp modelId="{1DE5E73B-C585-495F-83A3-45C552554F57}">
      <dsp:nvSpPr>
        <dsp:cNvPr id="0" name=""/>
        <dsp:cNvSpPr/>
      </dsp:nvSpPr>
      <dsp:spPr>
        <a:xfrm>
          <a:off x="1077235" y="3129332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Самостоятельная деятельность</a:t>
          </a:r>
          <a:endParaRPr lang="ru-RU" sz="1600" kern="1200" dirty="0"/>
        </a:p>
      </dsp:txBody>
      <dsp:txXfrm>
        <a:off x="1077235" y="3129332"/>
        <a:ext cx="1866304" cy="933152"/>
      </dsp:txXfrm>
    </dsp:sp>
    <dsp:sp modelId="{5077B50E-8BB2-4B86-A5A8-46596C522936}">
      <dsp:nvSpPr>
        <dsp:cNvPr id="0" name=""/>
        <dsp:cNvSpPr/>
      </dsp:nvSpPr>
      <dsp:spPr>
        <a:xfrm>
          <a:off x="449134" y="1196235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Музыкально-театрализованные игры во время </a:t>
          </a:r>
          <a:r>
            <a:rPr lang="ru-RU" sz="1600" kern="1200" dirty="0" smtClean="0"/>
            <a:t>ОД</a:t>
          </a:r>
          <a:endParaRPr lang="ru-RU" sz="1600" kern="1200" dirty="0"/>
        </a:p>
      </dsp:txBody>
      <dsp:txXfrm>
        <a:off x="449134" y="1196235"/>
        <a:ext cx="1866304" cy="933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21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42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4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52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836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87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25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5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7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92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959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908D8-ADC1-4F42-B837-8B337CCFEB3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84EB9-1EFD-4C2C-AAAD-D6A45C557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430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656" y="0"/>
            <a:ext cx="922965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1" y="1"/>
            <a:ext cx="86409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                 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  </a:t>
            </a:r>
          </a:p>
          <a:p>
            <a:pPr algn="ctr"/>
            <a:endParaRPr lang="ru-RU" sz="2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ОБОБЩЕНИЕ ОПЫТА РАБОТЫ ПО ТЕМЕ: « РАЗВИТИЕ ТВОРЧЕСКИХ СПОСОБНОСТЕЙ ДЕТЕЙ ЧЕРЕЗ МУЗЫКАЛЬНО – ТЕАТРАЛИЗОВАННУЮ ДЕЯТЕЛЬ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ОСТЬ»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5013176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ВЫПОЛНИЛА: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1 Кв.К.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Баженова Людмила Юрьевна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l="2992" r="7236" b="24000"/>
          <a:stretch>
            <a:fillRect/>
          </a:stretch>
        </p:blipFill>
        <p:spPr bwMode="auto">
          <a:xfrm>
            <a:off x="214282" y="2857496"/>
            <a:ext cx="39793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39552" y="311750"/>
            <a:ext cx="77768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 106 «Анютины глазки» комбинированного вида» г.  Орска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462432,  г. Орск, Оренбургская область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Андреева. 5 «Б»,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sadik106@yandex.ru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664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555645"/>
            <a:ext cx="86409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ПЕРСПЕКТИВНОСТЬ ОПЫТА</a:t>
            </a:r>
          </a:p>
          <a:p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ориентирована на всестороннее развитие личности ребенка, его неповторимой индивидуальности, его раскрепощение, вовлечение в действие, активизируя при этом все имеющиеся у него возможности; на самостоятельное творчество.</a:t>
            </a:r>
          </a:p>
          <a:p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2132856"/>
            <a:ext cx="41044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Театральная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just"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развивает универсальную </a:t>
            </a:r>
          </a:p>
          <a:p>
            <a:pPr algn="just"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способность к творчеству в </a:t>
            </a:r>
          </a:p>
          <a:p>
            <a:pPr algn="just"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любом возрасте.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8"/>
          <a:stretch>
            <a:fillRect/>
          </a:stretch>
        </p:blipFill>
        <p:spPr>
          <a:xfrm>
            <a:off x="251520" y="3861048"/>
            <a:ext cx="4212468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36068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4" y="33105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95536" y="476672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              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ТРУДОЕМКОСТЬ ОПЫТА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Самый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богатый и сложный жанр музыки –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сказка.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этом музыкальном жанре слиты в единое целое поэзия и драматическое искусство, вокальная и инструментальная музыка, мимика, танцы, живопись, декорации и костюмы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6215106" cy="4082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26749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56286593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23928" y="2564904"/>
            <a:ext cx="122413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ahnschrift Ligh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Музыкально-театрализованная деятельность</a:t>
            </a:r>
            <a:endParaRPr lang="ru-RU" sz="1600" dirty="0">
              <a:latin typeface="Bahnschrift Light Condensed" panose="020B0502040204020203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863" y="54868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ОРГАНИЗАЦИИ МУЗЫКАЛЬНО –ТЕАТРАЛИЗОВАННОЙ     </a:t>
            </a:r>
          </a:p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ДЕЯТЕЛЬНОСТИ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09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6358" y="54868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ИСПОЛЬЗОВАНИЕ ОПЫТА В РАЗНООБРАЗНЫХ ФОРМАХ РАБОТЫ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9 МАЯ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196752"/>
            <a:ext cx="3281018" cy="2304256"/>
          </a:xfrm>
          <a:prstGeom prst="roundRect">
            <a:avLst/>
          </a:prstGeom>
        </p:spPr>
      </p:pic>
      <p:pic>
        <p:nvPicPr>
          <p:cNvPr id="7" name="Рисунок 6" descr="Весенний праздник 2013 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052736"/>
            <a:ext cx="3861262" cy="2592288"/>
          </a:xfrm>
          <a:prstGeom prst="roundRect">
            <a:avLst/>
          </a:prstGeom>
        </p:spPr>
      </p:pic>
      <p:pic>
        <p:nvPicPr>
          <p:cNvPr id="9" name="Рисунок 8" descr="осень 12013 года 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929066"/>
            <a:ext cx="4000528" cy="2643206"/>
          </a:xfrm>
          <a:prstGeom prst="roundRect">
            <a:avLst/>
          </a:prstGeom>
        </p:spPr>
      </p:pic>
      <p:pic>
        <p:nvPicPr>
          <p:cNvPr id="10" name="Рисунок 9" descr="осень 12013 года 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7276" y="4081466"/>
            <a:ext cx="4000528" cy="2643206"/>
          </a:xfrm>
          <a:prstGeom prst="round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77072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1905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5486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РЕЗУЛЬТАТИВНОСТЬ  ОПЫТА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течение нескольких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 наблюдаются стабильные высокие результаты.</a:t>
            </a: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подобран и адаптирован на основе программы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Н.Е.Вераксы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Т.С.Комаровой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М.А.Васильевой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А.И.Бурениной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О.П.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Радыновой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проводится в начале и конце учебного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defRPr/>
            </a:pP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2" descr="C:\Users\User\Desktop\Для электронногопартфолио\Среда\Играем в теа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3672407" cy="4176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5" descr="D:\фото выпускной\HkEKnI3HNPw.jpg"/>
          <p:cNvPicPr>
            <a:picLocks noChangeAspect="1" noChangeArrowheads="1"/>
          </p:cNvPicPr>
          <p:nvPr/>
        </p:nvPicPr>
        <p:blipFill>
          <a:blip r:embed="rId4" cstate="print"/>
          <a:srcRect t="19791"/>
          <a:stretch>
            <a:fillRect/>
          </a:stretch>
        </p:blipFill>
        <p:spPr bwMode="auto">
          <a:xfrm>
            <a:off x="5004048" y="2420888"/>
            <a:ext cx="3938191" cy="42119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9" y="548680"/>
            <a:ext cx="85689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  <a:endParaRPr lang="ru-RU" altLang="ru-RU" sz="200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Создаю </a:t>
            </a:r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развивающую среду, оснащённую необходимым оборудованием - музыкальными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костюмами </a:t>
            </a:r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инструментами, музыкально - дидактическими пособиями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играм, </a:t>
            </a:r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техническими средствами обучения, всевозможной методической литературой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altLang="ru-RU" sz="20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endParaRPr lang="ru-RU" altLang="ru-RU" sz="200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endParaRPr lang="ru-RU" altLang="ru-RU" sz="200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endParaRPr lang="ru-RU" altLang="ru-RU" sz="20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0" r="36250" b="5660"/>
          <a:stretch>
            <a:fillRect/>
          </a:stretch>
        </p:blipFill>
        <p:spPr>
          <a:xfrm>
            <a:off x="539552" y="3068960"/>
            <a:ext cx="3024336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48433" t="12633" r="23308" b="13421"/>
          <a:stretch>
            <a:fillRect/>
          </a:stretch>
        </p:blipFill>
        <p:spPr bwMode="auto">
          <a:xfrm>
            <a:off x="4139952" y="2852936"/>
            <a:ext cx="1944216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5" descr="D:\Электронное Портфолио Марковой Ю.Г\7.Видео и фото материалы\Фото СРЕДА  гр. 9 для ДОУ\Театральный уголок\image (24).jpg"/>
          <p:cNvPicPr>
            <a:picLocks noChangeAspect="1" noChangeArrowheads="1"/>
          </p:cNvPicPr>
          <p:nvPr/>
        </p:nvPicPr>
        <p:blipFill>
          <a:blip r:embed="rId5" cstate="print"/>
          <a:srcRect l="24145" t="11702" r="15956" b="10958"/>
          <a:stretch>
            <a:fillRect/>
          </a:stretch>
        </p:blipFill>
        <p:spPr bwMode="auto">
          <a:xfrm>
            <a:off x="6444208" y="2492896"/>
            <a:ext cx="2376264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65482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54868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5" y="517525"/>
            <a:ext cx="402907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460750"/>
            <a:ext cx="37973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Электронное Портфолио Марковой Ю.Г\7.Видео и фото материалы\Фото СРЕДА  гр. 9 для ДОУ\Театральный уголок\image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08720"/>
            <a:ext cx="4170362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54868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2" descr="D:\Электронное Портфолио Марковой Ю.Г\7.Видео и фото материалы\Фото СРЕДА  гр. 9 для ДОУ\Театральный уголок\image (2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3983568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D:\Электронное Портфолио Марковой Ю.Г\7.Видео и фото материалы\Фото СРЕДА  гр. 9 для ДОУ\Театральный уголок\cqCnSn2ZF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764704"/>
            <a:ext cx="4464496" cy="5521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899592" y="18864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Костюмерный театр,  библиотека сказок.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54868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3" descr="D:\Электронное Портфолио Марковой Ю.Г\7.Видео и фото материалы\Фото СРЕДА  гр. 9 для ДОУ\Театральный уголок\image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009578" cy="5364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Электронное Портфолио Марковой Ю.Г\7.Видео и фото материалы\Фото СРЕДА  гр. 9 для ДОУ\Театральный уголок\image (2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4084389" cy="5666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699792" y="0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ростовых кукол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54868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2" descr="D:\Электронное Портфолио Марковой Ю.Г\7.Видео и фото материалы\Фото СРЕДА  гр. 9 для ДОУ\Театральный уголок\FtXq8xwhg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640960" cy="5399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1691680" y="332656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Пальчиковый вязанный театр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0413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504" y="260648"/>
            <a:ext cx="8928992" cy="46166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indent="457200" algn="just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                               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56792"/>
            <a:ext cx="7560840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ходе работы, наблюдая за детьми, обратила внимание на то, что детям мало эмоциональны, скованны, но в тоже время неподдельный интерес вызывает театральная деятельность. Ребятам нравилось перевоплощаться в каких- либо героев из сказок, видеть персонажи во время проведения праздников, развлечений, утренников. Все это вызывало у них положительные эмоции.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Учитывая актуальность данной проблемы, я поставила цель: формирование творчески развитой личности дошкольника средствами музыкально-театрализованной деятельности.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11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332656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- ЭТО ВОЛШЕБНЫЙ КРАЙ,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КОТОРОМ РЕБЕНОК РАДУЕТСЯ, ИГРАЯ,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 В ИГРЕ ОН ПОЗНАЕТ МИР.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3897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1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Мои проекты, авторские сказки игры.</a:t>
            </a:r>
          </a:p>
        </p:txBody>
      </p:sp>
      <p:pic>
        <p:nvPicPr>
          <p:cNvPr id="7" name="Picture 3" descr="D:\Электронное Портфолио Марковой Ю.Г\7.Видео и фото материалы\Фото СРЕДА  гр. 9 для ДОУ\Театральный уголок\image (7).jpg"/>
          <p:cNvPicPr>
            <a:picLocks noChangeAspect="1" noChangeArrowheads="1"/>
          </p:cNvPicPr>
          <p:nvPr/>
        </p:nvPicPr>
        <p:blipFill>
          <a:blip r:embed="rId3" cstate="print"/>
          <a:srcRect l="10203" t="22678" b="32192"/>
          <a:stretch>
            <a:fillRect/>
          </a:stretch>
        </p:blipFill>
        <p:spPr bwMode="auto">
          <a:xfrm>
            <a:off x="251520" y="1268760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1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Мною сшитый театр</a:t>
            </a:r>
          </a:p>
        </p:txBody>
      </p:sp>
      <p:pic>
        <p:nvPicPr>
          <p:cNvPr id="6" name="Picture 4" descr="C:\Users\User\Desktop\Для электронногопартфолио\Среда\Театральный уголок.jpg"/>
          <p:cNvPicPr>
            <a:picLocks noChangeAspect="1" noChangeArrowheads="1"/>
          </p:cNvPicPr>
          <p:nvPr/>
        </p:nvPicPr>
        <p:blipFill>
          <a:blip r:embed="rId3" cstate="print"/>
          <a:srcRect l="13889" t="11458" r="31675" b="47917"/>
          <a:stretch>
            <a:fillRect/>
          </a:stretch>
        </p:blipFill>
        <p:spPr bwMode="auto">
          <a:xfrm>
            <a:off x="395536" y="1052736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632" y="1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Разновидности театров.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ser\Desktop\Для электронногопартфолио\Среда\Разновидности теат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79928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868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707904" y="0"/>
            <a:ext cx="51845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образом, обобщая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представленные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работе данные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считаю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возможным сделать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следующий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ориентирована на всестороннее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личности ребенка, его неповторимой индивидуальности,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раскрепощение, вовлечение в действие, активизируя при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этом все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имеющиеся у него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возможности,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самостоятельное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0623" y="40466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188640"/>
            <a:ext cx="36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ЗАКЛЮЧЕНИЕ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83" r="10027"/>
          <a:stretch>
            <a:fillRect/>
          </a:stretch>
        </p:blipFill>
        <p:spPr>
          <a:xfrm>
            <a:off x="827584" y="1844824"/>
            <a:ext cx="2664296" cy="403244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34650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931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41" y="2863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35696" y="134076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476672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РАБОТЫ: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формировать всесторонне развитую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личность средствами музыкально-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театрального искусства.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844824"/>
            <a:ext cx="4032448" cy="43830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1112" t="24590" r="8765" b="21311"/>
          <a:stretch>
            <a:fillRect/>
          </a:stretch>
        </p:blipFill>
        <p:spPr bwMode="auto">
          <a:xfrm flipH="1">
            <a:off x="395536" y="2780928"/>
            <a:ext cx="3096344" cy="3193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8117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41" y="2863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35696" y="134076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60648"/>
            <a:ext cx="882047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ru-RU" sz="2000" dirty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Задачи 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Раскрывать творческий потенциал детей посредством музыкально-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театрализованной 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Развивать музыкальные способности ребенка, способности воспринимать музыку ее характер, чувствовать  ее настроение.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Развивать музыкальную память, слух, чувство ритма.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Активизировать деятельность качества и умение использовать танец и     жест  для  передачи  настроения героя.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5. Развивать эмоции в мимике и пантомиме.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6.  Развивать память , внимание, воображение.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7. Формировать желание самостоятельно организовать небольшие театральные постановки со сверстниками и малышами.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8. Поощрять интерес к сценической деятельности.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9.  Воспитывать доброжелательное отношение друг к другу.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17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УСЛОВИЯ ФОРМИРОВАНИЯ ОПЫТА:   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22048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5" descr="масленница  2013 0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06" t="10218" r="23543"/>
          <a:stretch>
            <a:fillRect/>
          </a:stretch>
        </p:blipFill>
        <p:spPr bwMode="auto">
          <a:xfrm>
            <a:off x="5652120" y="1196752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536" y="476672"/>
            <a:ext cx="43204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Федеральному Государственному образовательному стандарту дошкольного образования, на первом месте стоит развитие ребенка как личности творческой, активно проявляющей себя во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видах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деятельности. Личности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готовой адаптироваться в социуме.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 детей, мы развиваем, индивидуальные способности каждого ребенка.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r="8837" b="13980"/>
          <a:stretch>
            <a:fillRect/>
          </a:stretch>
        </p:blipFill>
        <p:spPr bwMode="auto">
          <a:xfrm>
            <a:off x="4499992" y="3356992"/>
            <a:ext cx="448823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9148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0413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504" y="260648"/>
            <a:ext cx="8928992" cy="46166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indent="457200" algn="just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                               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24744"/>
            <a:ext cx="7560840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 образования и воспитания дошкольников средствами театрального искусства актуальна не только как самостоятельный раздел художественно-эстетического воспитания детей, но и как мощное средство социализации детей.  </a:t>
            </a:r>
            <a:b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 время - </a:t>
            </a:r>
            <a:r>
              <a:rPr lang="ru-RU" alt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стрессов - все обрастает массой проблем.  Именно поэтому необходимо через театр помочь  ребёнку легче воспринимать окружающий мир и действительность и конечно, прививать любовь к театру, к русскому слову… Важно постоянно стимулировать ребёнка проявлять сочувствие к окружающим его людям, терпеливо относиться даже к странным идеям несвойственным в реальной жизни.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11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332656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97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37" y="0"/>
            <a:ext cx="9360532" cy="72135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АКТУАЛЬНОСЬ ОПЫТА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905" y="622608"/>
            <a:ext cx="87129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Актуальными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значимыми в процессе воспитания и образования остается музыкальное и театральное искусство.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Искусство возвышает, помогает лучше понять себя и окружающих. Занятия музыкально-театральной деятельностью объединяют возможности нескольких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видов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 – музыки, танца, живописи, литературы,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актерского мастерства.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11960" y="3573016"/>
            <a:ext cx="425526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Дошкольный возраст признается  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сензитивным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творчества,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трудолюбия,          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наблюдательности, бережного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 к окружающей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природе, уважения к людям.</a:t>
            </a: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17" y="3212977"/>
            <a:ext cx="3960440" cy="309634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744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004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251520" y="404664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НОВИЗНА ОПЫТА</a:t>
            </a:r>
            <a:endParaRPr lang="ru-RU" altLang="ru-RU" sz="2400" b="1" dirty="0" smtClean="0"/>
          </a:p>
          <a:p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Репродуктируя </a:t>
            </a:r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программы, я преломила их через свою призму восприятия, дополнила своим репертуаром, и новизна получилась в том, что мой опыт предназначен для детей всех возрастов и приводит к стабильным высоким результатам.</a:t>
            </a:r>
            <a:r>
              <a:rPr lang="ru-RU" altLang="ru-RU" sz="2000" dirty="0">
                <a:solidFill>
                  <a:srgbClr val="C00000"/>
                </a:solidFill>
                <a:latin typeface="Arial" charset="0"/>
                <a:cs typeface="Arial" charset="0"/>
              </a:rPr>
              <a:t>  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4086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DSCN1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3742137" cy="320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 t="11103" b="8386"/>
          <a:stretch>
            <a:fillRect/>
          </a:stretch>
        </p:blipFill>
        <p:spPr bwMode="auto">
          <a:xfrm flipH="1">
            <a:off x="827584" y="2780928"/>
            <a:ext cx="3211659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422643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37" y="0"/>
            <a:ext cx="9360532" cy="72135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танцы.             Работа с педагогами.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905" y="622608"/>
            <a:ext cx="87129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26794" t="7305" b="11403"/>
          <a:stretch>
            <a:fillRect/>
          </a:stretch>
        </p:blipFill>
        <p:spPr bwMode="auto">
          <a:xfrm>
            <a:off x="467544" y="1340768"/>
            <a:ext cx="3541276" cy="525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11830">
            <a:off x="4674571" y="1374853"/>
            <a:ext cx="3240360" cy="4320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79744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781</Words>
  <Application>Microsoft Office PowerPoint</Application>
  <PresentationFormat>Экран (4:3)</PresentationFormat>
  <Paragraphs>138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АКТУАЛЬНОСЬ ОПЫТА</vt:lpstr>
      <vt:lpstr>Слайд 8</vt:lpstr>
      <vt:lpstr>Постановка танцы.             Работа с педагогами.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 воспитатель</cp:lastModifiedBy>
  <cp:revision>95</cp:revision>
  <dcterms:created xsi:type="dcterms:W3CDTF">2018-09-24T14:54:50Z</dcterms:created>
  <dcterms:modified xsi:type="dcterms:W3CDTF">2021-11-30T02:26:41Z</dcterms:modified>
</cp:coreProperties>
</file>