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2" r:id="rId3"/>
    <p:sldId id="275" r:id="rId4"/>
    <p:sldId id="274" r:id="rId5"/>
    <p:sldId id="276" r:id="rId6"/>
    <p:sldId id="277" r:id="rId7"/>
    <p:sldId id="278" r:id="rId8"/>
    <p:sldId id="279" r:id="rId9"/>
    <p:sldId id="280" r:id="rId10"/>
    <p:sldId id="281" r:id="rId11"/>
    <p:sldId id="257" r:id="rId12"/>
    <p:sldId id="282" r:id="rId13"/>
    <p:sldId id="283" r:id="rId14"/>
    <p:sldId id="284" r:id="rId15"/>
    <p:sldId id="285" r:id="rId16"/>
    <p:sldId id="286" r:id="rId17"/>
    <p:sldId id="287" r:id="rId18"/>
    <p:sldId id="258" r:id="rId19"/>
    <p:sldId id="259" r:id="rId20"/>
    <p:sldId id="288" r:id="rId2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60" d="100"/>
          <a:sy n="60" d="100"/>
        </p:scale>
        <p:origin x="96"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7A69033-816E-45F7-874F-5C8DB898EAC6}"/>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C1791B11-2F5B-4E5A-8A06-09F0F7C7CA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DA786190-33F7-478C-8558-CC5F84246D5D}"/>
              </a:ext>
            </a:extLst>
          </p:cNvPr>
          <p:cNvSpPr>
            <a:spLocks noGrp="1"/>
          </p:cNvSpPr>
          <p:nvPr>
            <p:ph type="dt" sz="half" idx="10"/>
          </p:nvPr>
        </p:nvSpPr>
        <p:spPr/>
        <p:txBody>
          <a:bodyPr/>
          <a:lstStyle/>
          <a:p>
            <a:fld id="{E1827A7F-5393-40D9-8430-51DC94A959AD}" type="datetimeFigureOut">
              <a:rPr lang="ru-RU" smtClean="0"/>
              <a:t>24.03.2021</a:t>
            </a:fld>
            <a:endParaRPr lang="ru-RU"/>
          </a:p>
        </p:txBody>
      </p:sp>
      <p:sp>
        <p:nvSpPr>
          <p:cNvPr id="5" name="Нижний колонтитул 4">
            <a:extLst>
              <a:ext uri="{FF2B5EF4-FFF2-40B4-BE49-F238E27FC236}">
                <a16:creationId xmlns:a16="http://schemas.microsoft.com/office/drawing/2014/main" xmlns="" id="{985D9A7D-7E12-48BC-9AB8-6DBFC425604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CAD77A28-3720-40DF-89F4-8E496FE14EBA}"/>
              </a:ext>
            </a:extLst>
          </p:cNvPr>
          <p:cNvSpPr>
            <a:spLocks noGrp="1"/>
          </p:cNvSpPr>
          <p:nvPr>
            <p:ph type="sldNum" sz="quarter" idx="12"/>
          </p:nvPr>
        </p:nvSpPr>
        <p:spPr/>
        <p:txBody>
          <a:bodyPr/>
          <a:lstStyle/>
          <a:p>
            <a:fld id="{E75D8187-1020-4C91-916B-2C747360CD27}" type="slidenum">
              <a:rPr lang="ru-RU" smtClean="0"/>
              <a:t>‹#›</a:t>
            </a:fld>
            <a:endParaRPr lang="ru-RU"/>
          </a:p>
        </p:txBody>
      </p:sp>
    </p:spTree>
    <p:extLst>
      <p:ext uri="{BB962C8B-B14F-4D97-AF65-F5344CB8AC3E}">
        <p14:creationId xmlns:p14="http://schemas.microsoft.com/office/powerpoint/2010/main" val="2646460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4379B83-0C6F-430D-A989-1217373DD3C4}"/>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2CA8E1BD-059F-4DD2-A1FC-EDFDA2D23527}"/>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3400E27A-0200-45B5-B95B-1E24E311F763}"/>
              </a:ext>
            </a:extLst>
          </p:cNvPr>
          <p:cNvSpPr>
            <a:spLocks noGrp="1"/>
          </p:cNvSpPr>
          <p:nvPr>
            <p:ph type="dt" sz="half" idx="10"/>
          </p:nvPr>
        </p:nvSpPr>
        <p:spPr/>
        <p:txBody>
          <a:bodyPr/>
          <a:lstStyle/>
          <a:p>
            <a:fld id="{E1827A7F-5393-40D9-8430-51DC94A959AD}" type="datetimeFigureOut">
              <a:rPr lang="ru-RU" smtClean="0"/>
              <a:t>24.03.2021</a:t>
            </a:fld>
            <a:endParaRPr lang="ru-RU"/>
          </a:p>
        </p:txBody>
      </p:sp>
      <p:sp>
        <p:nvSpPr>
          <p:cNvPr id="5" name="Нижний колонтитул 4">
            <a:extLst>
              <a:ext uri="{FF2B5EF4-FFF2-40B4-BE49-F238E27FC236}">
                <a16:creationId xmlns:a16="http://schemas.microsoft.com/office/drawing/2014/main" xmlns="" id="{91B8A368-ED6B-4FDF-9CE6-E0A438FAF3C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3F09BA10-C5D7-4234-91BA-FFEA6E590A85}"/>
              </a:ext>
            </a:extLst>
          </p:cNvPr>
          <p:cNvSpPr>
            <a:spLocks noGrp="1"/>
          </p:cNvSpPr>
          <p:nvPr>
            <p:ph type="sldNum" sz="quarter" idx="12"/>
          </p:nvPr>
        </p:nvSpPr>
        <p:spPr/>
        <p:txBody>
          <a:bodyPr/>
          <a:lstStyle/>
          <a:p>
            <a:fld id="{E75D8187-1020-4C91-916B-2C747360CD27}" type="slidenum">
              <a:rPr lang="ru-RU" smtClean="0"/>
              <a:t>‹#›</a:t>
            </a:fld>
            <a:endParaRPr lang="ru-RU"/>
          </a:p>
        </p:txBody>
      </p:sp>
    </p:spTree>
    <p:extLst>
      <p:ext uri="{BB962C8B-B14F-4D97-AF65-F5344CB8AC3E}">
        <p14:creationId xmlns:p14="http://schemas.microsoft.com/office/powerpoint/2010/main" val="2288748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6CDD5B7B-C679-4415-BC36-297688BA2DDE}"/>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C25A6BB4-6F38-40AA-9CD0-520EF9F8F6A6}"/>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071F4225-465D-47D7-8CCA-3ECDD661FF2E}"/>
              </a:ext>
            </a:extLst>
          </p:cNvPr>
          <p:cNvSpPr>
            <a:spLocks noGrp="1"/>
          </p:cNvSpPr>
          <p:nvPr>
            <p:ph type="dt" sz="half" idx="10"/>
          </p:nvPr>
        </p:nvSpPr>
        <p:spPr/>
        <p:txBody>
          <a:bodyPr/>
          <a:lstStyle/>
          <a:p>
            <a:fld id="{E1827A7F-5393-40D9-8430-51DC94A959AD}" type="datetimeFigureOut">
              <a:rPr lang="ru-RU" smtClean="0"/>
              <a:t>24.03.2021</a:t>
            </a:fld>
            <a:endParaRPr lang="ru-RU"/>
          </a:p>
        </p:txBody>
      </p:sp>
      <p:sp>
        <p:nvSpPr>
          <p:cNvPr id="5" name="Нижний колонтитул 4">
            <a:extLst>
              <a:ext uri="{FF2B5EF4-FFF2-40B4-BE49-F238E27FC236}">
                <a16:creationId xmlns:a16="http://schemas.microsoft.com/office/drawing/2014/main" xmlns="" id="{49D7439A-6F8D-424A-B622-7624BC4B38D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3E31FBC5-99D1-431F-9EE4-FBFE5B87E5BC}"/>
              </a:ext>
            </a:extLst>
          </p:cNvPr>
          <p:cNvSpPr>
            <a:spLocks noGrp="1"/>
          </p:cNvSpPr>
          <p:nvPr>
            <p:ph type="sldNum" sz="quarter" idx="12"/>
          </p:nvPr>
        </p:nvSpPr>
        <p:spPr/>
        <p:txBody>
          <a:bodyPr/>
          <a:lstStyle/>
          <a:p>
            <a:fld id="{E75D8187-1020-4C91-916B-2C747360CD27}" type="slidenum">
              <a:rPr lang="ru-RU" smtClean="0"/>
              <a:t>‹#›</a:t>
            </a:fld>
            <a:endParaRPr lang="ru-RU"/>
          </a:p>
        </p:txBody>
      </p:sp>
    </p:spTree>
    <p:extLst>
      <p:ext uri="{BB962C8B-B14F-4D97-AF65-F5344CB8AC3E}">
        <p14:creationId xmlns:p14="http://schemas.microsoft.com/office/powerpoint/2010/main" val="4052599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C121A38-E33A-4C18-A4C7-7F6A9C348A2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B0629EBA-804A-4244-9086-5749693C9842}"/>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F946D6D8-643F-4438-AB2E-8479E201E0C1}"/>
              </a:ext>
            </a:extLst>
          </p:cNvPr>
          <p:cNvSpPr>
            <a:spLocks noGrp="1"/>
          </p:cNvSpPr>
          <p:nvPr>
            <p:ph type="dt" sz="half" idx="10"/>
          </p:nvPr>
        </p:nvSpPr>
        <p:spPr/>
        <p:txBody>
          <a:bodyPr/>
          <a:lstStyle/>
          <a:p>
            <a:fld id="{E1827A7F-5393-40D9-8430-51DC94A959AD}" type="datetimeFigureOut">
              <a:rPr lang="ru-RU" smtClean="0"/>
              <a:t>24.03.2021</a:t>
            </a:fld>
            <a:endParaRPr lang="ru-RU"/>
          </a:p>
        </p:txBody>
      </p:sp>
      <p:sp>
        <p:nvSpPr>
          <p:cNvPr id="5" name="Нижний колонтитул 4">
            <a:extLst>
              <a:ext uri="{FF2B5EF4-FFF2-40B4-BE49-F238E27FC236}">
                <a16:creationId xmlns:a16="http://schemas.microsoft.com/office/drawing/2014/main" xmlns="" id="{A0288242-254B-44AA-9BFD-7B3E42BCC34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7A1BB816-A53F-4A72-81B4-ECA65DD12B18}"/>
              </a:ext>
            </a:extLst>
          </p:cNvPr>
          <p:cNvSpPr>
            <a:spLocks noGrp="1"/>
          </p:cNvSpPr>
          <p:nvPr>
            <p:ph type="sldNum" sz="quarter" idx="12"/>
          </p:nvPr>
        </p:nvSpPr>
        <p:spPr/>
        <p:txBody>
          <a:bodyPr/>
          <a:lstStyle/>
          <a:p>
            <a:fld id="{E75D8187-1020-4C91-916B-2C747360CD27}" type="slidenum">
              <a:rPr lang="ru-RU" smtClean="0"/>
              <a:t>‹#›</a:t>
            </a:fld>
            <a:endParaRPr lang="ru-RU"/>
          </a:p>
        </p:txBody>
      </p:sp>
    </p:spTree>
    <p:extLst>
      <p:ext uri="{BB962C8B-B14F-4D97-AF65-F5344CB8AC3E}">
        <p14:creationId xmlns:p14="http://schemas.microsoft.com/office/powerpoint/2010/main" val="4053306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B8E1E19-2AF7-4432-A320-0C80DAD6A72C}"/>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38B034CA-3DCF-4379-8921-345A973493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0EB4FDB0-7033-41E1-973A-F26A0DFC5074}"/>
              </a:ext>
            </a:extLst>
          </p:cNvPr>
          <p:cNvSpPr>
            <a:spLocks noGrp="1"/>
          </p:cNvSpPr>
          <p:nvPr>
            <p:ph type="dt" sz="half" idx="10"/>
          </p:nvPr>
        </p:nvSpPr>
        <p:spPr/>
        <p:txBody>
          <a:bodyPr/>
          <a:lstStyle/>
          <a:p>
            <a:fld id="{E1827A7F-5393-40D9-8430-51DC94A959AD}" type="datetimeFigureOut">
              <a:rPr lang="ru-RU" smtClean="0"/>
              <a:t>24.03.2021</a:t>
            </a:fld>
            <a:endParaRPr lang="ru-RU"/>
          </a:p>
        </p:txBody>
      </p:sp>
      <p:sp>
        <p:nvSpPr>
          <p:cNvPr id="5" name="Нижний колонтитул 4">
            <a:extLst>
              <a:ext uri="{FF2B5EF4-FFF2-40B4-BE49-F238E27FC236}">
                <a16:creationId xmlns:a16="http://schemas.microsoft.com/office/drawing/2014/main" xmlns="" id="{1C160BB0-6E8A-4553-B9E1-42C4B29FD64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50188380-574F-4DC1-BC11-5E7FCE70CC72}"/>
              </a:ext>
            </a:extLst>
          </p:cNvPr>
          <p:cNvSpPr>
            <a:spLocks noGrp="1"/>
          </p:cNvSpPr>
          <p:nvPr>
            <p:ph type="sldNum" sz="quarter" idx="12"/>
          </p:nvPr>
        </p:nvSpPr>
        <p:spPr/>
        <p:txBody>
          <a:bodyPr/>
          <a:lstStyle/>
          <a:p>
            <a:fld id="{E75D8187-1020-4C91-916B-2C747360CD27}" type="slidenum">
              <a:rPr lang="ru-RU" smtClean="0"/>
              <a:t>‹#›</a:t>
            </a:fld>
            <a:endParaRPr lang="ru-RU"/>
          </a:p>
        </p:txBody>
      </p:sp>
    </p:spTree>
    <p:extLst>
      <p:ext uri="{BB962C8B-B14F-4D97-AF65-F5344CB8AC3E}">
        <p14:creationId xmlns:p14="http://schemas.microsoft.com/office/powerpoint/2010/main" val="1242596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F2253E3-0D71-4172-A832-25CCA4817EB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0F620585-84BE-43EB-9C4B-50776D1BD6F8}"/>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242CAB77-3403-4567-A3ED-24B1388371E5}"/>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FD8C354E-7AAE-45AA-95E6-55A7ACB9E004}"/>
              </a:ext>
            </a:extLst>
          </p:cNvPr>
          <p:cNvSpPr>
            <a:spLocks noGrp="1"/>
          </p:cNvSpPr>
          <p:nvPr>
            <p:ph type="dt" sz="half" idx="10"/>
          </p:nvPr>
        </p:nvSpPr>
        <p:spPr/>
        <p:txBody>
          <a:bodyPr/>
          <a:lstStyle/>
          <a:p>
            <a:fld id="{E1827A7F-5393-40D9-8430-51DC94A959AD}" type="datetimeFigureOut">
              <a:rPr lang="ru-RU" smtClean="0"/>
              <a:t>24.03.2021</a:t>
            </a:fld>
            <a:endParaRPr lang="ru-RU"/>
          </a:p>
        </p:txBody>
      </p:sp>
      <p:sp>
        <p:nvSpPr>
          <p:cNvPr id="6" name="Нижний колонтитул 5">
            <a:extLst>
              <a:ext uri="{FF2B5EF4-FFF2-40B4-BE49-F238E27FC236}">
                <a16:creationId xmlns:a16="http://schemas.microsoft.com/office/drawing/2014/main" xmlns="" id="{78EFDF5E-F620-4495-A1AF-802D773D4B4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252DE109-6DEE-4EF3-BB33-D6F9C6BE52E4}"/>
              </a:ext>
            </a:extLst>
          </p:cNvPr>
          <p:cNvSpPr>
            <a:spLocks noGrp="1"/>
          </p:cNvSpPr>
          <p:nvPr>
            <p:ph type="sldNum" sz="quarter" idx="12"/>
          </p:nvPr>
        </p:nvSpPr>
        <p:spPr/>
        <p:txBody>
          <a:bodyPr/>
          <a:lstStyle/>
          <a:p>
            <a:fld id="{E75D8187-1020-4C91-916B-2C747360CD27}" type="slidenum">
              <a:rPr lang="ru-RU" smtClean="0"/>
              <a:t>‹#›</a:t>
            </a:fld>
            <a:endParaRPr lang="ru-RU"/>
          </a:p>
        </p:txBody>
      </p:sp>
    </p:spTree>
    <p:extLst>
      <p:ext uri="{BB962C8B-B14F-4D97-AF65-F5344CB8AC3E}">
        <p14:creationId xmlns:p14="http://schemas.microsoft.com/office/powerpoint/2010/main" val="3378984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5DCFF84-3FCE-41ED-9FA6-231C508344AF}"/>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D509CEF9-8D56-4E5F-BEE7-4392521CFB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81878F4F-FE2D-42CA-BEA5-907661F69CB6}"/>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5AE86CEF-E8FA-4AB2-8C53-1DFD0F3B25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506521A9-8A9A-4EA1-BDF3-538830B58314}"/>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F6E4E7AA-C174-4918-8798-1C011616C8F3}"/>
              </a:ext>
            </a:extLst>
          </p:cNvPr>
          <p:cNvSpPr>
            <a:spLocks noGrp="1"/>
          </p:cNvSpPr>
          <p:nvPr>
            <p:ph type="dt" sz="half" idx="10"/>
          </p:nvPr>
        </p:nvSpPr>
        <p:spPr/>
        <p:txBody>
          <a:bodyPr/>
          <a:lstStyle/>
          <a:p>
            <a:fld id="{E1827A7F-5393-40D9-8430-51DC94A959AD}" type="datetimeFigureOut">
              <a:rPr lang="ru-RU" smtClean="0"/>
              <a:t>24.03.2021</a:t>
            </a:fld>
            <a:endParaRPr lang="ru-RU"/>
          </a:p>
        </p:txBody>
      </p:sp>
      <p:sp>
        <p:nvSpPr>
          <p:cNvPr id="8" name="Нижний колонтитул 7">
            <a:extLst>
              <a:ext uri="{FF2B5EF4-FFF2-40B4-BE49-F238E27FC236}">
                <a16:creationId xmlns:a16="http://schemas.microsoft.com/office/drawing/2014/main" xmlns="" id="{FB03EC97-0B52-4878-98DD-CA0776121FFA}"/>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 id="{6119737B-55B9-4532-BD2E-67F3554848E5}"/>
              </a:ext>
            </a:extLst>
          </p:cNvPr>
          <p:cNvSpPr>
            <a:spLocks noGrp="1"/>
          </p:cNvSpPr>
          <p:nvPr>
            <p:ph type="sldNum" sz="quarter" idx="12"/>
          </p:nvPr>
        </p:nvSpPr>
        <p:spPr/>
        <p:txBody>
          <a:bodyPr/>
          <a:lstStyle/>
          <a:p>
            <a:fld id="{E75D8187-1020-4C91-916B-2C747360CD27}" type="slidenum">
              <a:rPr lang="ru-RU" smtClean="0"/>
              <a:t>‹#›</a:t>
            </a:fld>
            <a:endParaRPr lang="ru-RU"/>
          </a:p>
        </p:txBody>
      </p:sp>
    </p:spTree>
    <p:extLst>
      <p:ext uri="{BB962C8B-B14F-4D97-AF65-F5344CB8AC3E}">
        <p14:creationId xmlns:p14="http://schemas.microsoft.com/office/powerpoint/2010/main" val="415136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102A5FA-70D4-4A1E-951C-A29D0898AC67}"/>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095F19A8-BCF5-4010-B34E-3BF1A922D617}"/>
              </a:ext>
            </a:extLst>
          </p:cNvPr>
          <p:cNvSpPr>
            <a:spLocks noGrp="1"/>
          </p:cNvSpPr>
          <p:nvPr>
            <p:ph type="dt" sz="half" idx="10"/>
          </p:nvPr>
        </p:nvSpPr>
        <p:spPr/>
        <p:txBody>
          <a:bodyPr/>
          <a:lstStyle/>
          <a:p>
            <a:fld id="{E1827A7F-5393-40D9-8430-51DC94A959AD}" type="datetimeFigureOut">
              <a:rPr lang="ru-RU" smtClean="0"/>
              <a:t>24.03.2021</a:t>
            </a:fld>
            <a:endParaRPr lang="ru-RU"/>
          </a:p>
        </p:txBody>
      </p:sp>
      <p:sp>
        <p:nvSpPr>
          <p:cNvPr id="4" name="Нижний колонтитул 3">
            <a:extLst>
              <a:ext uri="{FF2B5EF4-FFF2-40B4-BE49-F238E27FC236}">
                <a16:creationId xmlns:a16="http://schemas.microsoft.com/office/drawing/2014/main" xmlns="" id="{D169E1A8-BB92-4937-B9B7-71FC8D814CDB}"/>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0CD80BE4-1BD3-4C1B-8CF9-B692E7D7458C}"/>
              </a:ext>
            </a:extLst>
          </p:cNvPr>
          <p:cNvSpPr>
            <a:spLocks noGrp="1"/>
          </p:cNvSpPr>
          <p:nvPr>
            <p:ph type="sldNum" sz="quarter" idx="12"/>
          </p:nvPr>
        </p:nvSpPr>
        <p:spPr/>
        <p:txBody>
          <a:bodyPr/>
          <a:lstStyle/>
          <a:p>
            <a:fld id="{E75D8187-1020-4C91-916B-2C747360CD27}" type="slidenum">
              <a:rPr lang="ru-RU" smtClean="0"/>
              <a:t>‹#›</a:t>
            </a:fld>
            <a:endParaRPr lang="ru-RU"/>
          </a:p>
        </p:txBody>
      </p:sp>
    </p:spTree>
    <p:extLst>
      <p:ext uri="{BB962C8B-B14F-4D97-AF65-F5344CB8AC3E}">
        <p14:creationId xmlns:p14="http://schemas.microsoft.com/office/powerpoint/2010/main" val="517382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1C7EBF7C-9DE1-4936-8AE2-89E2C6E1D76B}"/>
              </a:ext>
            </a:extLst>
          </p:cNvPr>
          <p:cNvSpPr>
            <a:spLocks noGrp="1"/>
          </p:cNvSpPr>
          <p:nvPr>
            <p:ph type="dt" sz="half" idx="10"/>
          </p:nvPr>
        </p:nvSpPr>
        <p:spPr/>
        <p:txBody>
          <a:bodyPr/>
          <a:lstStyle/>
          <a:p>
            <a:fld id="{E1827A7F-5393-40D9-8430-51DC94A959AD}" type="datetimeFigureOut">
              <a:rPr lang="ru-RU" smtClean="0"/>
              <a:t>24.03.2021</a:t>
            </a:fld>
            <a:endParaRPr lang="ru-RU"/>
          </a:p>
        </p:txBody>
      </p:sp>
      <p:sp>
        <p:nvSpPr>
          <p:cNvPr id="3" name="Нижний колонтитул 2">
            <a:extLst>
              <a:ext uri="{FF2B5EF4-FFF2-40B4-BE49-F238E27FC236}">
                <a16:creationId xmlns:a16="http://schemas.microsoft.com/office/drawing/2014/main" xmlns="" id="{AFE4399C-B989-4052-ABAB-73CE56BA37CA}"/>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 id="{E6CA7F89-DAF6-46B2-A691-F6865B07903A}"/>
              </a:ext>
            </a:extLst>
          </p:cNvPr>
          <p:cNvSpPr>
            <a:spLocks noGrp="1"/>
          </p:cNvSpPr>
          <p:nvPr>
            <p:ph type="sldNum" sz="quarter" idx="12"/>
          </p:nvPr>
        </p:nvSpPr>
        <p:spPr/>
        <p:txBody>
          <a:bodyPr/>
          <a:lstStyle/>
          <a:p>
            <a:fld id="{E75D8187-1020-4C91-916B-2C747360CD27}" type="slidenum">
              <a:rPr lang="ru-RU" smtClean="0"/>
              <a:t>‹#›</a:t>
            </a:fld>
            <a:endParaRPr lang="ru-RU"/>
          </a:p>
        </p:txBody>
      </p:sp>
    </p:spTree>
    <p:extLst>
      <p:ext uri="{BB962C8B-B14F-4D97-AF65-F5344CB8AC3E}">
        <p14:creationId xmlns:p14="http://schemas.microsoft.com/office/powerpoint/2010/main" val="2592535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0A77142-F7E3-49F7-B299-1F51104EC2F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A708B552-DE63-433F-8EBE-7303B4E55B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1BD70BAE-7EAD-4939-B768-27B19559EB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B890448D-09E7-4103-9DAA-72584E4E5554}"/>
              </a:ext>
            </a:extLst>
          </p:cNvPr>
          <p:cNvSpPr>
            <a:spLocks noGrp="1"/>
          </p:cNvSpPr>
          <p:nvPr>
            <p:ph type="dt" sz="half" idx="10"/>
          </p:nvPr>
        </p:nvSpPr>
        <p:spPr/>
        <p:txBody>
          <a:bodyPr/>
          <a:lstStyle/>
          <a:p>
            <a:fld id="{E1827A7F-5393-40D9-8430-51DC94A959AD}" type="datetimeFigureOut">
              <a:rPr lang="ru-RU" smtClean="0"/>
              <a:t>24.03.2021</a:t>
            </a:fld>
            <a:endParaRPr lang="ru-RU"/>
          </a:p>
        </p:txBody>
      </p:sp>
      <p:sp>
        <p:nvSpPr>
          <p:cNvPr id="6" name="Нижний колонтитул 5">
            <a:extLst>
              <a:ext uri="{FF2B5EF4-FFF2-40B4-BE49-F238E27FC236}">
                <a16:creationId xmlns:a16="http://schemas.microsoft.com/office/drawing/2014/main" xmlns="" id="{AED77009-5C08-4C54-B02F-96255EA145D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72F70730-78AA-48D3-AC31-9EC81E2A2ADF}"/>
              </a:ext>
            </a:extLst>
          </p:cNvPr>
          <p:cNvSpPr>
            <a:spLocks noGrp="1"/>
          </p:cNvSpPr>
          <p:nvPr>
            <p:ph type="sldNum" sz="quarter" idx="12"/>
          </p:nvPr>
        </p:nvSpPr>
        <p:spPr/>
        <p:txBody>
          <a:bodyPr/>
          <a:lstStyle/>
          <a:p>
            <a:fld id="{E75D8187-1020-4C91-916B-2C747360CD27}" type="slidenum">
              <a:rPr lang="ru-RU" smtClean="0"/>
              <a:t>‹#›</a:t>
            </a:fld>
            <a:endParaRPr lang="ru-RU"/>
          </a:p>
        </p:txBody>
      </p:sp>
    </p:spTree>
    <p:extLst>
      <p:ext uri="{BB962C8B-B14F-4D97-AF65-F5344CB8AC3E}">
        <p14:creationId xmlns:p14="http://schemas.microsoft.com/office/powerpoint/2010/main" val="3061085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2D2EF0B-968B-4F0B-AA59-B41CB2E5773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FBC2F509-869D-4308-8C9B-3AC4BCD9DB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9C745EB4-E078-45F1-AA0B-26B0149EDB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FFB9CFBA-3F4B-4CE5-909D-537877DF21EC}"/>
              </a:ext>
            </a:extLst>
          </p:cNvPr>
          <p:cNvSpPr>
            <a:spLocks noGrp="1"/>
          </p:cNvSpPr>
          <p:nvPr>
            <p:ph type="dt" sz="half" idx="10"/>
          </p:nvPr>
        </p:nvSpPr>
        <p:spPr/>
        <p:txBody>
          <a:bodyPr/>
          <a:lstStyle/>
          <a:p>
            <a:fld id="{E1827A7F-5393-40D9-8430-51DC94A959AD}" type="datetimeFigureOut">
              <a:rPr lang="ru-RU" smtClean="0"/>
              <a:t>24.03.2021</a:t>
            </a:fld>
            <a:endParaRPr lang="ru-RU"/>
          </a:p>
        </p:txBody>
      </p:sp>
      <p:sp>
        <p:nvSpPr>
          <p:cNvPr id="6" name="Нижний колонтитул 5">
            <a:extLst>
              <a:ext uri="{FF2B5EF4-FFF2-40B4-BE49-F238E27FC236}">
                <a16:creationId xmlns:a16="http://schemas.microsoft.com/office/drawing/2014/main" xmlns="" id="{627771AB-6B73-4215-BB48-4BCF5467643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D1255D6D-2A88-4EBE-87BD-21E1650E47BF}"/>
              </a:ext>
            </a:extLst>
          </p:cNvPr>
          <p:cNvSpPr>
            <a:spLocks noGrp="1"/>
          </p:cNvSpPr>
          <p:nvPr>
            <p:ph type="sldNum" sz="quarter" idx="12"/>
          </p:nvPr>
        </p:nvSpPr>
        <p:spPr/>
        <p:txBody>
          <a:bodyPr/>
          <a:lstStyle/>
          <a:p>
            <a:fld id="{E75D8187-1020-4C91-916B-2C747360CD27}" type="slidenum">
              <a:rPr lang="ru-RU" smtClean="0"/>
              <a:t>‹#›</a:t>
            </a:fld>
            <a:endParaRPr lang="ru-RU"/>
          </a:p>
        </p:txBody>
      </p:sp>
    </p:spTree>
    <p:extLst>
      <p:ext uri="{BB962C8B-B14F-4D97-AF65-F5344CB8AC3E}">
        <p14:creationId xmlns:p14="http://schemas.microsoft.com/office/powerpoint/2010/main" val="11934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C5B4F41-EB83-4D35-AE4D-BC16613A7E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AC4ACB7F-F802-4414-8935-34F59F9DAA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B0FF43B3-7B63-4F54-A3BF-1793E3C6DF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827A7F-5393-40D9-8430-51DC94A959AD}" type="datetimeFigureOut">
              <a:rPr lang="ru-RU" smtClean="0"/>
              <a:t>24.03.2021</a:t>
            </a:fld>
            <a:endParaRPr lang="ru-RU"/>
          </a:p>
        </p:txBody>
      </p:sp>
      <p:sp>
        <p:nvSpPr>
          <p:cNvPr id="5" name="Нижний колонтитул 4">
            <a:extLst>
              <a:ext uri="{FF2B5EF4-FFF2-40B4-BE49-F238E27FC236}">
                <a16:creationId xmlns:a16="http://schemas.microsoft.com/office/drawing/2014/main" xmlns="" id="{CABB42C1-DF0F-4703-97DD-26A74E23E5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 id="{7922F154-62C1-409C-9483-0ACB3B5540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5D8187-1020-4C91-916B-2C747360CD27}" type="slidenum">
              <a:rPr lang="ru-RU" smtClean="0"/>
              <a:t>‹#›</a:t>
            </a:fld>
            <a:endParaRPr lang="ru-RU"/>
          </a:p>
        </p:txBody>
      </p:sp>
    </p:spTree>
    <p:extLst>
      <p:ext uri="{BB962C8B-B14F-4D97-AF65-F5344CB8AC3E}">
        <p14:creationId xmlns:p14="http://schemas.microsoft.com/office/powerpoint/2010/main" val="1069961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get.wallhere.com/photo/night-space-sky-blue-background-stars-atmosphere-astronomy-star-screenshot-computer-wallpaper-outer-space-astronomical-object-612972.jpg">
            <a:extLst>
              <a:ext uri="{FF2B5EF4-FFF2-40B4-BE49-F238E27FC236}">
                <a16:creationId xmlns:a16="http://schemas.microsoft.com/office/drawing/2014/main" xmlns="" id="{C0474DE2-B8A0-4F09-A47D-821536D3C5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745357"/>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xmlns="" id="{F8A0E06C-0E9B-494D-8DA2-CB8C91D79F00}"/>
              </a:ext>
            </a:extLst>
          </p:cNvPr>
          <p:cNvSpPr>
            <a:spLocks noGrp="1"/>
          </p:cNvSpPr>
          <p:nvPr>
            <p:ph type="ctrTitle"/>
          </p:nvPr>
        </p:nvSpPr>
        <p:spPr>
          <a:xfrm>
            <a:off x="1588167" y="483270"/>
            <a:ext cx="9240253" cy="3206413"/>
          </a:xfrm>
        </p:spPr>
        <p:txBody>
          <a:bodyPr>
            <a:noAutofit/>
          </a:bodyPr>
          <a:lstStyle/>
          <a:p>
            <a:r>
              <a:rPr lang="ru-RU" sz="1600" b="1" i="1" dirty="0" smtClean="0">
                <a:solidFill>
                  <a:schemeClr val="accent1">
                    <a:lumMod val="40000"/>
                    <a:lumOff val="60000"/>
                  </a:schemeClr>
                </a:solidFill>
              </a:rPr>
              <a:t>Муниципальное </a:t>
            </a:r>
            <a:r>
              <a:rPr lang="ru-RU" sz="1600" b="1" i="1" dirty="0">
                <a:solidFill>
                  <a:schemeClr val="accent1">
                    <a:lumMod val="40000"/>
                    <a:lumOff val="60000"/>
                  </a:schemeClr>
                </a:solidFill>
              </a:rPr>
              <a:t>дошкольное образовательное автономное учреждение</a:t>
            </a:r>
            <a:r>
              <a:rPr lang="ru-RU" sz="1600" b="1" dirty="0">
                <a:solidFill>
                  <a:schemeClr val="accent1">
                    <a:lumMod val="40000"/>
                    <a:lumOff val="60000"/>
                  </a:schemeClr>
                </a:solidFill>
              </a:rPr>
              <a:t/>
            </a:r>
            <a:br>
              <a:rPr lang="ru-RU" sz="1600" b="1" dirty="0">
                <a:solidFill>
                  <a:schemeClr val="accent1">
                    <a:lumMod val="40000"/>
                    <a:lumOff val="60000"/>
                  </a:schemeClr>
                </a:solidFill>
              </a:rPr>
            </a:br>
            <a:r>
              <a:rPr lang="ru-RU" sz="1600" b="1" i="1" dirty="0">
                <a:solidFill>
                  <a:schemeClr val="accent1">
                    <a:lumMod val="40000"/>
                    <a:lumOff val="60000"/>
                  </a:schemeClr>
                </a:solidFill>
              </a:rPr>
              <a:t>«Детский сад №78 комбинированного вида «Пчелка» г. Орска»</a:t>
            </a:r>
            <a:r>
              <a:rPr lang="ru-RU" sz="1600" b="1" dirty="0">
                <a:solidFill>
                  <a:schemeClr val="accent1">
                    <a:lumMod val="40000"/>
                    <a:lumOff val="60000"/>
                  </a:schemeClr>
                </a:solidFill>
              </a:rPr>
              <a:t/>
            </a:r>
            <a:br>
              <a:rPr lang="ru-RU" sz="1600" b="1" dirty="0">
                <a:solidFill>
                  <a:schemeClr val="accent1">
                    <a:lumMod val="40000"/>
                    <a:lumOff val="60000"/>
                  </a:schemeClr>
                </a:solidFill>
              </a:rPr>
            </a:br>
            <a:r>
              <a:rPr lang="ru-RU" sz="1600" b="1" dirty="0">
                <a:solidFill>
                  <a:schemeClr val="accent1">
                    <a:lumMod val="40000"/>
                    <a:lumOff val="60000"/>
                  </a:schemeClr>
                </a:solidFill>
              </a:rPr>
              <a:t>Адрес: Оренбургская область, г. Орск, ул. Ленинского – Комсомола, 31</a:t>
            </a:r>
            <a:br>
              <a:rPr lang="ru-RU" sz="1600" b="1" dirty="0">
                <a:solidFill>
                  <a:schemeClr val="accent1">
                    <a:lumMod val="40000"/>
                    <a:lumOff val="60000"/>
                  </a:schemeClr>
                </a:solidFill>
              </a:rPr>
            </a:br>
            <a:r>
              <a:rPr lang="ru-RU" sz="1600" b="1" dirty="0" smtClean="0">
                <a:solidFill>
                  <a:schemeClr val="accent1">
                    <a:lumMod val="40000"/>
                    <a:lumOff val="60000"/>
                  </a:schemeClr>
                </a:solidFill>
                <a:latin typeface="Arial Black" panose="020B0A04020102020204" pitchFamily="34" charset="0"/>
              </a:rPr>
              <a:t/>
            </a:r>
            <a:br>
              <a:rPr lang="ru-RU" sz="1600" b="1" dirty="0" smtClean="0">
                <a:solidFill>
                  <a:schemeClr val="accent1">
                    <a:lumMod val="40000"/>
                    <a:lumOff val="60000"/>
                  </a:schemeClr>
                </a:solidFill>
                <a:latin typeface="Arial Black" panose="020B0A04020102020204" pitchFamily="34" charset="0"/>
              </a:rPr>
            </a:br>
            <a:r>
              <a:rPr lang="ru-RU" sz="1400" b="1" dirty="0" smtClean="0">
                <a:solidFill>
                  <a:schemeClr val="accent1">
                    <a:lumMod val="40000"/>
                    <a:lumOff val="60000"/>
                  </a:schemeClr>
                </a:solidFill>
                <a:latin typeface="Arial Black" panose="020B0A04020102020204" pitchFamily="34" charset="0"/>
              </a:rPr>
              <a:t/>
            </a:r>
            <a:br>
              <a:rPr lang="ru-RU" sz="1400" b="1" dirty="0" smtClean="0">
                <a:solidFill>
                  <a:schemeClr val="accent1">
                    <a:lumMod val="40000"/>
                    <a:lumOff val="60000"/>
                  </a:schemeClr>
                </a:solidFill>
                <a:latin typeface="Arial Black" panose="020B0A04020102020204" pitchFamily="34" charset="0"/>
              </a:rPr>
            </a:br>
            <a:r>
              <a:rPr lang="ru-RU" sz="1400" b="1" dirty="0" smtClean="0">
                <a:solidFill>
                  <a:schemeClr val="accent1">
                    <a:lumMod val="40000"/>
                    <a:lumOff val="60000"/>
                  </a:schemeClr>
                </a:solidFill>
                <a:latin typeface="Arial Black" panose="020B0A04020102020204" pitchFamily="34" charset="0"/>
              </a:rPr>
              <a:t/>
            </a:r>
            <a:br>
              <a:rPr lang="ru-RU" sz="1400" b="1" dirty="0" smtClean="0">
                <a:solidFill>
                  <a:schemeClr val="accent1">
                    <a:lumMod val="40000"/>
                    <a:lumOff val="60000"/>
                  </a:schemeClr>
                </a:solidFill>
                <a:latin typeface="Arial Black" panose="020B0A04020102020204" pitchFamily="34" charset="0"/>
              </a:rPr>
            </a:br>
            <a:r>
              <a:rPr lang="ru-RU" sz="1400" b="1" dirty="0">
                <a:solidFill>
                  <a:schemeClr val="accent1">
                    <a:lumMod val="40000"/>
                    <a:lumOff val="60000"/>
                  </a:schemeClr>
                </a:solidFill>
                <a:latin typeface="Arial Black" panose="020B0A04020102020204" pitchFamily="34" charset="0"/>
              </a:rPr>
              <a:t/>
            </a:r>
            <a:br>
              <a:rPr lang="ru-RU" sz="1400" b="1" dirty="0">
                <a:solidFill>
                  <a:schemeClr val="accent1">
                    <a:lumMod val="40000"/>
                    <a:lumOff val="60000"/>
                  </a:schemeClr>
                </a:solidFill>
                <a:latin typeface="Arial Black" panose="020B0A04020102020204" pitchFamily="34" charset="0"/>
              </a:rPr>
            </a:br>
            <a:r>
              <a:rPr lang="ru-RU" sz="1400" b="1" dirty="0" smtClean="0">
                <a:solidFill>
                  <a:schemeClr val="accent1">
                    <a:lumMod val="40000"/>
                    <a:lumOff val="60000"/>
                  </a:schemeClr>
                </a:solidFill>
                <a:latin typeface="Arial Black" panose="020B0A04020102020204" pitchFamily="34" charset="0"/>
              </a:rPr>
              <a:t/>
            </a:r>
            <a:br>
              <a:rPr lang="ru-RU" sz="1400" b="1" dirty="0" smtClean="0">
                <a:solidFill>
                  <a:schemeClr val="accent1">
                    <a:lumMod val="40000"/>
                    <a:lumOff val="60000"/>
                  </a:schemeClr>
                </a:solidFill>
                <a:latin typeface="Arial Black" panose="020B0A04020102020204" pitchFamily="34" charset="0"/>
              </a:rPr>
            </a:br>
            <a:r>
              <a:rPr lang="ru-RU" sz="1400" b="1" dirty="0">
                <a:solidFill>
                  <a:schemeClr val="accent1">
                    <a:lumMod val="40000"/>
                    <a:lumOff val="60000"/>
                  </a:schemeClr>
                </a:solidFill>
                <a:latin typeface="Arial Black" panose="020B0A04020102020204" pitchFamily="34" charset="0"/>
              </a:rPr>
              <a:t/>
            </a:r>
            <a:br>
              <a:rPr lang="ru-RU" sz="1400" b="1" dirty="0">
                <a:solidFill>
                  <a:schemeClr val="accent1">
                    <a:lumMod val="40000"/>
                    <a:lumOff val="60000"/>
                  </a:schemeClr>
                </a:solidFill>
                <a:latin typeface="Arial Black" panose="020B0A04020102020204" pitchFamily="34" charset="0"/>
              </a:rPr>
            </a:br>
            <a:r>
              <a:rPr lang="ru-RU" sz="4800" dirty="0" smtClean="0">
                <a:solidFill>
                  <a:schemeClr val="accent5">
                    <a:lumMod val="40000"/>
                    <a:lumOff val="60000"/>
                  </a:schemeClr>
                </a:solidFill>
                <a:latin typeface="Arial Black" panose="020B0A04020102020204" pitchFamily="34" charset="0"/>
              </a:rPr>
              <a:t>Дидактическое </a:t>
            </a:r>
            <a:r>
              <a:rPr lang="ru-RU" sz="4800" dirty="0">
                <a:solidFill>
                  <a:schemeClr val="accent5">
                    <a:lumMod val="40000"/>
                    <a:lumOff val="60000"/>
                  </a:schemeClr>
                </a:solidFill>
                <a:latin typeface="Arial Black" panose="020B0A04020102020204" pitchFamily="34" charset="0"/>
              </a:rPr>
              <a:t>пособие</a:t>
            </a:r>
            <a:br>
              <a:rPr lang="ru-RU" sz="4800" dirty="0">
                <a:solidFill>
                  <a:schemeClr val="accent5">
                    <a:lumMod val="40000"/>
                    <a:lumOff val="60000"/>
                  </a:schemeClr>
                </a:solidFill>
                <a:latin typeface="Arial Black" panose="020B0A04020102020204" pitchFamily="34" charset="0"/>
              </a:rPr>
            </a:br>
            <a:r>
              <a:rPr lang="ru-RU" sz="4800" dirty="0">
                <a:solidFill>
                  <a:schemeClr val="accent5">
                    <a:lumMod val="40000"/>
                    <a:lumOff val="60000"/>
                  </a:schemeClr>
                </a:solidFill>
                <a:latin typeface="Arial Black" panose="020B0A04020102020204" pitchFamily="34" charset="0"/>
              </a:rPr>
              <a:t>«Космические учения»</a:t>
            </a:r>
          </a:p>
        </p:txBody>
      </p:sp>
      <p:sp>
        <p:nvSpPr>
          <p:cNvPr id="3" name="Подзаголовок 2">
            <a:extLst>
              <a:ext uri="{FF2B5EF4-FFF2-40B4-BE49-F238E27FC236}">
                <a16:creationId xmlns:a16="http://schemas.microsoft.com/office/drawing/2014/main" xmlns="" id="{491AFB40-A262-45E1-B885-36A6C54CC943}"/>
              </a:ext>
            </a:extLst>
          </p:cNvPr>
          <p:cNvSpPr>
            <a:spLocks noGrp="1"/>
          </p:cNvSpPr>
          <p:nvPr>
            <p:ph type="subTitle" idx="1"/>
          </p:nvPr>
        </p:nvSpPr>
        <p:spPr>
          <a:xfrm>
            <a:off x="1016000" y="4479235"/>
            <a:ext cx="10160000" cy="1258955"/>
          </a:xfrm>
        </p:spPr>
        <p:txBody>
          <a:bodyPr/>
          <a:lstStyle/>
          <a:p>
            <a:r>
              <a:rPr lang="ru-RU" dirty="0">
                <a:solidFill>
                  <a:schemeClr val="accent5">
                    <a:lumMod val="60000"/>
                    <a:lumOff val="40000"/>
                  </a:schemeClr>
                </a:solidFill>
                <a:latin typeface="Arial Black" panose="020B0A04020102020204" pitchFamily="34" charset="0"/>
              </a:rPr>
              <a:t>Автор пособия: Воспитатели МДОАУ №78 «Пчёлка»</a:t>
            </a:r>
          </a:p>
          <a:p>
            <a:r>
              <a:rPr lang="ru-RU" dirty="0" err="1">
                <a:solidFill>
                  <a:schemeClr val="accent5">
                    <a:lumMod val="60000"/>
                    <a:lumOff val="40000"/>
                  </a:schemeClr>
                </a:solidFill>
                <a:latin typeface="Arial Black" panose="020B0A04020102020204" pitchFamily="34" charset="0"/>
              </a:rPr>
              <a:t>Болтунова</a:t>
            </a:r>
            <a:r>
              <a:rPr lang="ru-RU" dirty="0">
                <a:solidFill>
                  <a:schemeClr val="accent5">
                    <a:lumMod val="60000"/>
                    <a:lumOff val="40000"/>
                  </a:schemeClr>
                </a:solidFill>
                <a:latin typeface="Arial Black" panose="020B0A04020102020204" pitchFamily="34" charset="0"/>
              </a:rPr>
              <a:t> Т.В.; </a:t>
            </a:r>
            <a:r>
              <a:rPr lang="ru-RU" dirty="0" err="1">
                <a:solidFill>
                  <a:schemeClr val="accent5">
                    <a:lumMod val="60000"/>
                    <a:lumOff val="40000"/>
                  </a:schemeClr>
                </a:solidFill>
                <a:latin typeface="Arial Black" panose="020B0A04020102020204" pitchFamily="34" charset="0"/>
              </a:rPr>
              <a:t>Ситмухаметова</a:t>
            </a:r>
            <a:r>
              <a:rPr lang="ru-RU" dirty="0">
                <a:solidFill>
                  <a:schemeClr val="accent5">
                    <a:lumMod val="60000"/>
                    <a:lumOff val="40000"/>
                  </a:schemeClr>
                </a:solidFill>
                <a:latin typeface="Arial Black" panose="020B0A04020102020204" pitchFamily="34" charset="0"/>
              </a:rPr>
              <a:t> А.Р.</a:t>
            </a:r>
          </a:p>
        </p:txBody>
      </p:sp>
      <p:sp>
        <p:nvSpPr>
          <p:cNvPr id="4" name="Прямоугольник 3">
            <a:extLst>
              <a:ext uri="{FF2B5EF4-FFF2-40B4-BE49-F238E27FC236}">
                <a16:creationId xmlns:a16="http://schemas.microsoft.com/office/drawing/2014/main" xmlns="" id="{2DA9A130-7895-46FD-ACF0-8E691F00EB2B}"/>
              </a:ext>
            </a:extLst>
          </p:cNvPr>
          <p:cNvSpPr/>
          <p:nvPr/>
        </p:nvSpPr>
        <p:spPr>
          <a:xfrm>
            <a:off x="2663687" y="483271"/>
            <a:ext cx="6096000" cy="532775"/>
          </a:xfrm>
          <a:prstGeom prst="rect">
            <a:avLst/>
          </a:prstGeom>
        </p:spPr>
        <p:txBody>
          <a:bodyPr>
            <a:spAutoFit/>
          </a:bodyPr>
          <a:lstStyle/>
          <a:p>
            <a:pPr algn="just" fontAlgn="base">
              <a:lnSpc>
                <a:spcPct val="107000"/>
              </a:lnSpc>
              <a:spcAft>
                <a:spcPts val="0"/>
              </a:spcAft>
            </a:pPr>
            <a:r>
              <a:rPr lang="ru-RU" sz="2800" dirty="0">
                <a:effectLst/>
                <a:latin typeface="Arial Black" panose="020B0A04020102020204" pitchFamily="34" charset="0"/>
                <a:ea typeface="Times New Roman" panose="02020603050405020304" pitchFamily="18" charset="0"/>
                <a:cs typeface="Times New Roman" panose="02020603050405020304" pitchFamily="18" charset="0"/>
              </a:rPr>
              <a:t> </a:t>
            </a:r>
            <a:endParaRPr lang="ru-RU" sz="2800" dirty="0">
              <a:effectLst/>
              <a:latin typeface="Arial Black" panose="020B0A04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3570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6"/>
            <a:ext cx="12192000" cy="6853727"/>
          </a:xfrm>
          <a:prstGeom prst="rect">
            <a:avLst/>
          </a:prstGeom>
        </p:spPr>
      </p:pic>
      <p:sp>
        <p:nvSpPr>
          <p:cNvPr id="3" name="Прямоугольник 2"/>
          <p:cNvSpPr/>
          <p:nvPr/>
        </p:nvSpPr>
        <p:spPr>
          <a:xfrm>
            <a:off x="529390" y="176462"/>
            <a:ext cx="6031832" cy="6668044"/>
          </a:xfrm>
          <a:prstGeom prst="rect">
            <a:avLst/>
          </a:prstGeom>
        </p:spPr>
        <p:txBody>
          <a:bodyPr wrap="square">
            <a:spAutoFit/>
          </a:bodyPr>
          <a:lstStyle/>
          <a:p>
            <a:pPr algn="ctr">
              <a:lnSpc>
                <a:spcPct val="107000"/>
              </a:lnSpc>
              <a:spcAft>
                <a:spcPts val="800"/>
              </a:spcAft>
            </a:pPr>
            <a:r>
              <a:rPr lang="ru-RU"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Лабиринты</a:t>
            </a:r>
            <a:endPar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«Помогите Белке и Стрелке найти дорогу»</a:t>
            </a:r>
            <a:endPar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ts val="1875"/>
              </a:lnSpc>
              <a:spcAft>
                <a:spcPts val="1125"/>
              </a:spcAft>
            </a:pPr>
            <a:r>
              <a:rPr lang="ru-RU"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Цель: </a:t>
            </a:r>
            <a:r>
              <a:rPr lang="ru-RU"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поставить ребенка перед выбором правильного пути, нацелить на выход из сложной ситуации.</a:t>
            </a:r>
            <a:endPar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ts val="1875"/>
              </a:lnSpc>
              <a:spcAft>
                <a:spcPts val="1125"/>
              </a:spcAft>
            </a:pPr>
            <a:r>
              <a:rPr lang="ru-RU"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Задачи:</a:t>
            </a:r>
            <a:endPar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формирование представления о лабиринтах и правилах их прохождения;</a:t>
            </a:r>
            <a:endPar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улучшение концентрации внимания, памяти;</a:t>
            </a:r>
            <a:endPar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развитие пространственной ориентации, способности логически мыслить;</a:t>
            </a:r>
            <a:endPar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улучшение речевых навыков, моторики пальцев рук;</a:t>
            </a:r>
            <a:endPar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обучение умению находить варианты решения проблемы;</a:t>
            </a:r>
            <a:endPar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воспитание стойкости, усидчивости, целеустремленности, щепетильности в выполнении работы, умения контактировать с окружающими.</a:t>
            </a:r>
            <a:endPar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Материал:</a:t>
            </a:r>
            <a:r>
              <a:rPr lang="ru-RU"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лабиринты, маркер, губка.</a:t>
            </a:r>
            <a:endParaRPr lang="ru-RU"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6821905" y="874293"/>
            <a:ext cx="5109411" cy="5109411"/>
          </a:xfrm>
          <a:prstGeom prst="rect">
            <a:avLst/>
          </a:prstGeom>
        </p:spPr>
      </p:pic>
    </p:spTree>
    <p:extLst>
      <p:ext uri="{BB962C8B-B14F-4D97-AF65-F5344CB8AC3E}">
        <p14:creationId xmlns:p14="http://schemas.microsoft.com/office/powerpoint/2010/main" val="2718640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get.wallhere.com/photo/night-space-sky-blue-background-stars-atmosphere-astronomy-star-screenshot-computer-wallpaper-outer-space-astronomical-object-612972.jpg">
            <a:extLst>
              <a:ext uri="{FF2B5EF4-FFF2-40B4-BE49-F238E27FC236}">
                <a16:creationId xmlns:a16="http://schemas.microsoft.com/office/drawing/2014/main" xmlns="" id="{960C1329-7E16-4F38-9711-283E3AA68D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26267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xmlns="" id="{99031A9F-1F4C-4834-A560-BD021BFC4737}"/>
              </a:ext>
            </a:extLst>
          </p:cNvPr>
          <p:cNvSpPr>
            <a:spLocks noGrp="1"/>
          </p:cNvSpPr>
          <p:nvPr>
            <p:ph type="title"/>
          </p:nvPr>
        </p:nvSpPr>
        <p:spPr>
          <a:xfrm>
            <a:off x="256674" y="320842"/>
            <a:ext cx="5335743" cy="6098453"/>
          </a:xfrm>
        </p:spPr>
        <p:txBody>
          <a:bodyPr>
            <a:noAutofit/>
          </a:bodyPr>
          <a:lstStyle/>
          <a:p>
            <a:r>
              <a:rPr lang="ru-RU" sz="2800" b="1" dirty="0">
                <a:solidFill>
                  <a:schemeClr val="bg1"/>
                </a:solidFill>
                <a:latin typeface="Times New Roman" panose="02020603050405020304" pitchFamily="18" charset="0"/>
                <a:cs typeface="Times New Roman" panose="02020603050405020304" pitchFamily="18" charset="0"/>
              </a:rPr>
              <a:t>Д/И «Космические ребусы» </a:t>
            </a:r>
            <a:r>
              <a:rPr lang="ru-RU" sz="2800" dirty="0">
                <a:solidFill>
                  <a:schemeClr val="bg1"/>
                </a:solidFill>
                <a:latin typeface="Times New Roman" panose="02020603050405020304" pitchFamily="18" charset="0"/>
                <a:cs typeface="Times New Roman" panose="02020603050405020304" pitchFamily="18" charset="0"/>
              </a:rPr>
              <a:t/>
            </a:r>
            <a:br>
              <a:rPr lang="ru-RU" sz="2800" dirty="0">
                <a:solidFill>
                  <a:schemeClr val="bg1"/>
                </a:solidFill>
                <a:latin typeface="Times New Roman" panose="02020603050405020304" pitchFamily="18" charset="0"/>
                <a:cs typeface="Times New Roman" panose="02020603050405020304" pitchFamily="18" charset="0"/>
              </a:rPr>
            </a:br>
            <a:r>
              <a:rPr lang="ru-RU" sz="2800" dirty="0" smtClean="0">
                <a:solidFill>
                  <a:schemeClr val="bg1"/>
                </a:solidFill>
                <a:latin typeface="Times New Roman" panose="02020603050405020304" pitchFamily="18" charset="0"/>
                <a:cs typeface="Times New Roman" panose="02020603050405020304" pitchFamily="18" charset="0"/>
              </a:rPr>
              <a:t/>
            </a:r>
            <a:br>
              <a:rPr lang="ru-RU" sz="2800" dirty="0" smtClean="0">
                <a:solidFill>
                  <a:schemeClr val="bg1"/>
                </a:solidFill>
                <a:latin typeface="Times New Roman" panose="02020603050405020304" pitchFamily="18" charset="0"/>
                <a:cs typeface="Times New Roman" panose="02020603050405020304" pitchFamily="18" charset="0"/>
              </a:rPr>
            </a:br>
            <a:r>
              <a:rPr lang="ru-RU" sz="2000" b="1" dirty="0" smtClean="0">
                <a:solidFill>
                  <a:schemeClr val="bg1"/>
                </a:solidFill>
                <a:latin typeface="Times New Roman" panose="02020603050405020304" pitchFamily="18" charset="0"/>
                <a:cs typeface="Times New Roman" panose="02020603050405020304" pitchFamily="18" charset="0"/>
              </a:rPr>
              <a:t>Цель</a:t>
            </a:r>
            <a:r>
              <a:rPr lang="ru-RU" sz="2000" b="1" dirty="0">
                <a:solidFill>
                  <a:schemeClr val="bg1"/>
                </a:solidFill>
                <a:latin typeface="Times New Roman" panose="02020603050405020304" pitchFamily="18" charset="0"/>
                <a:cs typeface="Times New Roman" panose="02020603050405020304" pitchFamily="18" charset="0"/>
              </a:rPr>
              <a:t>:</a:t>
            </a:r>
            <a:r>
              <a:rPr lang="ru-RU" sz="2000" dirty="0">
                <a:solidFill>
                  <a:schemeClr val="bg1"/>
                </a:solidFill>
                <a:latin typeface="Times New Roman" panose="02020603050405020304" pitchFamily="18" charset="0"/>
                <a:cs typeface="Times New Roman" panose="02020603050405020304" pitchFamily="18" charset="0"/>
              </a:rPr>
              <a:t> Формировать умения разгадывать простые ребусы. Закреплять умение выделять слоги из слов, а также составлять слова из слогов. </a:t>
            </a:r>
            <a:br>
              <a:rPr lang="ru-RU" sz="2000" dirty="0">
                <a:solidFill>
                  <a:schemeClr val="bg1"/>
                </a:solidFill>
                <a:latin typeface="Times New Roman" panose="02020603050405020304" pitchFamily="18" charset="0"/>
                <a:cs typeface="Times New Roman" panose="02020603050405020304" pitchFamily="18" charset="0"/>
              </a:rPr>
            </a:br>
            <a:r>
              <a:rPr lang="ru-RU" sz="2000" b="1" dirty="0">
                <a:solidFill>
                  <a:schemeClr val="bg1"/>
                </a:solidFill>
                <a:latin typeface="Times New Roman" panose="02020603050405020304" pitchFamily="18" charset="0"/>
                <a:cs typeface="Times New Roman" panose="02020603050405020304" pitchFamily="18" charset="0"/>
              </a:rPr>
              <a:t>Задачи:                                                                                                                                                                                                      </a:t>
            </a:r>
            <a:r>
              <a:rPr lang="ru-RU" sz="2000" dirty="0">
                <a:solidFill>
                  <a:schemeClr val="bg1"/>
                </a:solidFill>
                <a:latin typeface="Times New Roman" panose="02020603050405020304" pitchFamily="18" charset="0"/>
                <a:cs typeface="Times New Roman" panose="02020603050405020304" pitchFamily="18" charset="0"/>
              </a:rPr>
              <a:t>- закреплять  знания о правилах разгадывания ребусов; продолжать формировать умения разгадывать простые ребусы                                                                                                                                                   - развивать логическое мышление, сообразительность, фантазию и воображение;                                        -- развивать зрительную и моторную память, внимание через яркие картинки и рисунки;                         - развивать у детей речь через разгадывания слов                                                                                      -   - воспитание усидчивости, терпения, умения преодолевать трудности.</a:t>
            </a:r>
            <a:br>
              <a:rPr lang="ru-RU" sz="2000" dirty="0">
                <a:solidFill>
                  <a:schemeClr val="bg1"/>
                </a:solidFill>
                <a:latin typeface="Times New Roman" panose="02020603050405020304" pitchFamily="18" charset="0"/>
                <a:cs typeface="Times New Roman" panose="02020603050405020304" pitchFamily="18" charset="0"/>
              </a:rPr>
            </a:br>
            <a:r>
              <a:rPr lang="ru-RU" sz="2000" b="1" dirty="0">
                <a:solidFill>
                  <a:schemeClr val="bg1"/>
                </a:solidFill>
                <a:latin typeface="Times New Roman" panose="02020603050405020304" pitchFamily="18" charset="0"/>
                <a:cs typeface="Times New Roman" panose="02020603050405020304" pitchFamily="18" charset="0"/>
              </a:rPr>
              <a:t>Материал</a:t>
            </a:r>
            <a:r>
              <a:rPr lang="ru-RU" sz="2000" dirty="0">
                <a:solidFill>
                  <a:schemeClr val="bg1"/>
                </a:solidFill>
                <a:latin typeface="Times New Roman" panose="02020603050405020304" pitchFamily="18" charset="0"/>
                <a:cs typeface="Times New Roman" panose="02020603050405020304" pitchFamily="18" charset="0"/>
              </a:rPr>
              <a:t>: карточки с ребусами.</a:t>
            </a:r>
            <a:br>
              <a:rPr lang="ru-RU" sz="2000" dirty="0">
                <a:solidFill>
                  <a:schemeClr val="bg1"/>
                </a:solidFill>
                <a:latin typeface="Times New Roman" panose="02020603050405020304" pitchFamily="18" charset="0"/>
                <a:cs typeface="Times New Roman" panose="02020603050405020304" pitchFamily="18" charset="0"/>
              </a:rPr>
            </a:br>
            <a:endParaRPr lang="ru-RU" sz="2000" dirty="0">
              <a:solidFill>
                <a:schemeClr val="bg1"/>
              </a:solidFill>
              <a:latin typeface="Times New Roman" panose="02020603050405020304" pitchFamily="18" charset="0"/>
              <a:cs typeface="Times New Roman" panose="02020603050405020304" pitchFamily="18" charset="0"/>
            </a:endParaRPr>
          </a:p>
        </p:txBody>
      </p:sp>
      <p:pic>
        <p:nvPicPr>
          <p:cNvPr id="2056" name="Picture 8" descr="https://downloader.disk.yandex.ru/preview/5cc225db652edab104aa7a88556df0d8770354f1a457f573df483a0f21541d28/6059dda0/-DI2sEU_SIXSa3AojRak2zbI6eUIott8YEDvsz6mPD5Ewu6DTghqOgecrPpE89QiGWZcD3Gu7lcvJhDKcy-B_g%3D%3D?uid=0&amp;filename=20210322_141703.jpg&amp;disposition=inline&amp;hash=&amp;limit=0&amp;content_type=image%2Fjpeg&amp;owner_uid=0&amp;tknv=v2&amp;size=2048x2048">
            <a:extLst>
              <a:ext uri="{FF2B5EF4-FFF2-40B4-BE49-F238E27FC236}">
                <a16:creationId xmlns:a16="http://schemas.microsoft.com/office/drawing/2014/main" xmlns="" id="{58D18053-5550-4DCF-9B4B-B6423FAE7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9585" y="755373"/>
            <a:ext cx="4850296" cy="5347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369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76525D1-D41B-495C-8DDB-EADDB3F41F19}"/>
              </a:ext>
            </a:extLst>
          </p:cNvPr>
          <p:cNvSpPr>
            <a:spLocks noGrp="1"/>
          </p:cNvSpPr>
          <p:nvPr>
            <p:ph type="title"/>
          </p:nvPr>
        </p:nvSpPr>
        <p:spPr/>
        <p:txBody>
          <a:bodyPr/>
          <a:lstStyle/>
          <a:p>
            <a:endParaRPr lang="ru-RU"/>
          </a:p>
        </p:txBody>
      </p:sp>
      <p:pic>
        <p:nvPicPr>
          <p:cNvPr id="13314" name="Picture 2" descr="https://get.wallhere.com/photo/night-space-sky-blue-background-stars-atmosphere-astronomy-star-screenshot-computer-wallpaper-outer-space-astronomical-object-612972.jpg">
            <a:extLst>
              <a:ext uri="{FF2B5EF4-FFF2-40B4-BE49-F238E27FC236}">
                <a16:creationId xmlns:a16="http://schemas.microsoft.com/office/drawing/2014/main" xmlns="" id="{B4DB7B95-8DEA-48C4-A354-BFCE5D6AB77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xmlns="" id="{9C29C127-AA64-4BB6-ABD3-B1E754967EB5}"/>
              </a:ext>
            </a:extLst>
          </p:cNvPr>
          <p:cNvSpPr/>
          <p:nvPr/>
        </p:nvSpPr>
        <p:spPr>
          <a:xfrm>
            <a:off x="449180" y="365125"/>
            <a:ext cx="4758924" cy="5473486"/>
          </a:xfrm>
          <a:prstGeom prst="rect">
            <a:avLst/>
          </a:prstGeom>
        </p:spPr>
        <p:txBody>
          <a:bodyPr wrap="square">
            <a:spAutoFit/>
          </a:bodyPr>
          <a:lstStyle/>
          <a:p>
            <a:pPr indent="228600">
              <a:spcAft>
                <a:spcPts val="0"/>
              </a:spcAft>
            </a:pPr>
            <a:r>
              <a:rPr lang="ru-RU"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Д/упр. </a:t>
            </a:r>
          </a:p>
          <a:p>
            <a:pPr indent="228600">
              <a:spcAft>
                <a:spcPts val="0"/>
              </a:spcAft>
            </a:pPr>
            <a:r>
              <a:rPr lang="ru-RU"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«Космический маршрут»</a:t>
            </a:r>
            <a:endParaRPr lang="ru-RU"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228600">
              <a:spcAft>
                <a:spcPts val="0"/>
              </a:spcAft>
            </a:pPr>
            <a:r>
              <a:rPr lang="ru-RU" sz="2800" u="none" strike="noStrike"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ru-RU"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Цель:</a:t>
            </a:r>
            <a:endParaRPr lang="ru-RU"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ru-RU"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a:t>
            </a:r>
            <a:r>
              <a:rPr lang="ru-RU" sz="24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развитие </a:t>
            </a:r>
            <a:r>
              <a:rPr lang="ru-RU"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графо-моторных      навыков</a:t>
            </a:r>
            <a:r>
              <a:rPr lang="ru-RU"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ru-RU"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формирование зрительной координации,                                                                                                                  - подготовка руки ребенка к письму.</a:t>
            </a:r>
            <a:endParaRPr lang="ru-RU"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ru-RU"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Материал:</a:t>
            </a:r>
            <a:r>
              <a:rPr lang="ru-RU"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карточки с графическим рисунком, маркер, губка.</a:t>
            </a:r>
          </a:p>
          <a:p>
            <a:pPr>
              <a:lnSpc>
                <a:spcPct val="107000"/>
              </a:lnSpc>
              <a:spcAft>
                <a:spcPts val="800"/>
              </a:spcAft>
            </a:pPr>
            <a:r>
              <a:rPr lang="ru-RU"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6" name="Рисунок 5">
            <a:extLst>
              <a:ext uri="{FF2B5EF4-FFF2-40B4-BE49-F238E27FC236}">
                <a16:creationId xmlns:a16="http://schemas.microsoft.com/office/drawing/2014/main" xmlns="" id="{8A5B683A-F06B-4586-A0A0-FDA90F7B7C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731796" y="708531"/>
            <a:ext cx="6148548" cy="5420140"/>
          </a:xfrm>
          <a:prstGeom prst="rect">
            <a:avLst/>
          </a:prstGeom>
        </p:spPr>
      </p:pic>
    </p:spTree>
    <p:extLst>
      <p:ext uri="{BB962C8B-B14F-4D97-AF65-F5344CB8AC3E}">
        <p14:creationId xmlns:p14="http://schemas.microsoft.com/office/powerpoint/2010/main" val="16862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get.wallhere.com/photo/night-space-sky-blue-background-stars-atmosphere-astronomy-star-screenshot-computer-wallpaper-outer-space-astronomical-object-612972.jpg">
            <a:extLst>
              <a:ext uri="{FF2B5EF4-FFF2-40B4-BE49-F238E27FC236}">
                <a16:creationId xmlns:a16="http://schemas.microsoft.com/office/drawing/2014/main" xmlns="" id="{5BAD1521-075D-4F12-9A79-10711362552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498070" cy="6970643"/>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xmlns="" id="{3A0757D7-0720-496F-9ADF-5EDF5E5C4945}"/>
              </a:ext>
            </a:extLst>
          </p:cNvPr>
          <p:cNvSpPr>
            <a:spLocks noGrp="1"/>
          </p:cNvSpPr>
          <p:nvPr>
            <p:ph type="title"/>
          </p:nvPr>
        </p:nvSpPr>
        <p:spPr>
          <a:xfrm>
            <a:off x="208548" y="240632"/>
            <a:ext cx="4774270" cy="6266185"/>
          </a:xfrm>
        </p:spPr>
        <p:txBody>
          <a:bodyPr>
            <a:normAutofit/>
          </a:bodyPr>
          <a:lstStyle/>
          <a:p>
            <a:r>
              <a:rPr lang="ru-RU" sz="2800" b="1" dirty="0">
                <a:solidFill>
                  <a:schemeClr val="bg1"/>
                </a:solidFill>
                <a:latin typeface="Times New Roman" panose="02020603050405020304" pitchFamily="18" charset="0"/>
                <a:cs typeface="Times New Roman" panose="02020603050405020304" pitchFamily="18" charset="0"/>
              </a:rPr>
              <a:t>Математические </a:t>
            </a:r>
            <a:r>
              <a:rPr lang="ru-RU" sz="2800" b="1" dirty="0" err="1">
                <a:solidFill>
                  <a:schemeClr val="bg1"/>
                </a:solidFill>
                <a:latin typeface="Times New Roman" panose="02020603050405020304" pitchFamily="18" charset="0"/>
                <a:cs typeface="Times New Roman" panose="02020603050405020304" pitchFamily="18" charset="0"/>
              </a:rPr>
              <a:t>пазлы</a:t>
            </a:r>
            <a:r>
              <a:rPr lang="ru-RU" sz="2800" dirty="0">
                <a:solidFill>
                  <a:schemeClr val="bg1"/>
                </a:solidFill>
                <a:latin typeface="Times New Roman" panose="02020603050405020304" pitchFamily="18" charset="0"/>
                <a:cs typeface="Times New Roman" panose="02020603050405020304" pitchFamily="18" charset="0"/>
              </a:rPr>
              <a:t/>
            </a:r>
            <a:br>
              <a:rPr lang="ru-RU" sz="2800" dirty="0">
                <a:solidFill>
                  <a:schemeClr val="bg1"/>
                </a:solidFill>
                <a:latin typeface="Times New Roman" panose="02020603050405020304" pitchFamily="18" charset="0"/>
                <a:cs typeface="Times New Roman" panose="02020603050405020304" pitchFamily="18" charset="0"/>
              </a:rPr>
            </a:br>
            <a:r>
              <a:rPr lang="ru-RU" sz="2800" dirty="0" smtClean="0">
                <a:solidFill>
                  <a:schemeClr val="bg1"/>
                </a:solidFill>
                <a:latin typeface="Times New Roman" panose="02020603050405020304" pitchFamily="18" charset="0"/>
                <a:cs typeface="Times New Roman" panose="02020603050405020304" pitchFamily="18" charset="0"/>
              </a:rPr>
              <a:t/>
            </a:r>
            <a:br>
              <a:rPr lang="ru-RU" sz="2800" dirty="0" smtClean="0">
                <a:solidFill>
                  <a:schemeClr val="bg1"/>
                </a:solidFill>
                <a:latin typeface="Times New Roman" panose="02020603050405020304" pitchFamily="18" charset="0"/>
                <a:cs typeface="Times New Roman" panose="02020603050405020304" pitchFamily="18" charset="0"/>
              </a:rPr>
            </a:br>
            <a:r>
              <a:rPr lang="ru-RU" sz="2400" b="1" dirty="0" smtClean="0">
                <a:solidFill>
                  <a:schemeClr val="bg1"/>
                </a:solidFill>
                <a:latin typeface="Times New Roman" panose="02020603050405020304" pitchFamily="18" charset="0"/>
                <a:cs typeface="Times New Roman" panose="02020603050405020304" pitchFamily="18" charset="0"/>
              </a:rPr>
              <a:t>Цель</a:t>
            </a:r>
            <a:r>
              <a:rPr lang="ru-RU" sz="2400" b="1" dirty="0">
                <a:solidFill>
                  <a:schemeClr val="bg1"/>
                </a:solidFill>
                <a:latin typeface="Times New Roman" panose="02020603050405020304" pitchFamily="18" charset="0"/>
                <a:cs typeface="Times New Roman" panose="02020603050405020304" pitchFamily="18" charset="0"/>
              </a:rPr>
              <a:t>:</a:t>
            </a:r>
            <a:r>
              <a:rPr lang="ru-RU" sz="2400" dirty="0">
                <a:solidFill>
                  <a:schemeClr val="bg1"/>
                </a:solidFill>
                <a:latin typeface="Times New Roman" panose="02020603050405020304" pitchFamily="18" charset="0"/>
                <a:cs typeface="Times New Roman" panose="02020603050405020304" pitchFamily="18" charset="0"/>
              </a:rPr>
              <a:t> систематизировать знания детей чисел от 1 до 10; закреплять навыки счета в пределах 10; развивать память, внимание, логическое мышление, речь, творческие способности; пробуждать интерес к предмету через игру.</a:t>
            </a:r>
            <a:br>
              <a:rPr lang="ru-RU" sz="2400" dirty="0">
                <a:solidFill>
                  <a:schemeClr val="bg1"/>
                </a:solidFill>
                <a:latin typeface="Times New Roman" panose="02020603050405020304" pitchFamily="18" charset="0"/>
                <a:cs typeface="Times New Roman" panose="02020603050405020304" pitchFamily="18" charset="0"/>
              </a:rPr>
            </a:br>
            <a:r>
              <a:rPr lang="ru-RU" sz="2400" b="1" dirty="0">
                <a:solidFill>
                  <a:schemeClr val="bg1"/>
                </a:solidFill>
                <a:latin typeface="Times New Roman" panose="02020603050405020304" pitchFamily="18" charset="0"/>
                <a:cs typeface="Times New Roman" panose="02020603050405020304" pitchFamily="18" charset="0"/>
              </a:rPr>
              <a:t>Материал:</a:t>
            </a:r>
            <a:r>
              <a:rPr lang="ru-RU" sz="2400" dirty="0">
                <a:solidFill>
                  <a:schemeClr val="bg1"/>
                </a:solidFill>
                <a:latin typeface="Times New Roman" panose="02020603050405020304" pitchFamily="18" charset="0"/>
                <a:cs typeface="Times New Roman" panose="02020603050405020304" pitchFamily="18" charset="0"/>
              </a:rPr>
              <a:t> разрезные картинки.</a:t>
            </a:r>
            <a:br>
              <a:rPr lang="ru-RU" sz="2400" dirty="0">
                <a:solidFill>
                  <a:schemeClr val="bg1"/>
                </a:solidFill>
                <a:latin typeface="Times New Roman" panose="02020603050405020304" pitchFamily="18" charset="0"/>
                <a:cs typeface="Times New Roman" panose="02020603050405020304" pitchFamily="18" charset="0"/>
              </a:rPr>
            </a:br>
            <a:r>
              <a:rPr lang="ru-RU" sz="2400" dirty="0">
                <a:solidFill>
                  <a:schemeClr val="bg1"/>
                </a:solidFill>
                <a:latin typeface="Times New Roman" panose="02020603050405020304" pitchFamily="18" charset="0"/>
                <a:cs typeface="Times New Roman" panose="02020603050405020304" pitchFamily="18" charset="0"/>
              </a:rPr>
              <a:t> </a:t>
            </a:r>
          </a:p>
        </p:txBody>
      </p:sp>
      <p:pic>
        <p:nvPicPr>
          <p:cNvPr id="5" name="Рисунок 4">
            <a:extLst>
              <a:ext uri="{FF2B5EF4-FFF2-40B4-BE49-F238E27FC236}">
                <a16:creationId xmlns:a16="http://schemas.microsoft.com/office/drawing/2014/main" xmlns="" id="{071816AA-C25D-46BF-8BD7-CEFED07755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096000" y="807691"/>
            <a:ext cx="5582479" cy="5582479"/>
          </a:xfrm>
          <a:prstGeom prst="rect">
            <a:avLst/>
          </a:prstGeom>
        </p:spPr>
      </p:pic>
    </p:spTree>
    <p:extLst>
      <p:ext uri="{BB962C8B-B14F-4D97-AF65-F5344CB8AC3E}">
        <p14:creationId xmlns:p14="http://schemas.microsoft.com/office/powerpoint/2010/main" val="2933583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get.wallhere.com/photo/night-space-sky-blue-background-stars-atmosphere-astronomy-star-screenshot-computer-wallpaper-outer-space-astronomical-object-612972.jpg">
            <a:extLst>
              <a:ext uri="{FF2B5EF4-FFF2-40B4-BE49-F238E27FC236}">
                <a16:creationId xmlns:a16="http://schemas.microsoft.com/office/drawing/2014/main" xmlns="" id="{BE36FABF-E66A-42AA-9399-7C824EF7A41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xmlns="" id="{37E1A5B2-EE29-48B7-899D-523121CD9F57}"/>
              </a:ext>
            </a:extLst>
          </p:cNvPr>
          <p:cNvSpPr>
            <a:spLocks noGrp="1"/>
          </p:cNvSpPr>
          <p:nvPr>
            <p:ph type="title"/>
          </p:nvPr>
        </p:nvSpPr>
        <p:spPr>
          <a:xfrm>
            <a:off x="352926" y="0"/>
            <a:ext cx="4894935" cy="6546573"/>
          </a:xfrm>
        </p:spPr>
        <p:txBody>
          <a:bodyPr>
            <a:normAutofit/>
          </a:bodyPr>
          <a:lstStyle/>
          <a:p>
            <a:r>
              <a:rPr lang="ru-RU" sz="2800" b="1" dirty="0">
                <a:solidFill>
                  <a:schemeClr val="bg1"/>
                </a:solidFill>
                <a:latin typeface="Times New Roman" panose="02020603050405020304" pitchFamily="18" charset="0"/>
                <a:cs typeface="Times New Roman" panose="02020603050405020304" pitchFamily="18" charset="0"/>
              </a:rPr>
              <a:t>Дидактическая игра </a:t>
            </a:r>
            <a:br>
              <a:rPr lang="ru-RU" sz="2800" b="1" dirty="0">
                <a:solidFill>
                  <a:schemeClr val="bg1"/>
                </a:solidFill>
                <a:latin typeface="Times New Roman" panose="02020603050405020304" pitchFamily="18" charset="0"/>
                <a:cs typeface="Times New Roman" panose="02020603050405020304" pitchFamily="18" charset="0"/>
              </a:rPr>
            </a:br>
            <a:r>
              <a:rPr lang="ru-RU" sz="2800" b="1" dirty="0">
                <a:solidFill>
                  <a:schemeClr val="bg1"/>
                </a:solidFill>
                <a:latin typeface="Times New Roman" panose="02020603050405020304" pitchFamily="18" charset="0"/>
                <a:cs typeface="Times New Roman" panose="02020603050405020304" pitchFamily="18" charset="0"/>
              </a:rPr>
              <a:t>«Найди пару» </a:t>
            </a:r>
            <a:r>
              <a:rPr lang="ru-RU" sz="2800" dirty="0">
                <a:solidFill>
                  <a:schemeClr val="bg1"/>
                </a:solidFill>
                <a:latin typeface="Times New Roman" panose="02020603050405020304" pitchFamily="18" charset="0"/>
                <a:cs typeface="Times New Roman" panose="02020603050405020304" pitchFamily="18" charset="0"/>
              </a:rPr>
              <a:t/>
            </a:r>
            <a:br>
              <a:rPr lang="ru-RU" sz="2800" dirty="0">
                <a:solidFill>
                  <a:schemeClr val="bg1"/>
                </a:solidFill>
                <a:latin typeface="Times New Roman" panose="02020603050405020304" pitchFamily="18" charset="0"/>
                <a:cs typeface="Times New Roman" panose="02020603050405020304" pitchFamily="18" charset="0"/>
              </a:rPr>
            </a:br>
            <a:r>
              <a:rPr lang="ru-RU" sz="2400" dirty="0" smtClean="0">
                <a:solidFill>
                  <a:schemeClr val="bg1"/>
                </a:solidFill>
                <a:latin typeface="Times New Roman" panose="02020603050405020304" pitchFamily="18" charset="0"/>
                <a:cs typeface="Times New Roman" panose="02020603050405020304" pitchFamily="18" charset="0"/>
              </a:rPr>
              <a:t/>
            </a:r>
            <a:br>
              <a:rPr lang="ru-RU" sz="2400" dirty="0" smtClean="0">
                <a:solidFill>
                  <a:schemeClr val="bg1"/>
                </a:solidFill>
                <a:latin typeface="Times New Roman" panose="02020603050405020304" pitchFamily="18" charset="0"/>
                <a:cs typeface="Times New Roman" panose="02020603050405020304" pitchFamily="18" charset="0"/>
              </a:rPr>
            </a:br>
            <a:r>
              <a:rPr lang="ru-RU" sz="2400" b="1" dirty="0" smtClean="0">
                <a:solidFill>
                  <a:schemeClr val="bg1"/>
                </a:solidFill>
                <a:latin typeface="Times New Roman" panose="02020603050405020304" pitchFamily="18" charset="0"/>
                <a:cs typeface="Times New Roman" panose="02020603050405020304" pitchFamily="18" charset="0"/>
              </a:rPr>
              <a:t>Цель</a:t>
            </a:r>
            <a:r>
              <a:rPr lang="ru-RU" sz="2400" b="1" dirty="0">
                <a:solidFill>
                  <a:schemeClr val="bg1"/>
                </a:solidFill>
                <a:latin typeface="Times New Roman" panose="02020603050405020304" pitchFamily="18" charset="0"/>
                <a:cs typeface="Times New Roman" panose="02020603050405020304" pitchFamily="18" charset="0"/>
              </a:rPr>
              <a:t>:</a:t>
            </a:r>
            <a:r>
              <a:rPr lang="ru-RU" sz="2400" dirty="0">
                <a:solidFill>
                  <a:schemeClr val="bg1"/>
                </a:solidFill>
                <a:latin typeface="Times New Roman" panose="02020603050405020304" pitchFamily="18" charset="0"/>
                <a:cs typeface="Times New Roman" panose="02020603050405020304" pitchFamily="18" charset="0"/>
              </a:rPr>
              <a:t> учить сопоставлению предметов, выявлению общих признаков; развивать память, концентрацию внимания, мыслительную способность;</a:t>
            </a:r>
            <a:br>
              <a:rPr lang="ru-RU" sz="2400" dirty="0">
                <a:solidFill>
                  <a:schemeClr val="bg1"/>
                </a:solidFill>
                <a:latin typeface="Times New Roman" panose="02020603050405020304" pitchFamily="18" charset="0"/>
                <a:cs typeface="Times New Roman" panose="02020603050405020304" pitchFamily="18" charset="0"/>
              </a:rPr>
            </a:br>
            <a:r>
              <a:rPr lang="ru-RU" sz="2400" dirty="0" smtClean="0">
                <a:solidFill>
                  <a:schemeClr val="bg1"/>
                </a:solidFill>
                <a:latin typeface="Times New Roman" panose="02020603050405020304" pitchFamily="18" charset="0"/>
                <a:cs typeface="Times New Roman" panose="02020603050405020304" pitchFamily="18" charset="0"/>
              </a:rPr>
              <a:t/>
            </a:r>
            <a:br>
              <a:rPr lang="ru-RU" sz="2400" dirty="0" smtClean="0">
                <a:solidFill>
                  <a:schemeClr val="bg1"/>
                </a:solidFill>
                <a:latin typeface="Times New Roman" panose="02020603050405020304" pitchFamily="18" charset="0"/>
                <a:cs typeface="Times New Roman" panose="02020603050405020304" pitchFamily="18" charset="0"/>
              </a:rPr>
            </a:br>
            <a:r>
              <a:rPr lang="ru-RU" sz="2400" b="1" dirty="0" smtClean="0">
                <a:solidFill>
                  <a:schemeClr val="bg1"/>
                </a:solidFill>
                <a:latin typeface="Times New Roman" panose="02020603050405020304" pitchFamily="18" charset="0"/>
                <a:cs typeface="Times New Roman" panose="02020603050405020304" pitchFamily="18" charset="0"/>
              </a:rPr>
              <a:t>Материал</a:t>
            </a:r>
            <a:r>
              <a:rPr lang="ru-RU" sz="2400" b="1" dirty="0">
                <a:solidFill>
                  <a:schemeClr val="bg1"/>
                </a:solidFill>
                <a:latin typeface="Times New Roman" panose="02020603050405020304" pitchFamily="18" charset="0"/>
                <a:cs typeface="Times New Roman" panose="02020603050405020304" pitchFamily="18" charset="0"/>
              </a:rPr>
              <a:t>:</a:t>
            </a:r>
            <a:r>
              <a:rPr lang="ru-RU" sz="2400" dirty="0">
                <a:solidFill>
                  <a:schemeClr val="bg1"/>
                </a:solidFill>
                <a:latin typeface="Times New Roman" panose="02020603050405020304" pitchFamily="18" charset="0"/>
                <a:cs typeface="Times New Roman" panose="02020603050405020304" pitchFamily="18" charset="0"/>
              </a:rPr>
              <a:t> карточки с изображением картинок.</a:t>
            </a:r>
          </a:p>
        </p:txBody>
      </p:sp>
      <p:pic>
        <p:nvPicPr>
          <p:cNvPr id="5" name="Рисунок 4">
            <a:extLst>
              <a:ext uri="{FF2B5EF4-FFF2-40B4-BE49-F238E27FC236}">
                <a16:creationId xmlns:a16="http://schemas.microsoft.com/office/drawing/2014/main" xmlns="" id="{C07132B0-5881-4718-B485-4F27F43644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798654" y="567359"/>
            <a:ext cx="6317974" cy="5723282"/>
          </a:xfrm>
          <a:prstGeom prst="rect">
            <a:avLst/>
          </a:prstGeom>
        </p:spPr>
      </p:pic>
    </p:spTree>
    <p:extLst>
      <p:ext uri="{BB962C8B-B14F-4D97-AF65-F5344CB8AC3E}">
        <p14:creationId xmlns:p14="http://schemas.microsoft.com/office/powerpoint/2010/main" val="717264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get.wallhere.com/photo/night-space-sky-blue-background-stars-atmosphere-astronomy-star-screenshot-computer-wallpaper-outer-space-astronomical-object-612972.jpg">
            <a:extLst>
              <a:ext uri="{FF2B5EF4-FFF2-40B4-BE49-F238E27FC236}">
                <a16:creationId xmlns:a16="http://schemas.microsoft.com/office/drawing/2014/main" xmlns="" id="{AE6E5466-03CF-43F5-80E0-4557FDE6097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222" y="0"/>
            <a:ext cx="1220122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xmlns="" id="{3ADB95B2-514C-4985-8EF1-8B094D6BBB23}"/>
              </a:ext>
            </a:extLst>
          </p:cNvPr>
          <p:cNvSpPr>
            <a:spLocks noGrp="1"/>
          </p:cNvSpPr>
          <p:nvPr>
            <p:ph type="title"/>
          </p:nvPr>
        </p:nvSpPr>
        <p:spPr>
          <a:xfrm>
            <a:off x="433137" y="365125"/>
            <a:ext cx="4576185" cy="6858000"/>
          </a:xfrm>
        </p:spPr>
        <p:txBody>
          <a:bodyPr>
            <a:normAutofit/>
          </a:bodyPr>
          <a:lstStyle/>
          <a:p>
            <a:r>
              <a:rPr lang="ru-RU" sz="2800" b="1" dirty="0">
                <a:solidFill>
                  <a:schemeClr val="bg1"/>
                </a:solidFill>
                <a:latin typeface="Times New Roman" panose="02020603050405020304" pitchFamily="18" charset="0"/>
                <a:cs typeface="Times New Roman" panose="02020603050405020304" pitchFamily="18" charset="0"/>
              </a:rPr>
              <a:t>Шнуровка «Космос</a:t>
            </a:r>
            <a:r>
              <a:rPr lang="ru-RU" sz="2800" b="1" dirty="0" smtClean="0">
                <a:solidFill>
                  <a:schemeClr val="bg1"/>
                </a:solidFill>
                <a:latin typeface="Times New Roman" panose="02020603050405020304" pitchFamily="18" charset="0"/>
                <a:cs typeface="Times New Roman" panose="02020603050405020304" pitchFamily="18" charset="0"/>
              </a:rPr>
              <a:t>»</a:t>
            </a:r>
            <a:br>
              <a:rPr lang="ru-RU" sz="2800" b="1" dirty="0" smtClean="0">
                <a:solidFill>
                  <a:schemeClr val="bg1"/>
                </a:solidFill>
                <a:latin typeface="Times New Roman" panose="02020603050405020304" pitchFamily="18" charset="0"/>
                <a:cs typeface="Times New Roman" panose="02020603050405020304" pitchFamily="18" charset="0"/>
              </a:rPr>
            </a:br>
            <a:r>
              <a:rPr lang="ru-RU" sz="2800" dirty="0">
                <a:solidFill>
                  <a:schemeClr val="bg1"/>
                </a:solidFill>
                <a:latin typeface="Times New Roman" panose="02020603050405020304" pitchFamily="18" charset="0"/>
                <a:cs typeface="Times New Roman" panose="02020603050405020304" pitchFamily="18" charset="0"/>
              </a:rPr>
              <a:t/>
            </a:r>
            <a:br>
              <a:rPr lang="ru-RU" sz="2800" dirty="0">
                <a:solidFill>
                  <a:schemeClr val="bg1"/>
                </a:solidFill>
                <a:latin typeface="Times New Roman" panose="02020603050405020304" pitchFamily="18" charset="0"/>
                <a:cs typeface="Times New Roman" panose="02020603050405020304" pitchFamily="18" charset="0"/>
              </a:rPr>
            </a:br>
            <a:r>
              <a:rPr lang="ru-RU" sz="2400" b="1" dirty="0">
                <a:solidFill>
                  <a:schemeClr val="bg1"/>
                </a:solidFill>
                <a:latin typeface="Times New Roman" panose="02020603050405020304" pitchFamily="18" charset="0"/>
                <a:cs typeface="Times New Roman" panose="02020603050405020304" pitchFamily="18" charset="0"/>
              </a:rPr>
              <a:t>Цель: </a:t>
            </a:r>
            <a:r>
              <a:rPr lang="ru-RU" sz="2400" dirty="0">
                <a:solidFill>
                  <a:schemeClr val="bg1"/>
                </a:solidFill>
                <a:latin typeface="Times New Roman" panose="02020603050405020304" pitchFamily="18" charset="0"/>
                <a:cs typeface="Times New Roman" panose="02020603050405020304" pitchFamily="18" charset="0"/>
              </a:rPr>
              <a:t>Развивать мыслительные операции анализа, синтеза, сравнения, обобщения.  Способствовать развитию действий руки, формировать ручную умелость, совершенствовать мелкую моторику пальцев. Формировать волевые умения (умение не отвлекаться от поставленной задачи, доводить ее до завершения, стремиться к получению положительного результата).</a:t>
            </a:r>
            <a:br>
              <a:rPr lang="ru-RU" sz="2400" dirty="0">
                <a:solidFill>
                  <a:schemeClr val="bg1"/>
                </a:solidFill>
                <a:latin typeface="Times New Roman" panose="02020603050405020304" pitchFamily="18" charset="0"/>
                <a:cs typeface="Times New Roman" panose="02020603050405020304" pitchFamily="18" charset="0"/>
              </a:rPr>
            </a:br>
            <a:r>
              <a:rPr lang="ru-RU" sz="2400" dirty="0">
                <a:solidFill>
                  <a:schemeClr val="bg1"/>
                </a:solidFill>
                <a:latin typeface="Times New Roman" panose="02020603050405020304" pitchFamily="18" charset="0"/>
                <a:cs typeface="Times New Roman" panose="02020603050405020304" pitchFamily="18" charset="0"/>
              </a:rPr>
              <a:t> </a:t>
            </a:r>
            <a:br>
              <a:rPr lang="ru-RU" sz="2400" dirty="0">
                <a:solidFill>
                  <a:schemeClr val="bg1"/>
                </a:solidFill>
                <a:latin typeface="Times New Roman" panose="02020603050405020304" pitchFamily="18" charset="0"/>
                <a:cs typeface="Times New Roman" panose="02020603050405020304" pitchFamily="18" charset="0"/>
              </a:rPr>
            </a:br>
            <a:r>
              <a:rPr lang="ru-RU" sz="2400" b="1" dirty="0">
                <a:solidFill>
                  <a:schemeClr val="bg1"/>
                </a:solidFill>
                <a:latin typeface="Times New Roman" panose="02020603050405020304" pitchFamily="18" charset="0"/>
                <a:cs typeface="Times New Roman" panose="02020603050405020304" pitchFamily="18" charset="0"/>
              </a:rPr>
              <a:t>Материал: </a:t>
            </a:r>
            <a:r>
              <a:rPr lang="ru-RU" sz="2400" dirty="0" err="1">
                <a:solidFill>
                  <a:schemeClr val="bg1"/>
                </a:solidFill>
                <a:latin typeface="Times New Roman" panose="02020603050405020304" pitchFamily="18" charset="0"/>
                <a:cs typeface="Times New Roman" panose="02020603050405020304" pitchFamily="18" charset="0"/>
              </a:rPr>
              <a:t>шнурочки</a:t>
            </a:r>
            <a:r>
              <a:rPr lang="ru-RU" sz="2400" dirty="0">
                <a:solidFill>
                  <a:schemeClr val="bg1"/>
                </a:solidFill>
                <a:latin typeface="Times New Roman" panose="02020603050405020304" pitchFamily="18" charset="0"/>
                <a:cs typeface="Times New Roman" panose="02020603050405020304" pitchFamily="18" charset="0"/>
              </a:rPr>
              <a:t>, картинки.</a:t>
            </a:r>
            <a:br>
              <a:rPr lang="ru-RU" sz="2400" dirty="0">
                <a:solidFill>
                  <a:schemeClr val="bg1"/>
                </a:solidFill>
                <a:latin typeface="Times New Roman" panose="02020603050405020304" pitchFamily="18" charset="0"/>
                <a:cs typeface="Times New Roman" panose="02020603050405020304" pitchFamily="18" charset="0"/>
              </a:rPr>
            </a:br>
            <a:endParaRPr lang="ru-RU" sz="2400" dirty="0">
              <a:solidFill>
                <a:schemeClr val="bg1"/>
              </a:solidFill>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xmlns="" id="{1A04F48C-F1A5-4D05-BD9E-928D070181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027254" y="844688"/>
            <a:ext cx="6158948" cy="5199822"/>
          </a:xfrm>
          <a:prstGeom prst="rect">
            <a:avLst/>
          </a:prstGeom>
        </p:spPr>
      </p:pic>
    </p:spTree>
    <p:extLst>
      <p:ext uri="{BB962C8B-B14F-4D97-AF65-F5344CB8AC3E}">
        <p14:creationId xmlns:p14="http://schemas.microsoft.com/office/powerpoint/2010/main" val="2477516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get.wallhere.com/photo/night-space-sky-blue-background-stars-atmosphere-astronomy-star-screenshot-computer-wallpaper-outer-space-astronomical-object-612972.jpg">
            <a:extLst>
              <a:ext uri="{FF2B5EF4-FFF2-40B4-BE49-F238E27FC236}">
                <a16:creationId xmlns:a16="http://schemas.microsoft.com/office/drawing/2014/main" xmlns="" id="{31CF97D3-C460-4993-A4CA-9F82C160D09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xmlns="" id="{CD8DAF87-95E8-4BBC-B382-522686A7E0E0}"/>
              </a:ext>
            </a:extLst>
          </p:cNvPr>
          <p:cNvSpPr>
            <a:spLocks noGrp="1"/>
          </p:cNvSpPr>
          <p:nvPr>
            <p:ph type="title"/>
          </p:nvPr>
        </p:nvSpPr>
        <p:spPr>
          <a:xfrm>
            <a:off x="838200" y="365125"/>
            <a:ext cx="4012096" cy="6101936"/>
          </a:xfrm>
        </p:spPr>
        <p:txBody>
          <a:bodyPr>
            <a:normAutofit/>
          </a:bodyPr>
          <a:lstStyle/>
          <a:p>
            <a:r>
              <a:rPr lang="ru-RU" sz="2800" b="1" dirty="0">
                <a:solidFill>
                  <a:schemeClr val="bg1"/>
                </a:solidFill>
                <a:latin typeface="Times New Roman" panose="02020603050405020304" pitchFamily="18" charset="0"/>
                <a:cs typeface="Times New Roman" panose="02020603050405020304" pitchFamily="18" charset="0"/>
              </a:rPr>
              <a:t>Макет «Планеты ассоциации</a:t>
            </a:r>
            <a:r>
              <a:rPr lang="ru-RU" sz="2800" b="1" dirty="0" smtClean="0">
                <a:solidFill>
                  <a:schemeClr val="bg1"/>
                </a:solidFill>
                <a:latin typeface="Times New Roman" panose="02020603050405020304" pitchFamily="18" charset="0"/>
                <a:cs typeface="Times New Roman" panose="02020603050405020304" pitchFamily="18" charset="0"/>
              </a:rPr>
              <a:t>»</a:t>
            </a:r>
            <a:br>
              <a:rPr lang="ru-RU" sz="2800" b="1" dirty="0" smtClean="0">
                <a:solidFill>
                  <a:schemeClr val="bg1"/>
                </a:solidFill>
                <a:latin typeface="Times New Roman" panose="02020603050405020304" pitchFamily="18" charset="0"/>
                <a:cs typeface="Times New Roman" panose="02020603050405020304" pitchFamily="18" charset="0"/>
              </a:rPr>
            </a:br>
            <a:r>
              <a:rPr lang="ru-RU" sz="2800" dirty="0">
                <a:solidFill>
                  <a:schemeClr val="bg1"/>
                </a:solidFill>
                <a:latin typeface="Times New Roman" panose="02020603050405020304" pitchFamily="18" charset="0"/>
                <a:cs typeface="Times New Roman" panose="02020603050405020304" pitchFamily="18" charset="0"/>
              </a:rPr>
              <a:t/>
            </a:r>
            <a:br>
              <a:rPr lang="ru-RU" sz="2800" dirty="0">
                <a:solidFill>
                  <a:schemeClr val="bg1"/>
                </a:solidFill>
                <a:latin typeface="Times New Roman" panose="02020603050405020304" pitchFamily="18" charset="0"/>
                <a:cs typeface="Times New Roman" panose="02020603050405020304" pitchFamily="18" charset="0"/>
              </a:rPr>
            </a:br>
            <a:r>
              <a:rPr lang="ru-RU" sz="2400" b="1" dirty="0">
                <a:solidFill>
                  <a:schemeClr val="bg1"/>
                </a:solidFill>
                <a:latin typeface="Times New Roman" panose="02020603050405020304" pitchFamily="18" charset="0"/>
                <a:cs typeface="Times New Roman" panose="02020603050405020304" pitchFamily="18" charset="0"/>
              </a:rPr>
              <a:t>Цель</a:t>
            </a:r>
            <a:r>
              <a:rPr lang="ru-RU" sz="2400" dirty="0">
                <a:solidFill>
                  <a:schemeClr val="bg1"/>
                </a:solidFill>
                <a:latin typeface="Times New Roman" panose="02020603050405020304" pitchFamily="18" charset="0"/>
                <a:cs typeface="Times New Roman" panose="02020603050405020304" pitchFamily="18" charset="0"/>
              </a:rPr>
              <a:t>: закреплять знания детей о планетах Солнечной системы. Развивать ассоциативное мышление.</a:t>
            </a:r>
            <a:br>
              <a:rPr lang="ru-RU" sz="2400" dirty="0">
                <a:solidFill>
                  <a:schemeClr val="bg1"/>
                </a:solidFill>
                <a:latin typeface="Times New Roman" panose="02020603050405020304" pitchFamily="18" charset="0"/>
                <a:cs typeface="Times New Roman" panose="02020603050405020304" pitchFamily="18" charset="0"/>
              </a:rPr>
            </a:br>
            <a:r>
              <a:rPr lang="ru-RU" sz="2400" dirty="0">
                <a:solidFill>
                  <a:schemeClr val="bg1"/>
                </a:solidFill>
                <a:latin typeface="Times New Roman" panose="02020603050405020304" pitchFamily="18" charset="0"/>
                <a:cs typeface="Times New Roman" panose="02020603050405020304" pitchFamily="18" charset="0"/>
              </a:rPr>
              <a:t>Материал: Макет «Планеты ассоциации»</a:t>
            </a:r>
          </a:p>
        </p:txBody>
      </p:sp>
      <p:pic>
        <p:nvPicPr>
          <p:cNvPr id="3" name="Рисунок 2"/>
          <p:cNvPicPr>
            <a:picLocks noChangeAspect="1"/>
          </p:cNvPicPr>
          <p:nvPr/>
        </p:nvPicPr>
        <p:blipFill>
          <a:blip r:embed="rId3"/>
          <a:stretch>
            <a:fillRect/>
          </a:stretch>
        </p:blipFill>
        <p:spPr>
          <a:xfrm>
            <a:off x="5458327" y="489284"/>
            <a:ext cx="5879432" cy="5879432"/>
          </a:xfrm>
          <a:prstGeom prst="rect">
            <a:avLst/>
          </a:prstGeom>
        </p:spPr>
      </p:pic>
    </p:spTree>
    <p:extLst>
      <p:ext uri="{BB962C8B-B14F-4D97-AF65-F5344CB8AC3E}">
        <p14:creationId xmlns:p14="http://schemas.microsoft.com/office/powerpoint/2010/main" val="1020241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get.wallhere.com/photo/night-space-sky-blue-background-stars-atmosphere-astronomy-star-screenshot-computer-wallpaper-outer-space-astronomical-object-612972.jpg">
            <a:extLst>
              <a:ext uri="{FF2B5EF4-FFF2-40B4-BE49-F238E27FC236}">
                <a16:creationId xmlns:a16="http://schemas.microsoft.com/office/drawing/2014/main" xmlns="" id="{78C84125-A40A-4880-8F0C-6635796E6B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xmlns="" id="{E25E2F20-1ACB-45FF-9AEC-0AD8C06EAABA}"/>
              </a:ext>
            </a:extLst>
          </p:cNvPr>
          <p:cNvSpPr>
            <a:spLocks noGrp="1"/>
          </p:cNvSpPr>
          <p:nvPr>
            <p:ph type="title"/>
          </p:nvPr>
        </p:nvSpPr>
        <p:spPr>
          <a:xfrm>
            <a:off x="225288" y="0"/>
            <a:ext cx="4744277" cy="5936974"/>
          </a:xfrm>
        </p:spPr>
        <p:txBody>
          <a:bodyPr>
            <a:normAutofit/>
          </a:bodyPr>
          <a:lstStyle/>
          <a:p>
            <a:r>
              <a:rPr lang="ru-RU" dirty="0"/>
              <a:t> </a:t>
            </a:r>
            <a:r>
              <a:rPr lang="ru-RU" dirty="0">
                <a:solidFill>
                  <a:schemeClr val="bg1"/>
                </a:solidFill>
              </a:rPr>
              <a:t/>
            </a:r>
            <a:br>
              <a:rPr lang="ru-RU" dirty="0">
                <a:solidFill>
                  <a:schemeClr val="bg1"/>
                </a:solidFill>
              </a:rPr>
            </a:br>
            <a:r>
              <a:rPr lang="ru-RU" b="1" dirty="0">
                <a:solidFill>
                  <a:schemeClr val="bg1"/>
                </a:solidFill>
              </a:rPr>
              <a:t>                                               </a:t>
            </a:r>
            <a:r>
              <a:rPr lang="ru-RU" sz="2800" b="1" dirty="0">
                <a:solidFill>
                  <a:schemeClr val="bg1"/>
                </a:solidFill>
                <a:latin typeface="Times New Roman" panose="02020603050405020304" pitchFamily="18" charset="0"/>
                <a:cs typeface="Times New Roman" panose="02020603050405020304" pitchFamily="18" charset="0"/>
              </a:rPr>
              <a:t>Макет «Фазы Луны</a:t>
            </a:r>
            <a:r>
              <a:rPr lang="ru-RU" sz="2800" b="1" dirty="0" smtClean="0">
                <a:solidFill>
                  <a:schemeClr val="bg1"/>
                </a:solidFill>
                <a:latin typeface="Times New Roman" panose="02020603050405020304" pitchFamily="18" charset="0"/>
                <a:cs typeface="Times New Roman" panose="02020603050405020304" pitchFamily="18" charset="0"/>
              </a:rPr>
              <a:t>»</a:t>
            </a:r>
            <a:br>
              <a:rPr lang="ru-RU" sz="2800" b="1" dirty="0" smtClean="0">
                <a:solidFill>
                  <a:schemeClr val="bg1"/>
                </a:solidFill>
                <a:latin typeface="Times New Roman" panose="02020603050405020304" pitchFamily="18" charset="0"/>
                <a:cs typeface="Times New Roman" panose="02020603050405020304" pitchFamily="18" charset="0"/>
              </a:rPr>
            </a:br>
            <a:r>
              <a:rPr lang="ru-RU" sz="2800" dirty="0">
                <a:solidFill>
                  <a:schemeClr val="bg1"/>
                </a:solidFill>
                <a:latin typeface="Times New Roman" panose="02020603050405020304" pitchFamily="18" charset="0"/>
                <a:cs typeface="Times New Roman" panose="02020603050405020304" pitchFamily="18" charset="0"/>
              </a:rPr>
              <a:t/>
            </a:r>
            <a:br>
              <a:rPr lang="ru-RU" sz="2800" dirty="0">
                <a:solidFill>
                  <a:schemeClr val="bg1"/>
                </a:solidFill>
                <a:latin typeface="Times New Roman" panose="02020603050405020304" pitchFamily="18" charset="0"/>
                <a:cs typeface="Times New Roman" panose="02020603050405020304" pitchFamily="18" charset="0"/>
              </a:rPr>
            </a:br>
            <a:r>
              <a:rPr lang="ru-RU" sz="2400" b="1" dirty="0">
                <a:solidFill>
                  <a:schemeClr val="bg1"/>
                </a:solidFill>
                <a:latin typeface="Times New Roman" panose="02020603050405020304" pitchFamily="18" charset="0"/>
                <a:cs typeface="Times New Roman" panose="02020603050405020304" pitchFamily="18" charset="0"/>
              </a:rPr>
              <a:t>Цели:</a:t>
            </a:r>
            <a:r>
              <a:rPr lang="ru-RU" sz="2400" dirty="0">
                <a:solidFill>
                  <a:schemeClr val="bg1"/>
                </a:solidFill>
                <a:latin typeface="Times New Roman" panose="02020603050405020304" pitchFamily="18" charset="0"/>
                <a:cs typeface="Times New Roman" panose="02020603050405020304" pitchFamily="18" charset="0"/>
              </a:rPr>
              <a:t> Закрепление знаний детей о фазах Луны (растущая, полная, стареющая), о природных явлениях, происходящих на Земле, связанных со спутником Земли – Луной.</a:t>
            </a:r>
            <a:br>
              <a:rPr lang="ru-RU" sz="2400" dirty="0">
                <a:solidFill>
                  <a:schemeClr val="bg1"/>
                </a:solidFill>
                <a:latin typeface="Times New Roman" panose="02020603050405020304" pitchFamily="18" charset="0"/>
                <a:cs typeface="Times New Roman" panose="02020603050405020304" pitchFamily="18" charset="0"/>
              </a:rPr>
            </a:br>
            <a:endParaRPr lang="ru-RU" sz="2400" dirty="0">
              <a:solidFill>
                <a:schemeClr val="bg1"/>
              </a:solidFill>
              <a:latin typeface="Times New Roman" panose="02020603050405020304" pitchFamily="18" charset="0"/>
              <a:cs typeface="Times New Roman" panose="02020603050405020304" pitchFamily="18" charset="0"/>
            </a:endParaRPr>
          </a:p>
        </p:txBody>
      </p:sp>
      <p:pic>
        <p:nvPicPr>
          <p:cNvPr id="7172" name="Picture 4" descr="https://downloader.disk.yandex.ru/preview/743fd12338f787a61b46282b601ad3b2fcd1d4f437ad3f455b2f72d96b5a4324/6059e3b7/W1AGvw2n-q1z-OfgiOPeFQe8dl5flHiJxP5eq-l9_VbVMqMno-xUeAjrH-BzrdIRMC6IFhLGly8Y54Ocfczbxw%3D%3D?uid=0&amp;filename=20210322_143616.jpg&amp;disposition=inline&amp;hash=&amp;limit=0&amp;content_type=image%2Fjpeg&amp;owner_uid=0&amp;tknv=v2&amp;size=2048x2048">
            <a:extLst>
              <a:ext uri="{FF2B5EF4-FFF2-40B4-BE49-F238E27FC236}">
                <a16:creationId xmlns:a16="http://schemas.microsoft.com/office/drawing/2014/main" xmlns="" id="{6C95810C-82CE-4181-8792-9A387929ED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9327" y="1082930"/>
            <a:ext cx="5203222" cy="5177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467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get.wallhere.com/photo/night-space-sky-blue-background-stars-atmosphere-astronomy-star-screenshot-computer-wallpaper-outer-space-astronomical-object-612972.jpg">
            <a:extLst>
              <a:ext uri="{FF2B5EF4-FFF2-40B4-BE49-F238E27FC236}">
                <a16:creationId xmlns:a16="http://schemas.microsoft.com/office/drawing/2014/main" xmlns="" id="{C1D16B32-B860-4986-8771-D509877D8D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xmlns="" id="{B8A8C53C-52AD-49FB-8BB7-18F7BBAA111C}"/>
              </a:ext>
            </a:extLst>
          </p:cNvPr>
          <p:cNvSpPr>
            <a:spLocks noGrp="1"/>
          </p:cNvSpPr>
          <p:nvPr>
            <p:ph type="title"/>
          </p:nvPr>
        </p:nvSpPr>
        <p:spPr>
          <a:xfrm>
            <a:off x="1497497" y="-16578"/>
            <a:ext cx="5685182" cy="2441726"/>
          </a:xfrm>
        </p:spPr>
        <p:txBody>
          <a:bodyPr>
            <a:normAutofit/>
          </a:bodyPr>
          <a:lstStyle/>
          <a:p>
            <a:r>
              <a:rPr lang="ru-RU" b="1" dirty="0"/>
              <a:t> </a:t>
            </a:r>
            <a:endParaRPr lang="ru-RU" dirty="0"/>
          </a:p>
        </p:txBody>
      </p:sp>
      <p:pic>
        <p:nvPicPr>
          <p:cNvPr id="3076" name="Picture 4" descr="https://downloader.disk.yandex.ru/preview/e39026882f1e4a48ab4bb4d875b457b9297739287b16fd6540551753b943cea6/6059e090/ddLY9paMXn2XNHeKLE_Oh5o0WCK_xfL711Ro6YIHhn3QUD76sYHt0x9tK-O2rww4ni0Or7A--ftbC-BsP3aWgQ%3D%3D?uid=0&amp;filename=20210322_142434.jpg&amp;disposition=inline&amp;hash=&amp;limit=0&amp;content_type=image%2Fjpeg&amp;owner_uid=0&amp;tknv=v2&amp;size=2048x2048">
            <a:extLst>
              <a:ext uri="{FF2B5EF4-FFF2-40B4-BE49-F238E27FC236}">
                <a16:creationId xmlns:a16="http://schemas.microsoft.com/office/drawing/2014/main" xmlns="" id="{B22D4A8C-1086-430E-B8FA-76C04D6B0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6995" y="728870"/>
            <a:ext cx="5215099" cy="5658678"/>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xmlns="" id="{856C335D-01F5-4521-9A3E-6A75998A6F13}"/>
              </a:ext>
            </a:extLst>
          </p:cNvPr>
          <p:cNvSpPr/>
          <p:nvPr/>
        </p:nvSpPr>
        <p:spPr>
          <a:xfrm>
            <a:off x="753979" y="1636295"/>
            <a:ext cx="4267200" cy="3847207"/>
          </a:xfrm>
          <a:prstGeom prst="rect">
            <a:avLst/>
          </a:prstGeom>
        </p:spPr>
        <p:txBody>
          <a:bodyPr wrap="square">
            <a:spAutoFit/>
          </a:bodyPr>
          <a:lstStyle/>
          <a:p>
            <a:r>
              <a:rPr lang="ru-RU" sz="2800" b="0" i="0" dirty="0">
                <a:solidFill>
                  <a:schemeClr val="bg1"/>
                </a:solidFill>
                <a:effectLst/>
                <a:latin typeface="Times New Roman" panose="02020603050405020304" pitchFamily="18" charset="0"/>
                <a:cs typeface="Times New Roman" panose="02020603050405020304" pitchFamily="18" charset="0"/>
              </a:rPr>
              <a:t>Лепим Космос</a:t>
            </a:r>
          </a:p>
          <a:p>
            <a:endParaRPr lang="ru-RU" sz="2400" u="sng" dirty="0">
              <a:solidFill>
                <a:schemeClr val="bg1"/>
              </a:solidFill>
              <a:latin typeface="Times New Roman" panose="02020603050405020304" pitchFamily="18" charset="0"/>
              <a:cs typeface="Times New Roman" panose="02020603050405020304" pitchFamily="18" charset="0"/>
            </a:endParaRPr>
          </a:p>
          <a:p>
            <a:r>
              <a:rPr lang="ru-RU" sz="2400" b="0" i="0" dirty="0">
                <a:solidFill>
                  <a:schemeClr val="bg1"/>
                </a:solidFill>
                <a:effectLst/>
                <a:latin typeface="Times New Roman" panose="02020603050405020304" pitchFamily="18" charset="0"/>
                <a:cs typeface="Times New Roman" panose="02020603050405020304" pitchFamily="18" charset="0"/>
              </a:rPr>
              <a:t>Цель: Закреплять представления детей о </a:t>
            </a:r>
            <a:r>
              <a:rPr lang="ru-RU" sz="2400" b="1" i="0" dirty="0">
                <a:solidFill>
                  <a:schemeClr val="bg1"/>
                </a:solidFill>
                <a:effectLst/>
                <a:latin typeface="Times New Roman" panose="02020603050405020304" pitchFamily="18" charset="0"/>
                <a:cs typeface="Times New Roman" panose="02020603050405020304" pitchFamily="18" charset="0"/>
              </a:rPr>
              <a:t>космосе</a:t>
            </a:r>
            <a:r>
              <a:rPr lang="ru-RU" sz="2400" b="0" i="0" dirty="0">
                <a:solidFill>
                  <a:schemeClr val="bg1"/>
                </a:solidFill>
                <a:effectLst/>
                <a:latin typeface="Times New Roman" panose="02020603050405020304" pitchFamily="18" charset="0"/>
                <a:cs typeface="Times New Roman" panose="02020603050405020304" pitchFamily="18" charset="0"/>
              </a:rPr>
              <a:t>, путем изготовления </a:t>
            </a:r>
            <a:r>
              <a:rPr lang="ru-RU" sz="2400" b="1" i="0" dirty="0">
                <a:solidFill>
                  <a:schemeClr val="bg1"/>
                </a:solidFill>
                <a:effectLst/>
                <a:latin typeface="Times New Roman" panose="02020603050405020304" pitchFamily="18" charset="0"/>
                <a:cs typeface="Times New Roman" panose="02020603050405020304" pitchFamily="18" charset="0"/>
              </a:rPr>
              <a:t>космических объектов</a:t>
            </a:r>
            <a:r>
              <a:rPr lang="ru-RU" sz="2400" b="0" i="0" dirty="0">
                <a:solidFill>
                  <a:schemeClr val="bg1"/>
                </a:solidFill>
                <a:effectLst/>
                <a:latin typeface="Times New Roman" panose="02020603050405020304" pitchFamily="18" charset="0"/>
                <a:cs typeface="Times New Roman" panose="02020603050405020304" pitchFamily="18" charset="0"/>
              </a:rPr>
              <a:t>, используя нетрадиционные техники </a:t>
            </a:r>
            <a:r>
              <a:rPr lang="ru-RU" sz="2400" b="1" i="0" dirty="0">
                <a:solidFill>
                  <a:schemeClr val="bg1"/>
                </a:solidFill>
                <a:effectLst/>
                <a:latin typeface="Times New Roman" panose="02020603050405020304" pitchFamily="18" charset="0"/>
                <a:cs typeface="Times New Roman" panose="02020603050405020304" pitchFamily="18" charset="0"/>
              </a:rPr>
              <a:t>лепки</a:t>
            </a:r>
            <a:r>
              <a:rPr lang="ru-RU" sz="2400" b="0" i="0" dirty="0">
                <a:solidFill>
                  <a:schemeClr val="bg1"/>
                </a:solidFill>
                <a:effectLst/>
                <a:latin typeface="Times New Roman" panose="02020603050405020304" pitchFamily="18" charset="0"/>
                <a:cs typeface="Times New Roman" panose="02020603050405020304" pitchFamily="18" charset="0"/>
              </a:rPr>
              <a:t> – рисование пластилином;</a:t>
            </a:r>
            <a:endParaRPr lang="ru-RU"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1111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get.wallhere.com/photo/night-space-sky-blue-background-stars-atmosphere-astronomy-star-screenshot-computer-wallpaper-outer-space-astronomical-object-612972.jpg">
            <a:extLst>
              <a:ext uri="{FF2B5EF4-FFF2-40B4-BE49-F238E27FC236}">
                <a16:creationId xmlns:a16="http://schemas.microsoft.com/office/drawing/2014/main" xmlns="" id="{AD285F73-12C5-4059-A834-E820DBD5C6A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xmlns="" id="{E42CA0B1-F5A5-4C77-9B6E-87B4A3AC3AF2}"/>
              </a:ext>
            </a:extLst>
          </p:cNvPr>
          <p:cNvSpPr>
            <a:spLocks noGrp="1"/>
          </p:cNvSpPr>
          <p:nvPr>
            <p:ph type="title"/>
          </p:nvPr>
        </p:nvSpPr>
        <p:spPr>
          <a:xfrm>
            <a:off x="755374" y="281501"/>
            <a:ext cx="3843130" cy="5695229"/>
          </a:xfrm>
        </p:spPr>
        <p:txBody>
          <a:bodyPr>
            <a:normAutofit/>
          </a:bodyPr>
          <a:lstStyle/>
          <a:p>
            <a:r>
              <a:rPr lang="ru-RU" sz="2800" b="1" dirty="0" smtClean="0">
                <a:solidFill>
                  <a:schemeClr val="bg1"/>
                </a:solidFill>
                <a:latin typeface="Times New Roman" panose="02020603050405020304" pitchFamily="18" charset="0"/>
                <a:cs typeface="Times New Roman" panose="02020603050405020304" pitchFamily="18" charset="0"/>
              </a:rPr>
              <a:t>«Это интересно»</a:t>
            </a:r>
            <a:r>
              <a:rPr lang="ru-RU" sz="2800" b="1" dirty="0">
                <a:solidFill>
                  <a:schemeClr val="bg1"/>
                </a:solidFill>
                <a:latin typeface="Times New Roman" panose="02020603050405020304" pitchFamily="18" charset="0"/>
                <a:cs typeface="Times New Roman" panose="02020603050405020304" pitchFamily="18" charset="0"/>
              </a:rPr>
              <a:t/>
            </a:r>
            <a:br>
              <a:rPr lang="ru-RU" sz="2800" b="1" dirty="0">
                <a:solidFill>
                  <a:schemeClr val="bg1"/>
                </a:solidFill>
                <a:latin typeface="Times New Roman" panose="02020603050405020304" pitchFamily="18" charset="0"/>
                <a:cs typeface="Times New Roman" panose="02020603050405020304" pitchFamily="18" charset="0"/>
              </a:rPr>
            </a:br>
            <a:r>
              <a:rPr lang="ru-RU" sz="2400" b="1" dirty="0">
                <a:solidFill>
                  <a:schemeClr val="bg1"/>
                </a:solidFill>
                <a:latin typeface="Times New Roman" panose="02020603050405020304" pitchFamily="18" charset="0"/>
                <a:cs typeface="Times New Roman" panose="02020603050405020304" pitchFamily="18" charset="0"/>
              </a:rPr>
              <a:t/>
            </a:r>
            <a:br>
              <a:rPr lang="ru-RU" sz="2400" b="1" dirty="0">
                <a:solidFill>
                  <a:schemeClr val="bg1"/>
                </a:solidFill>
                <a:latin typeface="Times New Roman" panose="02020603050405020304" pitchFamily="18" charset="0"/>
                <a:cs typeface="Times New Roman" panose="02020603050405020304" pitchFamily="18" charset="0"/>
              </a:rPr>
            </a:br>
            <a:r>
              <a:rPr lang="ru-RU" sz="2400" b="1" dirty="0">
                <a:solidFill>
                  <a:schemeClr val="bg1"/>
                </a:solidFill>
                <a:latin typeface="Times New Roman" panose="02020603050405020304" pitchFamily="18" charset="0"/>
                <a:cs typeface="Times New Roman" panose="02020603050405020304" pitchFamily="18" charset="0"/>
              </a:rPr>
              <a:t>Цель:</a:t>
            </a:r>
            <a:r>
              <a:rPr lang="ru-RU" sz="2400" dirty="0">
                <a:solidFill>
                  <a:schemeClr val="bg1"/>
                </a:solidFill>
                <a:latin typeface="Times New Roman" panose="02020603050405020304" pitchFamily="18" charset="0"/>
                <a:cs typeface="Times New Roman" panose="02020603050405020304" pitchFamily="18" charset="0"/>
              </a:rPr>
              <a:t> формирование у детей старшего дошкольного возраста представлений о космическом пространстве, Солнечной системе и ее планетах, освоении космоса людьми.</a:t>
            </a:r>
          </a:p>
        </p:txBody>
      </p:sp>
      <p:pic>
        <p:nvPicPr>
          <p:cNvPr id="4100" name="Picture 4" descr="https://downloader.disk.yandex.ru/preview/1e28ebf1310c17df8056fa1000f0918d347a63f7d444d47bfbb5feaccc3121f7/6059e18c/Mj9L1LFGzoT6D_ThmAX3iY1O0hGZLIXEw42g5fMXObjp91pS7Od9oRkDcX--ys3br1bsg2kt5QGn-z1rERgHGg%3D%3D?uid=0&amp;filename=20210322_142633.jpg&amp;disposition=inline&amp;hash=&amp;limit=0&amp;content_type=image%2Fjpeg&amp;owner_uid=0&amp;tknv=v2&amp;size=2048x2048">
            <a:extLst>
              <a:ext uri="{FF2B5EF4-FFF2-40B4-BE49-F238E27FC236}">
                <a16:creationId xmlns:a16="http://schemas.microsoft.com/office/drawing/2014/main" xmlns="" id="{FCA32D58-7D79-4B4C-B91C-7549F05528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1011" y="734308"/>
            <a:ext cx="4899945" cy="5389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619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10694" y="1825625"/>
            <a:ext cx="4170611" cy="4351338"/>
          </a:xfrm>
        </p:spPr>
      </p:pic>
      <p:pic>
        <p:nvPicPr>
          <p:cNvPr id="4" name="Picture 2" descr="https://wallbox.ru/resize/1280x800/wallpapers/main/201129/tekstury-6d8a9fcb7d99.jpg">
            <a:extLst>
              <a:ext uri="{FF2B5EF4-FFF2-40B4-BE49-F238E27FC236}">
                <a16:creationId xmlns:a16="http://schemas.microsoft.com/office/drawing/2014/main" xmlns="" id="{8581F91F-49FE-42F8-96DF-4B13D42F5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49179" y="513347"/>
            <a:ext cx="6031831" cy="4999125"/>
          </a:xfrm>
          <a:prstGeom prst="rect">
            <a:avLst/>
          </a:prstGeom>
        </p:spPr>
        <p:txBody>
          <a:bodyPr wrap="square">
            <a:spAutoFit/>
          </a:bodyPr>
          <a:lstStyle/>
          <a:p>
            <a:pPr algn="ctr" fontAlgn="base">
              <a:lnSpc>
                <a:spcPct val="107000"/>
              </a:lnSpc>
              <a:spcAft>
                <a:spcPts val="0"/>
              </a:spcAft>
            </a:pPr>
            <a:r>
              <a:rPr lang="ru-RU" sz="2800" b="1" dirty="0" smtClean="0">
                <a:solidFill>
                  <a:schemeClr val="bg1">
                    <a:lumMod val="9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3200" b="1" dirty="0" smtClean="0">
                <a:solidFill>
                  <a:schemeClr val="bg1">
                    <a:lumMod val="95000"/>
                  </a:schemeClr>
                </a:solidFill>
                <a:latin typeface="Times New Roman" panose="02020603050405020304" pitchFamily="18" charset="0"/>
                <a:ea typeface="Calibri" panose="020F0502020204030204" pitchFamily="34" charset="0"/>
                <a:cs typeface="Times New Roman" panose="02020603050405020304" pitchFamily="18" charset="0"/>
              </a:rPr>
              <a:t>Дидактическое</a:t>
            </a:r>
            <a:r>
              <a:rPr lang="ru-RU" sz="3200" b="1" dirty="0">
                <a:solidFill>
                  <a:schemeClr val="bg1">
                    <a:lumMod val="9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3200" b="1" dirty="0" smtClean="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пособие</a:t>
            </a:r>
            <a:r>
              <a:rPr lang="ru-RU" sz="3200" b="1"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sz="3200" b="1" dirty="0" smtClean="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fontAlgn="base">
              <a:lnSpc>
                <a:spcPct val="107000"/>
              </a:lnSpc>
              <a:spcAft>
                <a:spcPts val="0"/>
              </a:spcAft>
            </a:pPr>
            <a:r>
              <a:rPr lang="ru-RU" sz="3200" b="1" dirty="0" smtClean="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ru-RU" sz="3200" b="1"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Космические учения”  </a:t>
            </a:r>
            <a:endParaRPr lang="ru-RU" sz="3200" b="1"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endParaRPr>
          </a:p>
          <a:p>
            <a:pPr algn="just" fontAlgn="base">
              <a:lnSpc>
                <a:spcPct val="107000"/>
              </a:lnSpc>
              <a:spcAft>
                <a:spcPts val="0"/>
              </a:spcAft>
            </a:pPr>
            <a:r>
              <a:rPr lang="ru-RU" b="1"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b="1"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endParaRPr>
          </a:p>
          <a:p>
            <a:pPr algn="ctr" fontAlgn="base">
              <a:lnSpc>
                <a:spcPct val="107000"/>
              </a:lnSpc>
              <a:spcAft>
                <a:spcPts val="0"/>
              </a:spcAft>
            </a:pPr>
            <a:r>
              <a:rPr lang="ru-RU"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Старший дошкольный возраст</a:t>
            </a:r>
            <a:endParaRPr lang="ru-RU"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ctr" fontAlgn="base">
              <a:lnSpc>
                <a:spcPct val="107000"/>
              </a:lnSpc>
              <a:spcAft>
                <a:spcPts val="0"/>
              </a:spcAft>
            </a:pPr>
            <a:r>
              <a:rPr lang="ru-RU"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(5-7лет)</a:t>
            </a:r>
            <a:endParaRPr lang="ru-RU"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ctr" fontAlgn="base">
              <a:lnSpc>
                <a:spcPct val="107000"/>
              </a:lnSpc>
              <a:spcAft>
                <a:spcPts val="0"/>
              </a:spcAft>
            </a:pPr>
            <a:r>
              <a:rPr lang="ru-RU"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ru-RU"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fontAlgn="base">
              <a:lnSpc>
                <a:spcPct val="107000"/>
              </a:lnSpc>
              <a:spcAft>
                <a:spcPts val="0"/>
              </a:spcAft>
            </a:pPr>
            <a:r>
              <a:rPr lang="ru-RU" sz="24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Цель: формирование</a:t>
            </a:r>
            <a:r>
              <a:rPr lang="ru-RU" sz="24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представлений и знаний у детей о космосе, о планетах Солнечной системы, о созвездиях, развитие познавательных и интеллектуальных способностей детей. </a:t>
            </a:r>
            <a:endParaRPr lang="ru-RU"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ctr" fontAlgn="base">
              <a:lnSpc>
                <a:spcPct val="107000"/>
              </a:lnSpc>
              <a:spcAft>
                <a:spcPts val="0"/>
              </a:spcAft>
            </a:pPr>
            <a:r>
              <a:rPr lang="ru-RU" sz="2400" b="1" dirty="0">
                <a:solidFill>
                  <a:schemeClr val="accent1">
                    <a:lumMod val="40000"/>
                    <a:lumOff val="60000"/>
                  </a:schemeClr>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sz="2400" dirty="0">
              <a:solidFill>
                <a:schemeClr val="accent1">
                  <a:lumMod val="40000"/>
                  <a:lumOff val="6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3936" y="534261"/>
            <a:ext cx="5058964" cy="5278186"/>
          </a:xfrm>
          <a:prstGeom prst="rect">
            <a:avLst/>
          </a:prstGeom>
        </p:spPr>
      </p:pic>
    </p:spTree>
    <p:extLst>
      <p:ext uri="{BB962C8B-B14F-4D97-AF65-F5344CB8AC3E}">
        <p14:creationId xmlns:p14="http://schemas.microsoft.com/office/powerpoint/2010/main" val="237564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6"/>
            <a:ext cx="12192000" cy="6853727"/>
          </a:xfrm>
          <a:prstGeom prst="rect">
            <a:avLst/>
          </a:prstGeom>
        </p:spPr>
      </p:pic>
      <p:pic>
        <p:nvPicPr>
          <p:cNvPr id="3" name="Рисунок 2"/>
          <p:cNvPicPr>
            <a:picLocks noChangeAspect="1"/>
          </p:cNvPicPr>
          <p:nvPr/>
        </p:nvPicPr>
        <p:blipFill>
          <a:blip r:embed="rId3"/>
          <a:stretch>
            <a:fillRect/>
          </a:stretch>
        </p:blipFill>
        <p:spPr>
          <a:xfrm>
            <a:off x="4931018" y="531022"/>
            <a:ext cx="3322770" cy="3322770"/>
          </a:xfrm>
          <a:prstGeom prst="rect">
            <a:avLst/>
          </a:prstGeom>
        </p:spPr>
      </p:pic>
      <p:pic>
        <p:nvPicPr>
          <p:cNvPr id="5" name="Рисунок 4"/>
          <p:cNvPicPr>
            <a:picLocks noChangeAspect="1"/>
          </p:cNvPicPr>
          <p:nvPr/>
        </p:nvPicPr>
        <p:blipFill>
          <a:blip r:embed="rId4"/>
          <a:stretch>
            <a:fillRect/>
          </a:stretch>
        </p:blipFill>
        <p:spPr>
          <a:xfrm rot="1323811">
            <a:off x="8361946" y="2975003"/>
            <a:ext cx="3156285" cy="3156285"/>
          </a:xfrm>
          <a:prstGeom prst="rect">
            <a:avLst/>
          </a:prstGeom>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23713">
            <a:off x="1043506" y="2531069"/>
            <a:ext cx="3536495" cy="3536495"/>
          </a:xfrm>
          <a:prstGeom prst="rect">
            <a:avLst/>
          </a:prstGeom>
        </p:spPr>
      </p:pic>
    </p:spTree>
    <p:extLst>
      <p:ext uri="{BB962C8B-B14F-4D97-AF65-F5344CB8AC3E}">
        <p14:creationId xmlns:p14="http://schemas.microsoft.com/office/powerpoint/2010/main" val="2999694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73"/>
            <a:ext cx="12192000" cy="6853727"/>
          </a:xfrm>
          <a:prstGeom prst="rect">
            <a:avLst/>
          </a:prstGeom>
        </p:spPr>
      </p:pic>
      <p:sp>
        <p:nvSpPr>
          <p:cNvPr id="3" name="Прямоугольник 2"/>
          <p:cNvSpPr/>
          <p:nvPr/>
        </p:nvSpPr>
        <p:spPr>
          <a:xfrm>
            <a:off x="176463" y="529389"/>
            <a:ext cx="11823032" cy="6315960"/>
          </a:xfrm>
          <a:prstGeom prst="rect">
            <a:avLst/>
          </a:prstGeom>
        </p:spPr>
        <p:txBody>
          <a:bodyPr wrap="square">
            <a:spAutoFit/>
          </a:bodyPr>
          <a:lstStyle/>
          <a:p>
            <a:pPr algn="ctr" fontAlgn="base">
              <a:lnSpc>
                <a:spcPct val="107000"/>
              </a:lnSpc>
              <a:spcAft>
                <a:spcPts val="0"/>
              </a:spcAft>
            </a:pPr>
            <a:r>
              <a:rPr lang="ru-RU"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Задачи:</a:t>
            </a:r>
            <a:endParaRPr lang="ru-RU"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0"/>
              </a:spcAft>
            </a:pPr>
            <a:r>
              <a:rPr lang="ru-RU"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Образовательные</a:t>
            </a:r>
            <a:r>
              <a:rPr lang="ru-RU"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ru-RU"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0"/>
              </a:spcAft>
            </a:pP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-формировать у детей знания и представления о космосе, планетах солнечной системы, их очерёдности;</a:t>
            </a:r>
            <a:endParaRPr lang="ru-RU"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0"/>
              </a:spcAft>
            </a:pP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-учить отличать планеты от звёзд, называть ближайшую к Земле звезду, спутник Земли;</a:t>
            </a:r>
            <a:endParaRPr lang="ru-RU"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0"/>
              </a:spcAft>
            </a:pP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учить детей называть и запоминать расположение планет Солнечной системы по мере их удаления от Солнца;</a:t>
            </a:r>
            <a:endParaRPr lang="ru-RU"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0"/>
              </a:spcAft>
            </a:pP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учить детей зрительно анализировать картинки и находить нужные силуэты методом наложения;</a:t>
            </a:r>
            <a:endParaRPr lang="ru-RU"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0"/>
              </a:spcAft>
            </a:pP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-закреплять знания об освоении космоса человеком.</a:t>
            </a:r>
            <a:endParaRPr lang="ru-RU"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0"/>
              </a:spcAft>
            </a:pP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0"/>
              </a:spcAft>
            </a:pPr>
            <a:r>
              <a:rPr lang="ru-RU"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Развивающие:</a:t>
            </a:r>
            <a:endParaRPr lang="ru-RU"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0"/>
              </a:spcAft>
            </a:pPr>
            <a:r>
              <a:rPr lang="ru-RU"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развивать внимание;</a:t>
            </a:r>
            <a:endParaRPr lang="ru-RU"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0"/>
              </a:spcAft>
            </a:pP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-развивать логическое мышление, умение сравнивать и находить различия между объектами;</a:t>
            </a:r>
            <a:endParaRPr lang="ru-RU"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0"/>
              </a:spcAft>
            </a:pP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развивать познавательный интерес;</a:t>
            </a:r>
            <a:endParaRPr lang="ru-RU"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0"/>
              </a:spcAft>
            </a:pP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-развивать речь, обогащать и активизировать словарь на тему «Космос», продолжать знакомство со сложными словами.</a:t>
            </a:r>
            <a:endParaRPr lang="ru-RU"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0"/>
              </a:spcAft>
            </a:pPr>
            <a:r>
              <a:rPr lang="ru-RU"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0"/>
              </a:spcAft>
            </a:pPr>
            <a:r>
              <a:rPr lang="ru-RU"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Воспитательные:</a:t>
            </a:r>
            <a:endParaRPr lang="ru-RU"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0"/>
              </a:spcAft>
            </a:pPr>
            <a:r>
              <a:rPr lang="ru-RU"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воспитывать умение сопереживать, ответственность, чувство товарищества и </a:t>
            </a:r>
            <a:r>
              <a:rPr lang="ru-RU"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взаимоподдержки</a:t>
            </a: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ru-RU"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0"/>
              </a:spcAft>
            </a:pPr>
            <a:r>
              <a:rPr lang="ru-RU"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воспитывать интерес к познанию космических глубин;</a:t>
            </a:r>
            <a:endParaRPr lang="ru-RU"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0"/>
              </a:spcAft>
            </a:pP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-формировать чувство любви и бережное отношение к своей планете.</a:t>
            </a:r>
            <a:endParaRPr lang="ru-RU"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0"/>
              </a:spcAft>
            </a:pP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0"/>
              </a:spcAft>
            </a:pPr>
            <a:r>
              <a:rPr lang="ru-RU"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Оборудование:</a:t>
            </a: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«Летающая тарелка» внутри которой расположены разного назначения кармашки с заданиями.</a:t>
            </a:r>
            <a:endParaRPr lang="ru-RU"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7676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6"/>
            <a:ext cx="12192000" cy="6853727"/>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877" y="304799"/>
            <a:ext cx="4048436" cy="6248400"/>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592502" y="3167430"/>
            <a:ext cx="3236935" cy="2427701"/>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7684168" y="868278"/>
            <a:ext cx="4248484" cy="3186363"/>
          </a:xfrm>
          <a:prstGeom prst="rect">
            <a:avLst/>
          </a:prstGeom>
        </p:spPr>
      </p:pic>
    </p:spTree>
    <p:extLst>
      <p:ext uri="{BB962C8B-B14F-4D97-AF65-F5344CB8AC3E}">
        <p14:creationId xmlns:p14="http://schemas.microsoft.com/office/powerpoint/2010/main" val="1184604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6"/>
            <a:ext cx="12192000" cy="6853727"/>
          </a:xfrm>
          <a:prstGeom prst="rect">
            <a:avLst/>
          </a:prstGeom>
        </p:spPr>
      </p:pic>
      <p:sp>
        <p:nvSpPr>
          <p:cNvPr id="3" name="Прямоугольник 2"/>
          <p:cNvSpPr/>
          <p:nvPr/>
        </p:nvSpPr>
        <p:spPr>
          <a:xfrm>
            <a:off x="208547" y="160421"/>
            <a:ext cx="6112041" cy="6788718"/>
          </a:xfrm>
          <a:prstGeom prst="rect">
            <a:avLst/>
          </a:prstGeom>
        </p:spPr>
        <p:txBody>
          <a:bodyPr wrap="square">
            <a:spAutoFit/>
          </a:bodyPr>
          <a:lstStyle/>
          <a:p>
            <a:pPr>
              <a:lnSpc>
                <a:spcPct val="107000"/>
              </a:lnSpc>
              <a:spcAft>
                <a:spcPts val="800"/>
              </a:spcAft>
            </a:pPr>
            <a:r>
              <a:rPr lang="ru-RU"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Д/И «Разложи планеты на орбитах»</a:t>
            </a:r>
            <a:endParaRPr lang="ru-RU"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Цель:</a:t>
            </a:r>
            <a:r>
              <a:rPr lang="ru-RU"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Формирование представлений и знаний у детей о планетах Солнечной системы.</a:t>
            </a:r>
            <a:endParaRPr lang="ru-RU"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Задачи:</a:t>
            </a:r>
            <a:r>
              <a:rPr lang="ru-RU"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Образовательные:</a:t>
            </a:r>
            <a:r>
              <a:rPr lang="ru-RU"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систематизировать знания детей о планетах солнечной системе.</a:t>
            </a:r>
            <a:br>
              <a:rPr lang="ru-RU"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br>
            <a:r>
              <a:rPr lang="ru-RU"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Развивающие:</a:t>
            </a:r>
            <a:r>
              <a:rPr lang="ru-RU"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развивать речь, воображение, мышление, логику.</a:t>
            </a:r>
            <a:br>
              <a:rPr lang="ru-RU"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br>
            <a:r>
              <a:rPr lang="ru-RU"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Воспитывающие</a:t>
            </a:r>
            <a:r>
              <a:rPr lang="ru-RU"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воспитывать умение играть вместе, соблюдать правила игры.</a:t>
            </a:r>
            <a:endParaRPr lang="ru-RU"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Материал:</a:t>
            </a:r>
            <a:r>
              <a:rPr lang="ru-RU"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Девять планет, карточки с цифрами от 1 до 9, схема Солнечной системы, шнуры для выкладывания,</a:t>
            </a:r>
            <a:r>
              <a:rPr lang="ru-RU"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карточки с загадками и занимательными вопросами</a:t>
            </a:r>
            <a:endParaRPr lang="ru-RU" sz="2400" dirty="0">
              <a:solidFill>
                <a:schemeClr val="bg1"/>
              </a:solidFill>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2297" y="735930"/>
            <a:ext cx="4942975" cy="4942975"/>
          </a:xfrm>
          <a:prstGeom prst="rect">
            <a:avLst/>
          </a:prstGeom>
        </p:spPr>
      </p:pic>
    </p:spTree>
    <p:extLst>
      <p:ext uri="{BB962C8B-B14F-4D97-AF65-F5344CB8AC3E}">
        <p14:creationId xmlns:p14="http://schemas.microsoft.com/office/powerpoint/2010/main" val="2410528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get.wallhere.com/photo/night-space-sky-blue-background-stars-atmosphere-astronomy-star-screenshot-computer-wallpaper-outer-space-astronomical-object-612972.jpg">
            <a:extLst>
              <a:ext uri="{FF2B5EF4-FFF2-40B4-BE49-F238E27FC236}">
                <a16:creationId xmlns:a16="http://schemas.microsoft.com/office/drawing/2014/main" xmlns="" id="{DD23BAF0-82E9-4BDC-99E7-7966102B47E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25" y="0"/>
            <a:ext cx="12222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xmlns="" id="{F646254D-C107-414C-B27B-F3F33368C246}"/>
              </a:ext>
            </a:extLst>
          </p:cNvPr>
          <p:cNvSpPr>
            <a:spLocks noGrp="1"/>
          </p:cNvSpPr>
          <p:nvPr>
            <p:ph type="title"/>
          </p:nvPr>
        </p:nvSpPr>
        <p:spPr>
          <a:xfrm>
            <a:off x="320842" y="-593557"/>
            <a:ext cx="5433915" cy="7285906"/>
          </a:xfrm>
        </p:spPr>
        <p:txBody>
          <a:bodyPr>
            <a:normAutofit/>
          </a:bodyPr>
          <a:lstStyle/>
          <a:p>
            <a:r>
              <a:rPr lang="ru-RU" sz="2800" b="1" dirty="0" smtClean="0">
                <a:solidFill>
                  <a:schemeClr val="bg1"/>
                </a:solidFill>
                <a:latin typeface="Times New Roman" panose="02020603050405020304" pitchFamily="18" charset="0"/>
                <a:cs typeface="Times New Roman" panose="02020603050405020304" pitchFamily="18" charset="0"/>
              </a:rPr>
              <a:t>Игра</a:t>
            </a:r>
            <a:r>
              <a:rPr lang="ru-RU" sz="2800" b="1" dirty="0">
                <a:solidFill>
                  <a:schemeClr val="bg1"/>
                </a:solidFill>
                <a:latin typeface="Times New Roman" panose="02020603050405020304" pitchFamily="18" charset="0"/>
                <a:cs typeface="Times New Roman" panose="02020603050405020304" pitchFamily="18" charset="0"/>
              </a:rPr>
              <a:t> </a:t>
            </a:r>
            <a:r>
              <a:rPr lang="ru-RU" sz="2800" b="1" dirty="0" smtClean="0">
                <a:solidFill>
                  <a:schemeClr val="bg1"/>
                </a:solidFill>
                <a:latin typeface="Times New Roman" panose="02020603050405020304" pitchFamily="18" charset="0"/>
                <a:cs typeface="Times New Roman" panose="02020603050405020304" pitchFamily="18" charset="0"/>
              </a:rPr>
              <a:t>«Полет </a:t>
            </a:r>
            <a:r>
              <a:rPr lang="ru-RU" sz="2800" b="1" dirty="0">
                <a:solidFill>
                  <a:schemeClr val="bg1"/>
                </a:solidFill>
                <a:latin typeface="Times New Roman" panose="02020603050405020304" pitchFamily="18" charset="0"/>
                <a:cs typeface="Times New Roman" panose="02020603050405020304" pitchFamily="18" charset="0"/>
              </a:rPr>
              <a:t>на Луну»</a:t>
            </a:r>
            <a:r>
              <a:rPr lang="ru-RU" sz="2800" dirty="0">
                <a:solidFill>
                  <a:schemeClr val="bg1"/>
                </a:solidFill>
                <a:latin typeface="Times New Roman" panose="02020603050405020304" pitchFamily="18" charset="0"/>
                <a:cs typeface="Times New Roman" panose="02020603050405020304" pitchFamily="18" charset="0"/>
              </a:rPr>
              <a:t/>
            </a:r>
            <a:br>
              <a:rPr lang="ru-RU" sz="2800" dirty="0">
                <a:solidFill>
                  <a:schemeClr val="bg1"/>
                </a:solidFill>
                <a:latin typeface="Times New Roman" panose="02020603050405020304" pitchFamily="18" charset="0"/>
                <a:cs typeface="Times New Roman" panose="02020603050405020304" pitchFamily="18" charset="0"/>
              </a:rPr>
            </a:br>
            <a:r>
              <a:rPr lang="ru-RU" sz="2800" dirty="0" smtClean="0">
                <a:solidFill>
                  <a:schemeClr val="bg1"/>
                </a:solidFill>
                <a:latin typeface="Times New Roman" panose="02020603050405020304" pitchFamily="18" charset="0"/>
                <a:cs typeface="Times New Roman" panose="02020603050405020304" pitchFamily="18" charset="0"/>
              </a:rPr>
              <a:t/>
            </a:r>
            <a:br>
              <a:rPr lang="ru-RU" sz="2800" dirty="0" smtClean="0">
                <a:solidFill>
                  <a:schemeClr val="bg1"/>
                </a:solidFill>
                <a:latin typeface="Times New Roman" panose="02020603050405020304" pitchFamily="18" charset="0"/>
                <a:cs typeface="Times New Roman" panose="02020603050405020304" pitchFamily="18" charset="0"/>
              </a:rPr>
            </a:br>
            <a:r>
              <a:rPr lang="ru-RU" sz="2400" b="1" dirty="0" smtClean="0">
                <a:solidFill>
                  <a:schemeClr val="bg1"/>
                </a:solidFill>
                <a:latin typeface="Times New Roman" panose="02020603050405020304" pitchFamily="18" charset="0"/>
                <a:cs typeface="Times New Roman" panose="02020603050405020304" pitchFamily="18" charset="0"/>
              </a:rPr>
              <a:t>Цель</a:t>
            </a:r>
            <a:r>
              <a:rPr lang="ru-RU" sz="2400" b="1" dirty="0">
                <a:solidFill>
                  <a:schemeClr val="bg1"/>
                </a:solidFill>
                <a:latin typeface="Times New Roman" panose="02020603050405020304" pitchFamily="18" charset="0"/>
                <a:cs typeface="Times New Roman" panose="02020603050405020304" pitchFamily="18" charset="0"/>
              </a:rPr>
              <a:t>:</a:t>
            </a:r>
            <a:r>
              <a:rPr lang="ru-RU" sz="2400" dirty="0">
                <a:solidFill>
                  <a:schemeClr val="bg1"/>
                </a:solidFill>
                <a:latin typeface="Times New Roman" panose="02020603050405020304" pitchFamily="18" charset="0"/>
                <a:cs typeface="Times New Roman" panose="02020603050405020304" pitchFamily="18" charset="0"/>
              </a:rPr>
              <a:t/>
            </a:r>
            <a:br>
              <a:rPr lang="ru-RU" sz="2400" dirty="0">
                <a:solidFill>
                  <a:schemeClr val="bg1"/>
                </a:solidFill>
                <a:latin typeface="Times New Roman" panose="02020603050405020304" pitchFamily="18" charset="0"/>
                <a:cs typeface="Times New Roman" panose="02020603050405020304" pitchFamily="18" charset="0"/>
              </a:rPr>
            </a:br>
            <a:r>
              <a:rPr lang="ru-RU" sz="2400" dirty="0">
                <a:solidFill>
                  <a:schemeClr val="bg1"/>
                </a:solidFill>
                <a:latin typeface="Times New Roman" panose="02020603050405020304" pitchFamily="18" charset="0"/>
                <a:cs typeface="Times New Roman" panose="02020603050405020304" pitchFamily="18" charset="0"/>
              </a:rPr>
              <a:t>  Развивать мелкую моторику рук, сосредоточенность, внимание, ловкость, быстроту, согласованность движения кистей рук и пальцев.</a:t>
            </a:r>
            <a:br>
              <a:rPr lang="ru-RU" sz="2400" dirty="0">
                <a:solidFill>
                  <a:schemeClr val="bg1"/>
                </a:solidFill>
                <a:latin typeface="Times New Roman" panose="02020603050405020304" pitchFamily="18" charset="0"/>
                <a:cs typeface="Times New Roman" panose="02020603050405020304" pitchFamily="18" charset="0"/>
              </a:rPr>
            </a:br>
            <a:r>
              <a:rPr lang="ru-RU" sz="2400" dirty="0">
                <a:solidFill>
                  <a:schemeClr val="bg1"/>
                </a:solidFill>
                <a:latin typeface="Times New Roman" panose="02020603050405020304" pitchFamily="18" charset="0"/>
                <a:cs typeface="Times New Roman" panose="02020603050405020304" pitchFamily="18" charset="0"/>
              </a:rPr>
              <a:t> Воспитывать интерес к соревновательным играм, учить детей доводить до конца то, что начато.</a:t>
            </a:r>
            <a:br>
              <a:rPr lang="ru-RU" sz="2400" dirty="0">
                <a:solidFill>
                  <a:schemeClr val="bg1"/>
                </a:solidFill>
                <a:latin typeface="Times New Roman" panose="02020603050405020304" pitchFamily="18" charset="0"/>
                <a:cs typeface="Times New Roman" panose="02020603050405020304" pitchFamily="18" charset="0"/>
              </a:rPr>
            </a:br>
            <a:r>
              <a:rPr lang="ru-RU" sz="2400" dirty="0">
                <a:solidFill>
                  <a:schemeClr val="bg1"/>
                </a:solidFill>
                <a:latin typeface="Times New Roman" panose="02020603050405020304" pitchFamily="18" charset="0"/>
                <a:cs typeface="Times New Roman" panose="02020603050405020304" pitchFamily="18" charset="0"/>
              </a:rPr>
              <a:t>Улучшать эмоциональное состояние детей.</a:t>
            </a:r>
            <a:br>
              <a:rPr lang="ru-RU" sz="2400" dirty="0">
                <a:solidFill>
                  <a:schemeClr val="bg1"/>
                </a:solidFill>
                <a:latin typeface="Times New Roman" panose="02020603050405020304" pitchFamily="18" charset="0"/>
                <a:cs typeface="Times New Roman" panose="02020603050405020304" pitchFamily="18" charset="0"/>
              </a:rPr>
            </a:br>
            <a:r>
              <a:rPr lang="ru-RU" sz="2400" b="1" dirty="0">
                <a:solidFill>
                  <a:schemeClr val="bg1"/>
                </a:solidFill>
                <a:latin typeface="Times New Roman" panose="02020603050405020304" pitchFamily="18" charset="0"/>
                <a:cs typeface="Times New Roman" panose="02020603050405020304" pitchFamily="18" charset="0"/>
              </a:rPr>
              <a:t>Материал:</a:t>
            </a:r>
            <a:r>
              <a:rPr lang="ru-RU" sz="2400" dirty="0">
                <a:solidFill>
                  <a:schemeClr val="bg1"/>
                </a:solidFill>
                <a:latin typeface="Times New Roman" panose="02020603050405020304" pitchFamily="18" charset="0"/>
                <a:cs typeface="Times New Roman" panose="02020603050405020304" pitchFamily="18" charset="0"/>
              </a:rPr>
              <a:t> палочка с веревочкой и картинкой на конце.</a:t>
            </a:r>
          </a:p>
        </p:txBody>
      </p:sp>
      <p:pic>
        <p:nvPicPr>
          <p:cNvPr id="5" name="Рисунок 4">
            <a:extLst>
              <a:ext uri="{FF2B5EF4-FFF2-40B4-BE49-F238E27FC236}">
                <a16:creationId xmlns:a16="http://schemas.microsoft.com/office/drawing/2014/main" xmlns="" id="{3C000D4D-C88E-406F-A523-567C922A85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9339" y="588065"/>
            <a:ext cx="4916557" cy="5904810"/>
          </a:xfrm>
          <a:prstGeom prst="rect">
            <a:avLst/>
          </a:prstGeom>
        </p:spPr>
      </p:pic>
    </p:spTree>
    <p:extLst>
      <p:ext uri="{BB962C8B-B14F-4D97-AF65-F5344CB8AC3E}">
        <p14:creationId xmlns:p14="http://schemas.microsoft.com/office/powerpoint/2010/main" val="843890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6"/>
            <a:ext cx="12192000" cy="6853727"/>
          </a:xfrm>
          <a:prstGeom prst="rect">
            <a:avLst/>
          </a:prstGeom>
        </p:spPr>
      </p:pic>
      <p:sp>
        <p:nvSpPr>
          <p:cNvPr id="4" name="Прямоугольник 3"/>
          <p:cNvSpPr/>
          <p:nvPr/>
        </p:nvSpPr>
        <p:spPr>
          <a:xfrm>
            <a:off x="465221" y="657726"/>
            <a:ext cx="4363453" cy="6480941"/>
          </a:xfrm>
          <a:prstGeom prst="rect">
            <a:avLst/>
          </a:prstGeom>
        </p:spPr>
        <p:txBody>
          <a:bodyPr wrap="square">
            <a:spAutoFit/>
          </a:bodyPr>
          <a:lstStyle/>
          <a:p>
            <a:pPr indent="228600">
              <a:lnSpc>
                <a:spcPct val="107000"/>
              </a:lnSpc>
              <a:spcAft>
                <a:spcPts val="0"/>
              </a:spcAft>
            </a:pPr>
            <a:r>
              <a:rPr lang="ru-RU"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Д/И «Найди тень»</a:t>
            </a:r>
            <a:endParaRPr lang="ru-RU"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indent="228600">
              <a:lnSpc>
                <a:spcPct val="107000"/>
              </a:lnSpc>
              <a:spcAft>
                <a:spcPts val="0"/>
              </a:spcAft>
            </a:pPr>
            <a:r>
              <a:rPr lang="ru-RU"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Цель:</a:t>
            </a:r>
            <a:r>
              <a:rPr lang="ru-RU"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Учить детей зрительно анализировать картинки и находить нужные силуэты. </a:t>
            </a:r>
            <a:endParaRPr lang="ru-RU"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Развивать зрительное восприятие, логическое мышление, память, наблюдательность.</a:t>
            </a:r>
            <a:endParaRPr lang="ru-RU"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Материал:</a:t>
            </a:r>
            <a:r>
              <a:rPr lang="ru-RU"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карточки с картинками на тему «Космос», карточки с изображением силуэтов.</a:t>
            </a:r>
            <a:endParaRPr lang="ru-RU"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3"/>
          <a:stretch>
            <a:fillRect/>
          </a:stretch>
        </p:blipFill>
        <p:spPr>
          <a:xfrm>
            <a:off x="6436894" y="978569"/>
            <a:ext cx="5161548" cy="5161548"/>
          </a:xfrm>
          <a:prstGeom prst="rect">
            <a:avLst/>
          </a:prstGeom>
        </p:spPr>
      </p:pic>
    </p:spTree>
    <p:extLst>
      <p:ext uri="{BB962C8B-B14F-4D97-AF65-F5344CB8AC3E}">
        <p14:creationId xmlns:p14="http://schemas.microsoft.com/office/powerpoint/2010/main" val="597168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6"/>
            <a:ext cx="12192000" cy="6853727"/>
          </a:xfrm>
          <a:prstGeom prst="rect">
            <a:avLst/>
          </a:prstGeom>
        </p:spPr>
      </p:pic>
      <p:sp>
        <p:nvSpPr>
          <p:cNvPr id="3" name="Прямоугольник 2"/>
          <p:cNvSpPr/>
          <p:nvPr/>
        </p:nvSpPr>
        <p:spPr>
          <a:xfrm>
            <a:off x="336885" y="272716"/>
            <a:ext cx="5999748" cy="6583534"/>
          </a:xfrm>
          <a:prstGeom prst="rect">
            <a:avLst/>
          </a:prstGeom>
        </p:spPr>
        <p:txBody>
          <a:bodyPr wrap="square">
            <a:spAutoFit/>
          </a:bodyPr>
          <a:lstStyle/>
          <a:p>
            <a:pPr algn="ctr">
              <a:lnSpc>
                <a:spcPct val="107000"/>
              </a:lnSpc>
              <a:spcAft>
                <a:spcPts val="0"/>
              </a:spcAft>
            </a:pPr>
            <a:r>
              <a:rPr lang="ru-RU"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Д/И «Созвездия»</a:t>
            </a:r>
            <a:endParaRPr lang="ru-RU"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4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Цель</a:t>
            </a:r>
            <a:r>
              <a:rPr lang="ru-RU"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ru-RU"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Знакомить детей с созвездиями, их названиями, формой.                                                                            Учить детей соотносить схематическое изображение предмета с  художественным;                         Познакомить с символикой некоторых созвездий, принятой астрономами с древнейших времен;                Развивать абстрактное мышление, познавательный интерес.</a:t>
            </a:r>
            <a:endParaRPr lang="ru-RU"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Материал:</a:t>
            </a:r>
            <a:r>
              <a:rPr lang="ru-RU"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листы черного картона, карточки с рисунками созвездий, маленькие звездочки.</a:t>
            </a:r>
            <a:r>
              <a:rPr lang="ru-RU"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ru-RU"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картинки с изображением сказочных животных, символизирующих эти созвездия:</a:t>
            </a:r>
            <a:endParaRPr lang="ru-RU"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6673518" y="1017799"/>
            <a:ext cx="5141570" cy="5093368"/>
          </a:xfrm>
          <a:prstGeom prst="rect">
            <a:avLst/>
          </a:prstGeom>
        </p:spPr>
      </p:pic>
    </p:spTree>
    <p:extLst>
      <p:ext uri="{BB962C8B-B14F-4D97-AF65-F5344CB8AC3E}">
        <p14:creationId xmlns:p14="http://schemas.microsoft.com/office/powerpoint/2010/main" val="3939171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get.wallhere.com/photo/night-space-sky-blue-background-stars-atmosphere-astronomy-star-screenshot-computer-wallpaper-outer-space-astronomical-object-612972.jpg">
            <a:extLst>
              <a:ext uri="{FF2B5EF4-FFF2-40B4-BE49-F238E27FC236}">
                <a16:creationId xmlns:a16="http://schemas.microsoft.com/office/drawing/2014/main" xmlns="" id="{60FA889A-EDD4-4D4C-9B20-01C03117FC8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xmlns="" id="{90096AAA-6703-4178-982E-69E6A5CF12DC}"/>
              </a:ext>
            </a:extLst>
          </p:cNvPr>
          <p:cNvSpPr>
            <a:spLocks noGrp="1"/>
          </p:cNvSpPr>
          <p:nvPr>
            <p:ph type="title"/>
          </p:nvPr>
        </p:nvSpPr>
        <p:spPr>
          <a:xfrm>
            <a:off x="352926" y="112296"/>
            <a:ext cx="5133474" cy="6381269"/>
          </a:xfrm>
        </p:spPr>
        <p:txBody>
          <a:bodyPr>
            <a:normAutofit/>
          </a:bodyPr>
          <a:lstStyle/>
          <a:p>
            <a:r>
              <a:rPr lang="ru-RU" sz="2800" b="1" dirty="0" smtClean="0">
                <a:solidFill>
                  <a:schemeClr val="bg1"/>
                </a:solidFill>
                <a:latin typeface="Times New Roman" panose="02020603050405020304" pitchFamily="18" charset="0"/>
                <a:cs typeface="Times New Roman" panose="02020603050405020304" pitchFamily="18" charset="0"/>
              </a:rPr>
              <a:t>Теневое лото                           </a:t>
            </a:r>
            <a:r>
              <a:rPr lang="ru-RU" sz="2800" b="1" dirty="0">
                <a:solidFill>
                  <a:schemeClr val="bg1"/>
                </a:solidFill>
                <a:latin typeface="Times New Roman" panose="02020603050405020304" pitchFamily="18" charset="0"/>
                <a:cs typeface="Times New Roman" panose="02020603050405020304" pitchFamily="18" charset="0"/>
              </a:rPr>
              <a:t>«Летательные аппараты»</a:t>
            </a:r>
            <a:r>
              <a:rPr lang="ru-RU" sz="2800" dirty="0">
                <a:solidFill>
                  <a:schemeClr val="bg1"/>
                </a:solidFill>
                <a:latin typeface="Times New Roman" panose="02020603050405020304" pitchFamily="18" charset="0"/>
                <a:cs typeface="Times New Roman" panose="02020603050405020304" pitchFamily="18" charset="0"/>
              </a:rPr>
              <a:t/>
            </a:r>
            <a:br>
              <a:rPr lang="ru-RU" sz="2800" dirty="0">
                <a:solidFill>
                  <a:schemeClr val="bg1"/>
                </a:solidFill>
                <a:latin typeface="Times New Roman" panose="02020603050405020304" pitchFamily="18" charset="0"/>
                <a:cs typeface="Times New Roman" panose="02020603050405020304" pitchFamily="18" charset="0"/>
              </a:rPr>
            </a:br>
            <a:r>
              <a:rPr lang="ru-RU" sz="2800" b="1" dirty="0"/>
              <a:t> </a:t>
            </a:r>
            <a:r>
              <a:rPr lang="ru-RU" sz="2800" dirty="0">
                <a:solidFill>
                  <a:schemeClr val="bg1"/>
                </a:solidFill>
                <a:latin typeface="Times New Roman" panose="02020603050405020304" pitchFamily="18" charset="0"/>
                <a:cs typeface="Times New Roman" panose="02020603050405020304" pitchFamily="18" charset="0"/>
              </a:rPr>
              <a:t/>
            </a:r>
            <a:br>
              <a:rPr lang="ru-RU" sz="2800" dirty="0">
                <a:solidFill>
                  <a:schemeClr val="bg1"/>
                </a:solidFill>
                <a:latin typeface="Times New Roman" panose="02020603050405020304" pitchFamily="18" charset="0"/>
                <a:cs typeface="Times New Roman" panose="02020603050405020304" pitchFamily="18" charset="0"/>
              </a:rPr>
            </a:br>
            <a:r>
              <a:rPr lang="ru-RU" sz="2400" b="1" dirty="0">
                <a:solidFill>
                  <a:schemeClr val="bg1"/>
                </a:solidFill>
                <a:latin typeface="Times New Roman" panose="02020603050405020304" pitchFamily="18" charset="0"/>
                <a:cs typeface="Times New Roman" panose="02020603050405020304" pitchFamily="18" charset="0"/>
              </a:rPr>
              <a:t>Цель:</a:t>
            </a:r>
            <a:r>
              <a:rPr lang="ru-RU" sz="2400" dirty="0">
                <a:solidFill>
                  <a:schemeClr val="bg1"/>
                </a:solidFill>
                <a:latin typeface="Times New Roman" panose="02020603050405020304" pitchFamily="18" charset="0"/>
                <a:cs typeface="Times New Roman" panose="02020603050405020304" pitchFamily="18" charset="0"/>
              </a:rPr>
              <a:t> </a:t>
            </a:r>
            <a:br>
              <a:rPr lang="ru-RU" sz="2400" dirty="0">
                <a:solidFill>
                  <a:schemeClr val="bg1"/>
                </a:solidFill>
                <a:latin typeface="Times New Roman" panose="02020603050405020304" pitchFamily="18" charset="0"/>
                <a:cs typeface="Times New Roman" panose="02020603050405020304" pitchFamily="18" charset="0"/>
              </a:rPr>
            </a:br>
            <a:r>
              <a:rPr lang="ru-RU" sz="2400" dirty="0">
                <a:solidFill>
                  <a:schemeClr val="bg1"/>
                </a:solidFill>
                <a:latin typeface="Times New Roman" panose="02020603050405020304" pitchFamily="18" charset="0"/>
                <a:cs typeface="Times New Roman" panose="02020603050405020304" pitchFamily="18" charset="0"/>
              </a:rPr>
              <a:t>Учить детей зрительно анализировать картинки и находить нужные силуэты. </a:t>
            </a:r>
            <a:br>
              <a:rPr lang="ru-RU" sz="2400" dirty="0">
                <a:solidFill>
                  <a:schemeClr val="bg1"/>
                </a:solidFill>
                <a:latin typeface="Times New Roman" panose="02020603050405020304" pitchFamily="18" charset="0"/>
                <a:cs typeface="Times New Roman" panose="02020603050405020304" pitchFamily="18" charset="0"/>
              </a:rPr>
            </a:br>
            <a:r>
              <a:rPr lang="ru-RU" sz="2400" dirty="0">
                <a:solidFill>
                  <a:schemeClr val="bg1"/>
                </a:solidFill>
                <a:latin typeface="Times New Roman" panose="02020603050405020304" pitchFamily="18" charset="0"/>
                <a:cs typeface="Times New Roman" panose="02020603050405020304" pitchFamily="18" charset="0"/>
              </a:rPr>
              <a:t>Развивать зрительное восприятие, логическое мышление, память, наблюдательность.</a:t>
            </a:r>
            <a:br>
              <a:rPr lang="ru-RU" sz="2400" dirty="0">
                <a:solidFill>
                  <a:schemeClr val="bg1"/>
                </a:solidFill>
                <a:latin typeface="Times New Roman" panose="02020603050405020304" pitchFamily="18" charset="0"/>
                <a:cs typeface="Times New Roman" panose="02020603050405020304" pitchFamily="18" charset="0"/>
              </a:rPr>
            </a:br>
            <a:r>
              <a:rPr lang="ru-RU" sz="2400" b="1" dirty="0">
                <a:solidFill>
                  <a:schemeClr val="bg1"/>
                </a:solidFill>
                <a:latin typeface="Times New Roman" panose="02020603050405020304" pitchFamily="18" charset="0"/>
                <a:cs typeface="Times New Roman" panose="02020603050405020304" pitchFamily="18" charset="0"/>
              </a:rPr>
              <a:t> </a:t>
            </a:r>
            <a:r>
              <a:rPr lang="ru-RU" sz="2400" dirty="0">
                <a:solidFill>
                  <a:schemeClr val="bg1"/>
                </a:solidFill>
                <a:latin typeface="Times New Roman" panose="02020603050405020304" pitchFamily="18" charset="0"/>
                <a:cs typeface="Times New Roman" panose="02020603050405020304" pitchFamily="18" charset="0"/>
              </a:rPr>
              <a:t/>
            </a:r>
            <a:br>
              <a:rPr lang="ru-RU" sz="2400" dirty="0">
                <a:solidFill>
                  <a:schemeClr val="bg1"/>
                </a:solidFill>
                <a:latin typeface="Times New Roman" panose="02020603050405020304" pitchFamily="18" charset="0"/>
                <a:cs typeface="Times New Roman" panose="02020603050405020304" pitchFamily="18" charset="0"/>
              </a:rPr>
            </a:br>
            <a:r>
              <a:rPr lang="ru-RU" sz="2400" b="1" dirty="0">
                <a:solidFill>
                  <a:schemeClr val="bg1"/>
                </a:solidFill>
                <a:latin typeface="Times New Roman" panose="02020603050405020304" pitchFamily="18" charset="0"/>
                <a:cs typeface="Times New Roman" panose="02020603050405020304" pitchFamily="18" charset="0"/>
              </a:rPr>
              <a:t>Материал:</a:t>
            </a:r>
            <a:r>
              <a:rPr lang="ru-RU" sz="2400" dirty="0">
                <a:solidFill>
                  <a:schemeClr val="bg1"/>
                </a:solidFill>
                <a:latin typeface="Times New Roman" panose="02020603050405020304" pitchFamily="18" charset="0"/>
                <a:cs typeface="Times New Roman" panose="02020603050405020304" pitchFamily="18" charset="0"/>
              </a:rPr>
              <a:t> карточки с картинками на тему «Космос», карточки с изображением силуэтов.</a:t>
            </a:r>
          </a:p>
        </p:txBody>
      </p:sp>
      <p:pic>
        <p:nvPicPr>
          <p:cNvPr id="6148" name="Picture 4" descr="https://downloader.disk.yandex.ru/preview/fcc27427d437005f8dec8cad238d27a6cbec0a209cb2b979fea88530fcb81a2c/6059e322/OkTcebjk6iyf8crX50LgPHw6-wIuK2krArsLyaj5M7V9kgvAj9FtExRUX1QDmnH-3fA4eYzIvr_51rbbeViyxw%3D%3D?uid=0&amp;filename=20210322_143237.jpg&amp;disposition=inline&amp;hash=&amp;limit=0&amp;content_type=image%2Fjpeg&amp;owner_uid=0&amp;tknv=v2&amp;size=2048x2048">
            <a:extLst>
              <a:ext uri="{FF2B5EF4-FFF2-40B4-BE49-F238E27FC236}">
                <a16:creationId xmlns:a16="http://schemas.microsoft.com/office/drawing/2014/main" xmlns="" id="{9A3DBBCB-F929-475C-8BE1-503DFE2314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3896" y="364435"/>
            <a:ext cx="4568686" cy="6129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59114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TotalTime>
  <Words>274</Words>
  <Application>Microsoft Office PowerPoint</Application>
  <PresentationFormat>Широкоэкранный</PresentationFormat>
  <Paragraphs>79</Paragraphs>
  <Slides>20</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20</vt:i4>
      </vt:variant>
    </vt:vector>
  </HeadingPairs>
  <TitlesOfParts>
    <vt:vector size="27" baseType="lpstr">
      <vt:lpstr>Arial</vt:lpstr>
      <vt:lpstr>Arial Black</vt:lpstr>
      <vt:lpstr>Calibri</vt:lpstr>
      <vt:lpstr>Calibri Light</vt:lpstr>
      <vt:lpstr>Symbol</vt:lpstr>
      <vt:lpstr>Times New Roman</vt:lpstr>
      <vt:lpstr>Тема Office</vt:lpstr>
      <vt:lpstr>Муниципальное дошкольное образовательное автономное учреждение «Детский сад №78 комбинированного вида «Пчелка» г. Орска» Адрес: Оренбургская область, г. Орск, ул. Ленинского – Комсомола, 31       Дидактическое пособие «Космические учения»</vt:lpstr>
      <vt:lpstr>Презентация PowerPoint</vt:lpstr>
      <vt:lpstr>Презентация PowerPoint</vt:lpstr>
      <vt:lpstr>Презентация PowerPoint</vt:lpstr>
      <vt:lpstr>Презентация PowerPoint</vt:lpstr>
      <vt:lpstr>Игра «Полет на Луну»  Цель:   Развивать мелкую моторику рук, сосредоточенность, внимание, ловкость, быстроту, согласованность движения кистей рук и пальцев.  Воспитывать интерес к соревновательным играм, учить детей доводить до конца то, что начато. Улучшать эмоциональное состояние детей. Материал: палочка с веревочкой и картинкой на конце.</vt:lpstr>
      <vt:lpstr>Презентация PowerPoint</vt:lpstr>
      <vt:lpstr>Презентация PowerPoint</vt:lpstr>
      <vt:lpstr>Теневое лото                           «Летательные аппараты»   Цель:  Учить детей зрительно анализировать картинки и находить нужные силуэты.  Развивать зрительное восприятие, логическое мышление, память, наблюдательность.   Материал: карточки с картинками на тему «Космос», карточки с изображением силуэтов.</vt:lpstr>
      <vt:lpstr>Презентация PowerPoint</vt:lpstr>
      <vt:lpstr>Д/И «Космические ребусы»   Цель: Формировать умения разгадывать простые ребусы. Закреплять умение выделять слоги из слов, а также составлять слова из слогов.  Задачи:                                                                                                                                                                                                      - закреплять  знания о правилах разгадывания ребусов; продолжать формировать умения разгадывать простые ребусы                                                                                                                                                   - развивать логическое мышление, сообразительность, фантазию и воображение;                                        -- развивать зрительную и моторную память, внимание через яркие картинки и рисунки;                         - развивать у детей речь через разгадывания слов                                                                                      -   - воспитание усидчивости, терпения, умения преодолевать трудности. Материал: карточки с ребусами. </vt:lpstr>
      <vt:lpstr>Презентация PowerPoint</vt:lpstr>
      <vt:lpstr>Математические пазлы  Цель: систематизировать знания детей чисел от 1 до 10; закреплять навыки счета в пределах 10; развивать память, внимание, логическое мышление, речь, творческие способности; пробуждать интерес к предмету через игру. Материал: разрезные картинки.  </vt:lpstr>
      <vt:lpstr>Дидактическая игра  «Найди пару»   Цель: учить сопоставлению предметов, выявлению общих признаков; развивать память, концентрацию внимания, мыслительную способность;  Материал: карточки с изображением картинок.</vt:lpstr>
      <vt:lpstr>Шнуровка «Космос»  Цель: Развивать мыслительные операции анализа, синтеза, сравнения, обобщения.  Способствовать развитию действий руки, формировать ручную умелость, совершенствовать мелкую моторику пальцев. Формировать волевые умения (умение не отвлекаться от поставленной задачи, доводить ее до завершения, стремиться к получению положительного результата).   Материал: шнурочки, картинки. </vt:lpstr>
      <vt:lpstr>Макет «Планеты ассоциации»  Цель: закреплять знания детей о планетах Солнечной системы. Развивать ассоциативное мышление. Материал: Макет «Планеты ассоциации»</vt:lpstr>
      <vt:lpstr>                                                 Макет «Фазы Луны»  Цели: Закрепление знаний детей о фазах Луны (растущая, полная, стареющая), о природных явлениях, происходящих на Земле, связанных со спутником Земли – Луной. </vt:lpstr>
      <vt:lpstr> </vt:lpstr>
      <vt:lpstr>«Это интересно»  Цель: формирование у детей старшего дошкольного возраста представлений о космическом пространстве, Солнечной системе и ее планетах, освоении космоса людьми.</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Future</dc:creator>
  <cp:lastModifiedBy>Пользователь Windows</cp:lastModifiedBy>
  <cp:revision>22</cp:revision>
  <dcterms:created xsi:type="dcterms:W3CDTF">2021-03-23T08:30:01Z</dcterms:created>
  <dcterms:modified xsi:type="dcterms:W3CDTF">2021-03-24T05:56:54Z</dcterms:modified>
</cp:coreProperties>
</file>