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344" r:id="rId3"/>
    <p:sldId id="323" r:id="rId4"/>
    <p:sldId id="265" r:id="rId5"/>
    <p:sldId id="266" r:id="rId6"/>
    <p:sldId id="318" r:id="rId7"/>
    <p:sldId id="320" r:id="rId8"/>
    <p:sldId id="346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>
      <p:cViewPr>
        <p:scale>
          <a:sx n="88" d="100"/>
          <a:sy n="88" d="100"/>
        </p:scale>
        <p:origin x="-1422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2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80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7" y="5450084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4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8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5" y="1916599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4572002"/>
            <a:ext cx="2865041" cy="3596217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2"/>
            <a:ext cx="2866644" cy="3596217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6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2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chemeClr val="tx2"/>
                </a:solidFill>
              </a:defRPr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165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5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35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6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40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5" y="8333554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30" y="8333554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7" y="8333553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784" rtl="0" eaLnBrk="1" latinLnBrk="0" hangingPunct="1">
        <a:spcBef>
          <a:spcPct val="0"/>
        </a:spcBef>
        <a:buNone/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35" indent="-205735" algn="l" defTabSz="68578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186" indent="-205735" algn="l" defTabSz="68578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41731" indent="-171446" algn="l" defTabSz="68578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29" indent="-171446" algn="l" defTabSz="68578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97252" indent="-171446" algn="l" defTabSz="685784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37277" indent="-171446" algn="l" defTabSz="685784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01" indent="-171446" algn="l" defTabSz="685784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24" indent="-171446" algn="l" defTabSz="685784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349" indent="-171446" algn="l" defTabSz="685784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880536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dirty="0"/>
          </a:p>
        </p:txBody>
      </p:sp>
      <p:pic>
        <p:nvPicPr>
          <p:cNvPr id="7" name="Picture 6" descr="C:\Users\User\Music\Безымянный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3478165"/>
            <a:ext cx="2888219" cy="3646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Users\Cerasis\Desktop\image (2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1" y="2623112"/>
            <a:ext cx="2304256" cy="2854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656692" y="1419104"/>
            <a:ext cx="55446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кабинета педагога - психолога  МДОАУ «Детский сад № 1» г. Орска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8" y="6035217"/>
            <a:ext cx="3000391" cy="2789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20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728" y="539552"/>
            <a:ext cx="5688632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МДОАУ «Детский сад № 1» г. Орска специализированный кабинет педагога – психолога представляет собой одно из звеньев единой социальной помощи детям с ЗПР. Это часть развивающей предметной среды в ДОУ, элемент микро - пространства для ребёнка с ЗПР. Его целевое предназначение - оказание своевременной квалифицированной консультативно – методической, психологической и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психокоррекционной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детям, их родителям и педагогам ДОУ по вопросам развития, обучения и воспитания, а также социально – психологической адаптации детей с особыми возможностями здоровья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 дошкольном учреждении эффективность функционирования психологического кабинета  базируется на соответствующем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методическом и организационном обеспечении, а также  подкрепляется необходимым техническим оснащением и оборудованием.</a:t>
            </a:r>
          </a:p>
          <a:p>
            <a:pPr marL="0" indent="0" algn="just">
              <a:buNone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64588" y="3755605"/>
            <a:ext cx="5688631" cy="22322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05735" indent="-205735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186" indent="-205735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1731" indent="-171446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57229" indent="-171446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97252" indent="-171446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37277" indent="-171446" algn="l" defTabSz="685784" rtl="0" eaLnBrk="1" latinLnBrk="0" hangingPunct="1">
              <a:spcBef>
                <a:spcPts val="288"/>
              </a:spcBef>
              <a:buClr>
                <a:schemeClr val="accent1"/>
              </a:buClr>
              <a:buFont typeface="Symbol" pitchFamily="18" charset="2"/>
              <a:buChar char="*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577301" indent="-171446" algn="l" defTabSz="685784" rtl="0" eaLnBrk="1" latinLnBrk="0" hangingPunct="1">
              <a:spcBef>
                <a:spcPts val="288"/>
              </a:spcBef>
              <a:buClr>
                <a:schemeClr val="accent1"/>
              </a:buClr>
              <a:buFont typeface="Symbol" pitchFamily="18" charset="2"/>
              <a:buChar char="*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17324" indent="-171446" algn="l" defTabSz="685784" rtl="0" eaLnBrk="1" latinLnBrk="0" hangingPunct="1">
              <a:spcBef>
                <a:spcPts val="288"/>
              </a:spcBef>
              <a:buClr>
                <a:schemeClr val="accent1"/>
              </a:buClr>
              <a:buFont typeface="Symbol" pitchFamily="18" charset="2"/>
              <a:buChar char="*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349" indent="-171446" algn="l" defTabSz="685784" rtl="0" eaLnBrk="1" latinLnBrk="0" hangingPunct="1">
              <a:spcBef>
                <a:spcPts val="288"/>
              </a:spcBef>
              <a:buClr>
                <a:schemeClr val="accent1"/>
              </a:buClr>
              <a:buFont typeface="Symbol" pitchFamily="18" charset="2"/>
              <a:buChar char="*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Font typeface="Symbol" pitchFamily="18" charset="2"/>
              <a:buNone/>
            </a:pP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Cerasis\Desktop\image (4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44" y="5508104"/>
            <a:ext cx="2592287" cy="323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D:\саш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18" y="5220072"/>
            <a:ext cx="257068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91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4704" y="2133093"/>
            <a:ext cx="5544616" cy="30243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первичного приема и беседы с клиентом;</a:t>
            </a:r>
          </a:p>
          <a:p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консультативной работы;</a:t>
            </a:r>
          </a:p>
          <a:p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диагностической работы: </a:t>
            </a:r>
          </a:p>
          <a:p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коррекционно-развивающей работы;</a:t>
            </a:r>
          </a:p>
          <a:p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игровой терапии;</a:t>
            </a:r>
          </a:p>
          <a:p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релаксации и снятия эмоционального напряжения;</a:t>
            </a:r>
          </a:p>
          <a:p>
            <a:r>
              <a:rPr lang="ru-RU" sz="2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2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- психолога</a:t>
            </a:r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ожидания приема.</a:t>
            </a:r>
          </a:p>
          <a:p>
            <a:pPr marL="0" indent="0">
              <a:buNone/>
            </a:pPr>
            <a:endParaRPr lang="ru-RU" sz="2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4704" y="401009"/>
            <a:ext cx="5606380" cy="167030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</a:t>
            </a:r>
            <a:r>
              <a:rPr lang="ru-RU" sz="20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 и направлений деятельности педагога - психолога </a:t>
            </a:r>
            <a:r>
              <a:rPr lang="ru-RU" sz="20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sz="20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территориально </a:t>
            </a:r>
            <a:r>
              <a:rPr lang="ru-RU" sz="20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  несколько зон, каждая из которых имеет специфическое назначение и соответствующее оснащение:</a:t>
            </a:r>
          </a:p>
        </p:txBody>
      </p:sp>
      <p:pic>
        <p:nvPicPr>
          <p:cNvPr id="4098" name="Picture 2" descr="C:\Users\User\Music\вы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73" y="5241807"/>
            <a:ext cx="2704359" cy="3697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D:\67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241807"/>
            <a:ext cx="2664296" cy="3722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34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Cerasis\Desktop\imag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5436096"/>
            <a:ext cx="2001835" cy="1819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647" y="5202384"/>
            <a:ext cx="4698521" cy="1745880"/>
          </a:xfrm>
        </p:spPr>
        <p:txBody>
          <a:bodyPr>
            <a:normAutofit/>
          </a:bodyPr>
          <a:lstStyle/>
          <a:p>
            <a:pPr marL="61721" indent="0" algn="just">
              <a:buNone/>
            </a:pP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4744" y="611560"/>
            <a:ext cx="5470043" cy="3347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квалифицированной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психического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 в кабинете создана специальная 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пространственная развивающая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оборудование, игрушки, имеющие коррекционно-развивающую направленность.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помогает подобрать для каждого ребенка с ЗПР индивидуальную стратегию, которая позитивно сказывается на формировании необходимых психических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и свойств личности.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44114" y="4893637"/>
            <a:ext cx="3730423" cy="299352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61721" lvl="0" algn="just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Утяжеленный </a:t>
            </a:r>
            <a:r>
              <a:rPr lang="ru-RU" sz="1700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жилет стимулирует </a:t>
            </a:r>
            <a:r>
              <a:rPr lang="ru-RU" sz="1700" dirty="0" err="1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проприоцептивную</a:t>
            </a:r>
            <a:r>
              <a:rPr lang="ru-RU" sz="1700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систему через нервные окончания, расположенные в мышцах, суставах и связках. Эти окончания получают сигнал о напряжении и передают его в мозг, где он обрабатывается. </a:t>
            </a:r>
            <a:r>
              <a:rPr lang="ru-RU" sz="1700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Сочетание </a:t>
            </a:r>
            <a:r>
              <a:rPr lang="ru-RU" sz="1700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мягкого обжатия ребенка и стимулирование мозговой деятельности дает очень хорошие результаты в успокоении  детей </a:t>
            </a:r>
            <a:r>
              <a:rPr lang="ru-RU" sz="1700" dirty="0" smtClean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расстройствами аутистического спектра. </a:t>
            </a:r>
            <a:r>
              <a:rPr lang="ru-RU" sz="15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500" y="3971836"/>
            <a:ext cx="4594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Утяжелённый жилет используется  для занятий с детьми с СДВГ, гиперактивностью и аутизмом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12776" y="7880002"/>
            <a:ext cx="4763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Жилет снимает тревожность и концентрирует внимание. Ребенок лучше контролирует мышечное напряжение, что особенно важно детям с диагнозом Синдрома дефицита внимания и </a:t>
            </a:r>
            <a:r>
              <a:rPr lang="ru-RU" sz="1600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гиперактивности</a:t>
            </a: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612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796" y="3870001"/>
            <a:ext cx="5706556" cy="199279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61721" indent="0" algn="just">
              <a:lnSpc>
                <a:spcPct val="120000"/>
              </a:lnSpc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Ландшафтный стол значительно улучшающее социализацию детей. Ребенок сможет работать в команде, принимать нужные решения и выходить из сложных ситуаций, так как видел их на примере. Это необходимая вещь при работе с детьми с ЗПР, ведь ландшафтный стол позволяет им оказаться в той ситуации, которая может произойти с ними  в жизни.</a:t>
            </a:r>
          </a:p>
          <a:p>
            <a:pPr marL="61721" indent="0" algn="just">
              <a:buNone/>
            </a:pPr>
            <a:r>
              <a:rPr lang="ru-RU" sz="1050" dirty="0">
                <a:solidFill>
                  <a:srgbClr val="00B050"/>
                </a:solidFill>
              </a:rPr>
              <a:t>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92" y="1518140"/>
            <a:ext cx="2592288" cy="2254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645024" y="1452926"/>
            <a:ext cx="295232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1721" indent="0" algn="just">
              <a:buNone/>
            </a:pPr>
            <a:r>
              <a:rPr lang="ru-RU" sz="1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очень нравится играть на ландшафтном столе, ведь можно получать новый опыт и ощущения.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5792" y="338254"/>
            <a:ext cx="554461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1721" indent="0" algn="just">
              <a:buNone/>
            </a:pP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ландшафтный стол  предназначен для развивающей и коррекционной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детьми, а также организации инклюзивной образовательной среды при работе с детьми  с  ЗПР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0688" y="5438710"/>
            <a:ext cx="5607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	 мягкий столик с пуфиком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Данилушка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2" name="Picture 2" descr="C:\Users\User\Music\в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74" y="5960116"/>
            <a:ext cx="2014510" cy="2060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754380" y="6228184"/>
            <a:ext cx="3710714" cy="26314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для развития мелкой моторики рук. Столик имеет множество встроенных игровых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липучках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комплекте к столу идёт 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Данилушка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  тоже можно долго и интересно играть - шнуровать сапоги, расстегивать карманы. Играя за таким столиком, малыши разомнут пальчики, улучшат мелкую моторику рук и освоят все основные виды застежек, которые используются на детской одежде.  </a:t>
            </a:r>
          </a:p>
        </p:txBody>
      </p:sp>
    </p:spTree>
    <p:extLst>
      <p:ext uri="{BB962C8B-B14F-4D97-AF65-F5344CB8AC3E}">
        <p14:creationId xmlns:p14="http://schemas.microsoft.com/office/powerpoint/2010/main" val="18198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0768" y="451104"/>
            <a:ext cx="5174332" cy="24647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Тактильный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 с декоративными элементами «Конфетти».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 способствует развитию тактильного восприятия, также развивает осязательные навыки, знакомит ребёнка с различными материалами, формой, цветом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корпусе  диска размещено множество декоративных  предметов различных форм и размеров, изготовленных из дерева, ткани, металла, пластика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Cerasis\Desktop\image (2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34" y="3788623"/>
            <a:ext cx="2700300" cy="351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User\Music\ап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2915816"/>
            <a:ext cx="2664296" cy="267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7032" y="3059832"/>
            <a:ext cx="29969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 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набор 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«Приоритет</a:t>
            </a:r>
            <a:r>
              <a:rPr lang="x-non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61048" y="7472832"/>
            <a:ext cx="28529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развивающей и коррекционной работы с детьми  с ЗПР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5277" y="5766593"/>
            <a:ext cx="288032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входит: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«Световой стол с песком»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«Доска-лабиринт»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«Кинетический песок»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«Набор для переливания воды»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«Игровой набор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в 1».</a:t>
            </a:r>
          </a:p>
        </p:txBody>
      </p:sp>
    </p:spTree>
    <p:extLst>
      <p:ext uri="{BB962C8B-B14F-4D97-AF65-F5344CB8AC3E}">
        <p14:creationId xmlns:p14="http://schemas.microsoft.com/office/powerpoint/2010/main" val="27216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15712" y="539552"/>
            <a:ext cx="6172200" cy="93954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Кресло  - кровать согревающее «Уют»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8501" y="1673851"/>
            <a:ext cx="3139050" cy="125841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отдыха  и релаксации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наполнено согревающими гранулами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пенополистирола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3079" y="4760270"/>
            <a:ext cx="5725523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восполнению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опыта,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тактильной и мышечной чувствительности,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преодоления препятствий,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пространственного ориентирования,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схемы тела,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в игровую деятельность,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 социального взаимодействия.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8501" y="3563888"/>
            <a:ext cx="575010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а особенно с ЗПР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иметь собственное пространство, где появляется возможность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почувствовать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защищённым,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цели служит «Яйцо совы»</a:t>
            </a:r>
            <a:endParaRPr lang="ru-RU" sz="1600" dirty="0"/>
          </a:p>
        </p:txBody>
      </p:sp>
      <p:pic>
        <p:nvPicPr>
          <p:cNvPr id="16386" name="Picture 2" descr="C:\Users\User\Music\i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51" y="1199325"/>
            <a:ext cx="2482721" cy="2228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User\Music\i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6695316"/>
            <a:ext cx="2329525" cy="2226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User\Music\i (1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91" y="6444208"/>
            <a:ext cx="2439527" cy="231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22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168568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кабинета педагога - психолога  МДОАУ «Детский сад № 1» г. 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Орска</a:t>
            </a:r>
            <a:b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dirty="0"/>
          </a:p>
        </p:txBody>
      </p:sp>
      <p:pic>
        <p:nvPicPr>
          <p:cNvPr id="7" name="Picture 6" descr="C:\Users\User\Music\Безымянный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96" y="2267744"/>
            <a:ext cx="271830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Users\Cerasis\Desktop\image (2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979712"/>
            <a:ext cx="2304256" cy="2854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18711" y="6084168"/>
            <a:ext cx="5678388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педагога-психолога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всем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необходимым, является полноценным центром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развития дошкольников и отвечает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ФГОС ДО, способствует всестороннему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дошкольника, а также эффективной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работы с родителями и педагогами ДОО.</a:t>
            </a:r>
          </a:p>
        </p:txBody>
      </p:sp>
    </p:spTree>
    <p:extLst>
      <p:ext uri="{BB962C8B-B14F-4D97-AF65-F5344CB8AC3E}">
        <p14:creationId xmlns:p14="http://schemas.microsoft.com/office/powerpoint/2010/main" val="36187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3474</TotalTime>
  <Words>592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Приложение 1  </vt:lpstr>
      <vt:lpstr>Презентация PowerPoint</vt:lpstr>
      <vt:lpstr>С учетом целей и направлений деятельности педагога - психолога помещение кабинета территориально включает  несколько зон, каждая из которых имеет специфическое назначение и соответствующее оснащение:</vt:lpstr>
      <vt:lpstr> Утяжеленный жилет стимулирует проприоцептивную систему через нервные окончания, расположенные в мышцах, суставах и связках. Эти окончания получают сигнал о напряжении и передают его в мозг, где он обрабатывается. Сочетание мягкого обжатия ребенка и стимулирование мозговой деятельности дает очень хорошие результаты в успокоении  детей с расстройствами аутистического спектра.   </vt:lpstr>
      <vt:lpstr>Презентация PowerPoint</vt:lpstr>
      <vt:lpstr>Презентация PowerPoint</vt:lpstr>
      <vt:lpstr>Кресло  - кровать согревающее «Уют»   </vt:lpstr>
      <vt:lpstr>Презентация кабинета педагога - психолога  МДОАУ «Детский сад № 1» г. Орска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Cerasis</dc:creator>
  <cp:lastModifiedBy>ПК</cp:lastModifiedBy>
  <cp:revision>181</cp:revision>
  <dcterms:created xsi:type="dcterms:W3CDTF">2019-01-12T14:30:41Z</dcterms:created>
  <dcterms:modified xsi:type="dcterms:W3CDTF">2020-10-01T07:15:04Z</dcterms:modified>
</cp:coreProperties>
</file>