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3" r:id="rId3"/>
    <p:sldId id="295" r:id="rId4"/>
    <p:sldId id="296" r:id="rId5"/>
    <p:sldId id="260" r:id="rId6"/>
    <p:sldId id="272" r:id="rId7"/>
    <p:sldId id="257" r:id="rId8"/>
    <p:sldId id="297" r:id="rId9"/>
    <p:sldId id="258" r:id="rId10"/>
    <p:sldId id="261" r:id="rId11"/>
    <p:sldId id="275" r:id="rId12"/>
    <p:sldId id="267" r:id="rId13"/>
    <p:sldId id="271" r:id="rId14"/>
    <p:sldId id="277" r:id="rId15"/>
    <p:sldId id="276" r:id="rId16"/>
    <p:sldId id="266" r:id="rId17"/>
    <p:sldId id="280" r:id="rId18"/>
    <p:sldId id="281" r:id="rId19"/>
    <p:sldId id="274" r:id="rId20"/>
    <p:sldId id="291" r:id="rId21"/>
    <p:sldId id="290" r:id="rId22"/>
    <p:sldId id="264" r:id="rId23"/>
    <p:sldId id="265" r:id="rId24"/>
    <p:sldId id="282" r:id="rId25"/>
    <p:sldId id="287" r:id="rId26"/>
    <p:sldId id="292" r:id="rId27"/>
    <p:sldId id="288" r:id="rId28"/>
    <p:sldId id="293" r:id="rId29"/>
    <p:sldId id="298" r:id="rId30"/>
    <p:sldId id="259" r:id="rId31"/>
    <p:sldId id="284" r:id="rId32"/>
    <p:sldId id="29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786BFAD-2B18-489B-B80C-425B64C8F48F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18F3C64-D45D-4300-9894-479FC2BE0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428868"/>
            <a:ext cx="7772400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800" dirty="0">
                <a:solidFill>
                  <a:srgbClr val="A5644E"/>
                </a:solidFill>
                <a:effectLst/>
                <a:latin typeface="Times New Roman" pitchFamily="18" charset="0"/>
                <a:ea typeface="Andale Sans UI"/>
                <a:cs typeface="Andale Sans UI"/>
              </a:rPr>
              <a:t/>
            </a:r>
            <a:br>
              <a:rPr lang="ru-RU" altLang="ru-RU" sz="1800" dirty="0">
                <a:solidFill>
                  <a:srgbClr val="A5644E"/>
                </a:solidFill>
                <a:effectLst/>
                <a:latin typeface="Times New Roman" pitchFamily="18" charset="0"/>
                <a:ea typeface="Andale Sans UI"/>
                <a:cs typeface="Andale Sans UI"/>
              </a:rPr>
            </a:br>
            <a:r>
              <a:rPr lang="ru-RU" altLang="ru-RU" sz="3100" kern="1800" dirty="0" smtClean="0">
                <a:solidFill>
                  <a:srgbClr val="002060"/>
                </a:solidFill>
                <a:effectLst/>
                <a:latin typeface="Times New Roman"/>
                <a:ea typeface="Andale Sans UI"/>
                <a:cs typeface="Andale Sans UI"/>
              </a:rPr>
              <a:t>Образовательный проект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для детей с ЗПР «Фольклор детям»</a:t>
            </a:r>
            <a:b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kern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Andale Sans UI"/>
                <a:cs typeface="Andale Sans UI"/>
              </a:rPr>
              <a:t/>
            </a:r>
            <a:br>
              <a:rPr lang="ru-RU" altLang="ru-RU" sz="3100" kern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Andale Sans UI"/>
                <a:cs typeface="Andale Sans UI"/>
              </a:rPr>
            </a:b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8208912" cy="914400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МДОАУ «Детский сад №1 компенсирующего вида с приоритетным осуществлением квалифицированной коррекции отклонений в физическом </a:t>
            </a:r>
            <a:r>
              <a:rPr lang="ru-RU" sz="1400" dirty="0" smtClean="0">
                <a:solidFill>
                  <a:srgbClr val="002060"/>
                </a:solidFill>
              </a:rPr>
              <a:t>и </a:t>
            </a:r>
            <a:r>
              <a:rPr lang="ru-RU" sz="1400" dirty="0">
                <a:solidFill>
                  <a:srgbClr val="002060"/>
                </a:solidFill>
              </a:rPr>
              <a:t>психическом развитии </a:t>
            </a:r>
            <a:r>
              <a:rPr lang="ru-RU" sz="1400" dirty="0" smtClean="0">
                <a:solidFill>
                  <a:srgbClr val="002060"/>
                </a:solidFill>
              </a:rPr>
              <a:t>воспитанников»</a:t>
            </a: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4" name="Рисунок 3" descr="hello_html_3dd9804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3571876"/>
            <a:ext cx="3531269" cy="26228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660232" y="5322180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4857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Учитель-дефектолог: Кулагина Е.А.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Воспитатель : Болдырева О.В.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Орск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2022 г.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1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327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родителей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аинтересовать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актуальностью данной темы, сделав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единомышленниками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осуществлении данного проекта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None/>
            </a:pPr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педагогическую компетентность в области познавательно-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речевого,  художественно-эстетического развития дошкольников (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собрания, консультации и индивидуальные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мессенджеры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показать значимость совместного творчества детей, педагогов  и родителей.</a:t>
            </a:r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2" descr="http://funforkids.ru/pictures/kolobok/kolobok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68" y="5000636"/>
            <a:ext cx="1484669" cy="145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99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8620" y="428605"/>
            <a:ext cx="5419434" cy="71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1472" y="1142984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выявление проблемы;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определение цели и задач;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планирование работы;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анкетирование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знакомство  родителей с проектом;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подбор наглядных пособий, игрушек, книг,  демонстрационного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материала;</a:t>
            </a: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1\Desktop\фото по пдд\DSC_0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11"/>
          <a:stretch>
            <a:fillRect/>
          </a:stretch>
        </p:blipFill>
        <p:spPr bwMode="auto">
          <a:xfrm>
            <a:off x="1043608" y="4206339"/>
            <a:ext cx="367240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ttps://docviewer.yandex.ru/view/0/htmlimage?id=4623f-1fz6775lpm08c78m8gvnkbvwt8sq92dvyiz816ksf9nmfnc75q76mnmwije6wmdaci6ms772411ysyjtkfvhpa0wuydat81bfc3&amp;name=image-WMwF8nse9uw36WTy6u.jpg&amp;dsid=30de73b7d8371165174b682bbbc6bd0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66" t="12500" r="24510"/>
          <a:stretch>
            <a:fillRect/>
          </a:stretch>
        </p:blipFill>
        <p:spPr bwMode="auto">
          <a:xfrm>
            <a:off x="5940152" y="4149080"/>
            <a:ext cx="2020764" cy="2418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82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Новая папка (2)\DSCN78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27" r="3601"/>
          <a:stretch/>
        </p:blipFill>
        <p:spPr bwMode="auto">
          <a:xfrm rot="21251949">
            <a:off x="392747" y="1438086"/>
            <a:ext cx="3127567" cy="2276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c\Desktop\Новая папка (2)\DSCN78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1" r="9012"/>
          <a:stretch/>
        </p:blipFill>
        <p:spPr bwMode="auto">
          <a:xfrm>
            <a:off x="357158" y="4000504"/>
            <a:ext cx="3755708" cy="256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7966796" cy="872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наглядных пособий, игрушек, книг,  демонстрационного материала;</a:t>
            </a: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книжного уголка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1\Desktop\рабочий стол\конкурс\театр конкурс\IMG_20160201_094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357694"/>
            <a:ext cx="2905081" cy="2089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Users\Pc\Desktop\Новая папка (2)\DSCN78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3"/>
          <a:stretch/>
        </p:blipFill>
        <p:spPr bwMode="auto">
          <a:xfrm rot="324480">
            <a:off x="3169429" y="2638956"/>
            <a:ext cx="3046898" cy="221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4123">
            <a:off x="5650656" y="873078"/>
            <a:ext cx="3339314" cy="324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0368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3" t="17279" r="8495"/>
          <a:stretch>
            <a:fillRect/>
          </a:stretch>
        </p:blipFill>
        <p:spPr bwMode="auto">
          <a:xfrm rot="338094">
            <a:off x="642325" y="453999"/>
            <a:ext cx="3578784" cy="307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3968964" cy="3214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1\Desktop\рабочий стол\конкурс\театр конкурс\DSCN1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4034032" cy="2877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1\Desktop\рабочий стол\конкурс\театр конкурс\IMG_20160201_094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00438"/>
            <a:ext cx="3833775" cy="296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6334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2374" indent="0" algn="ctr">
              <a:buNone/>
            </a:pPr>
            <a:endParaRPr lang="ru-RU" alt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2374" indent="0">
              <a:buNone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осуществлялась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</a:t>
            </a:r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2374" indent="0"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двум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направлениям: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7550">
              <a:buFont typeface="Wingdings" pitchFamily="2" charset="2"/>
              <a:buChar char="Ø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фольклора в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17550">
              <a:buFont typeface="Wingdings" pitchFamily="2" charset="2"/>
              <a:buChar char="Ø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фольклорных произведений в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деятельности и режимных моментах.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584759" cy="70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4903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57166"/>
            <a:ext cx="3584759" cy="70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8860" y="4429132"/>
            <a:ext cx="4143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иллюстраций, </a:t>
            </a:r>
          </a:p>
          <a:p>
            <a:pPr>
              <a:buClr>
                <a:schemeClr val="accent1"/>
              </a:buClr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просмотр мультфильмов;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051" name="Picture 3" descr="C:\Users\Pc\Desktop\Новая папка (2)\DSCN78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78"/>
          <a:stretch/>
        </p:blipFill>
        <p:spPr bwMode="auto">
          <a:xfrm>
            <a:off x="571472" y="1428736"/>
            <a:ext cx="378621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c\Desktop\Новая папка (2)\DSCN78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93"/>
          <a:stretch/>
        </p:blipFill>
        <p:spPr bwMode="auto">
          <a:xfrm>
            <a:off x="4857752" y="1500174"/>
            <a:ext cx="3714776" cy="2520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4553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Новая папка (2)\DSCN78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68" t="8797" r="15259"/>
          <a:stretch/>
        </p:blipFill>
        <p:spPr bwMode="auto">
          <a:xfrm>
            <a:off x="500035" y="857232"/>
            <a:ext cx="364333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c\Desktop\Новая папка (2)\DSCN77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13" r="21798"/>
          <a:stretch/>
        </p:blipFill>
        <p:spPr bwMode="auto">
          <a:xfrm>
            <a:off x="4643438" y="500042"/>
            <a:ext cx="3463462" cy="2663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7158" y="357166"/>
            <a:ext cx="4083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«Не рядом, не над ним, а вместе!»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Picture 2" descr="C:\Users\Pc\Desktop\Новая папка (2)\DSCN7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3071810"/>
            <a:ext cx="3208132" cy="2406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572140"/>
            <a:ext cx="4143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настольно-печатных, дидактических, речевых игр в различных видах деятельности;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1" name="Picture 2" descr="C:\Users\Pc\Desktop\Новая папка (2)\DSCN783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4"/>
          <a:stretch>
            <a:fillRect/>
          </a:stretch>
        </p:blipFill>
        <p:spPr bwMode="auto">
          <a:xfrm>
            <a:off x="500034" y="3786190"/>
            <a:ext cx="3643338" cy="2539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0929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c\Desktop\Новая папка (2)\DSCN786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07" t="12696" r="16964"/>
          <a:stretch/>
        </p:blipFill>
        <p:spPr bwMode="auto">
          <a:xfrm>
            <a:off x="4929190" y="500042"/>
            <a:ext cx="3715046" cy="2848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Pc\Desktop\Новая папка (2)\DSCN7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56" r="6584" b="7591"/>
          <a:stretch>
            <a:fillRect/>
          </a:stretch>
        </p:blipFill>
        <p:spPr bwMode="auto">
          <a:xfrm>
            <a:off x="428596" y="571480"/>
            <a:ext cx="3143272" cy="2595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Pc\Desktop\Новая папка (2)\IMG_20200305_112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55"/>
          <a:stretch>
            <a:fillRect/>
          </a:stretch>
        </p:blipFill>
        <p:spPr bwMode="auto">
          <a:xfrm>
            <a:off x="6215074" y="3643314"/>
            <a:ext cx="2245358" cy="2690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c\Desktop\Новая папка (2)\DSCN78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1"/>
          <a:stretch/>
        </p:blipFill>
        <p:spPr bwMode="auto">
          <a:xfrm>
            <a:off x="500034" y="3643314"/>
            <a:ext cx="3842209" cy="2690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все для презентации потешки\DSCN79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928934"/>
            <a:ext cx="2857488" cy="214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96477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c\Desktop\Новая папка (2)\DSCN7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5945" y="3688063"/>
            <a:ext cx="3025804" cy="2650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Pc\Desktop\Новая папка (2)\DSCN79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02" r="13215" b="13673"/>
          <a:stretch/>
        </p:blipFill>
        <p:spPr bwMode="auto">
          <a:xfrm>
            <a:off x="4857752" y="571480"/>
            <a:ext cx="3528392" cy="2821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c\Desktop\Новая папка (2)\DSCN7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2101" y="3276999"/>
            <a:ext cx="2840277" cy="3715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Pc\Desktop\Новая папка (2)\DSCN7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500042"/>
            <a:ext cx="307183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7165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Desktop\Новая папка (2)\DSCN77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88" b="3662"/>
          <a:stretch/>
        </p:blipFill>
        <p:spPr bwMode="auto">
          <a:xfrm>
            <a:off x="571472" y="571480"/>
            <a:ext cx="378621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c\Desktop\Новая папка (2)\DSCN7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643314"/>
            <a:ext cx="385765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c\Desktop\Новая папка (2)\DSCN7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30"/>
          <a:stretch>
            <a:fillRect/>
          </a:stretch>
        </p:blipFill>
        <p:spPr bwMode="auto">
          <a:xfrm>
            <a:off x="5357818" y="3500438"/>
            <a:ext cx="2799391" cy="2994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все для презентации потешки\DSCN77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428" y="10976670"/>
            <a:ext cx="3143272" cy="2915565"/>
          </a:xfrm>
          <a:prstGeom prst="rect">
            <a:avLst/>
          </a:prstGeom>
          <a:noFill/>
        </p:spPr>
      </p:pic>
      <p:pic>
        <p:nvPicPr>
          <p:cNvPr id="9" name="Picture 2" descr="D:\все для презентации потешки\DSCN77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96828" y="11129070"/>
            <a:ext cx="3143272" cy="2915565"/>
          </a:xfrm>
          <a:prstGeom prst="rect">
            <a:avLst/>
          </a:prstGeom>
          <a:noFill/>
        </p:spPr>
      </p:pic>
      <p:pic>
        <p:nvPicPr>
          <p:cNvPr id="10" name="Picture 5" descr="C:\Users\Pc\Desktop\Новая папка (2)\DSCN78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34"/>
          <a:stretch/>
        </p:blipFill>
        <p:spPr bwMode="auto">
          <a:xfrm>
            <a:off x="4714876" y="571480"/>
            <a:ext cx="385765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543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530352"/>
            <a:ext cx="8186766" cy="53989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r">
              <a:buNone/>
            </a:pPr>
            <a:r>
              <a:rPr lang="ru-R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Сказки, песенки,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</a:t>
            </a:r>
          </a:p>
          <a:p>
            <a:pPr marL="0" indent="0" algn="r"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незаменимым средством пробуждения </a:t>
            </a:r>
          </a:p>
          <a:p>
            <a:pPr marL="0" indent="0" algn="r"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активности, </a:t>
            </a:r>
          </a:p>
          <a:p>
            <a:pPr marL="0" indent="0" algn="r"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яркой 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индивидуальности</a:t>
            </a: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>
                <a:solidFill>
                  <a:srgbClr val="002060"/>
                </a:solidFill>
                <a:latin typeface="Cambria"/>
                <a:cs typeface="Helvetica"/>
              </a:rPr>
              <a:t> </a:t>
            </a:r>
            <a:endParaRPr lang="ru-RU" sz="3600" dirty="0">
              <a:solidFill>
                <a:srgbClr val="002060"/>
              </a:solidFill>
              <a:latin typeface="Arial Unicode MS"/>
            </a:endParaRPr>
          </a:p>
          <a:p>
            <a:pPr marL="0" indent="0" algn="r">
              <a:buNone/>
            </a:pPr>
            <a:endParaRPr lang="ru-RU" dirty="0" smtClean="0">
              <a:solidFill>
                <a:srgbClr val="002060"/>
              </a:solidFill>
              <a:latin typeface="Cambria"/>
              <a:ea typeface="Arial Unicode MS"/>
              <a:cs typeface="Helvetica"/>
            </a:endParaRPr>
          </a:p>
          <a:p>
            <a:pPr marL="0" indent="0" algn="r">
              <a:buNone/>
            </a:pPr>
            <a:r>
              <a:rPr lang="ru-RU" dirty="0" smtClean="0">
                <a:solidFill>
                  <a:srgbClr val="002060"/>
                </a:solidFill>
                <a:latin typeface="Cambria"/>
                <a:ea typeface="Arial Unicode MS"/>
                <a:cs typeface="Helvetica"/>
              </a:rPr>
              <a:t>                                                               </a:t>
            </a:r>
            <a:r>
              <a:rPr lang="ru-RU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В.А.Сухомлинский</a:t>
            </a: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2" descr="http://funforkids.ru/pictures/kolobok/kolobok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58" y="4572008"/>
            <a:ext cx="2214578" cy="195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98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все для презентации потешки\DSCN7819.JPG"/>
          <p:cNvPicPr>
            <a:picLocks noChangeAspect="1" noChangeArrowheads="1"/>
          </p:cNvPicPr>
          <p:nvPr/>
        </p:nvPicPr>
        <p:blipFill>
          <a:blip r:embed="rId2" cstate="print"/>
          <a:srcRect l="12302" t="7317"/>
          <a:stretch>
            <a:fillRect/>
          </a:stretch>
        </p:blipFill>
        <p:spPr bwMode="auto">
          <a:xfrm>
            <a:off x="500034" y="571480"/>
            <a:ext cx="3643338" cy="2819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429256" y="6072206"/>
            <a:ext cx="2447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подвижные игры;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1\Desktop\1605589573568.jpg"/>
          <p:cNvPicPr>
            <a:picLocks noChangeAspect="1" noChangeArrowheads="1"/>
          </p:cNvPicPr>
          <p:nvPr/>
        </p:nvPicPr>
        <p:blipFill>
          <a:blip r:embed="rId3"/>
          <a:srcRect l="2638" r="14316"/>
          <a:stretch>
            <a:fillRect/>
          </a:stretch>
        </p:blipFill>
        <p:spPr bwMode="auto">
          <a:xfrm>
            <a:off x="4714876" y="500042"/>
            <a:ext cx="362998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1\Downloads\1605589541154.jpg"/>
          <p:cNvPicPr>
            <a:picLocks noChangeAspect="1" noChangeArrowheads="1"/>
          </p:cNvPicPr>
          <p:nvPr/>
        </p:nvPicPr>
        <p:blipFill>
          <a:blip r:embed="rId4"/>
          <a:srcRect l="18858" r="24048"/>
          <a:stretch>
            <a:fillRect/>
          </a:stretch>
        </p:blipFill>
        <p:spPr bwMode="auto">
          <a:xfrm>
            <a:off x="214282" y="3643314"/>
            <a:ext cx="3429024" cy="277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Pc\Desktop\Новая папка (2)\DSCN78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5" t="6759" b="6207"/>
          <a:stretch/>
        </p:blipFill>
        <p:spPr bwMode="auto">
          <a:xfrm>
            <a:off x="4857752" y="3214686"/>
            <a:ext cx="3672408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4357694"/>
            <a:ext cx="35719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чтение, рассказывание  </a:t>
            </a:r>
          </a:p>
          <a:p>
            <a:pPr>
              <a:buClr>
                <a:schemeClr val="accent1"/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заучивание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 отрывков из сказок, беседа по прочитанным произведениям;</a:t>
            </a:r>
          </a:p>
          <a:p>
            <a:endParaRPr lang="ru-RU" dirty="0"/>
          </a:p>
        </p:txBody>
      </p:sp>
      <p:pic>
        <p:nvPicPr>
          <p:cNvPr id="3075" name="Picture 3" descr="D:\все для презентации потешки\DSCN7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435771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D:\все для презентации потешки\DSCN7846.JPG"/>
          <p:cNvPicPr>
            <a:picLocks noChangeAspect="1" noChangeArrowheads="1"/>
          </p:cNvPicPr>
          <p:nvPr/>
        </p:nvPicPr>
        <p:blipFill>
          <a:blip r:embed="rId3" cstate="print"/>
          <a:srcRect l="31945" t="14815" b="14211"/>
          <a:stretch>
            <a:fillRect/>
          </a:stretch>
        </p:blipFill>
        <p:spPr bwMode="auto">
          <a:xfrm>
            <a:off x="4214810" y="3286124"/>
            <a:ext cx="4286280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все для презентации потешки\DSCN7873.JPG"/>
          <p:cNvPicPr>
            <a:picLocks noChangeAspect="1" noChangeArrowheads="1"/>
          </p:cNvPicPr>
          <p:nvPr/>
        </p:nvPicPr>
        <p:blipFill>
          <a:blip r:embed="rId4" cstate="print"/>
          <a:srcRect l="18750"/>
          <a:stretch>
            <a:fillRect/>
          </a:stretch>
        </p:blipFill>
        <p:spPr bwMode="auto">
          <a:xfrm>
            <a:off x="5643570" y="714356"/>
            <a:ext cx="2476485" cy="228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Pc\Desktop\Новая папка (2)\DSCN7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857496"/>
            <a:ext cx="3571900" cy="2808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Pc\Desktop\Новая папка (2)\DSCN77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23" t="17907" r="14116" b="11193"/>
          <a:stretch/>
        </p:blipFill>
        <p:spPr bwMode="auto">
          <a:xfrm>
            <a:off x="642910" y="500042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86314" y="1428736"/>
            <a:ext cx="371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драматизация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сказок;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Picture 2" descr="D:\все для презентации потешки\DSCN7935.JPG"/>
          <p:cNvPicPr>
            <a:picLocks noChangeAspect="1" noChangeArrowheads="1"/>
          </p:cNvPicPr>
          <p:nvPr/>
        </p:nvPicPr>
        <p:blipFill>
          <a:blip r:embed="rId4" cstate="print"/>
          <a:srcRect r="2659" b="12765"/>
          <a:stretch>
            <a:fillRect/>
          </a:stretch>
        </p:blipFill>
        <p:spPr bwMode="auto">
          <a:xfrm>
            <a:off x="571472" y="3643314"/>
            <a:ext cx="392909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98814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c\Desktop\Новая папка (2)\DSCN776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2" t="18480" r="5611"/>
          <a:stretch/>
        </p:blipFill>
        <p:spPr bwMode="auto">
          <a:xfrm>
            <a:off x="571472" y="642918"/>
            <a:ext cx="3857652" cy="271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c\Desktop\Новая папка (2)\IMG_20200303_113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124"/>
          <a:stretch/>
        </p:blipFill>
        <p:spPr bwMode="auto">
          <a:xfrm rot="5400000">
            <a:off x="990603" y="3581373"/>
            <a:ext cx="2664069" cy="2645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c\Desktop\Новая папка (2)\IMG_20200303_1146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31" t="-372" r="18836" b="372"/>
          <a:stretch/>
        </p:blipFill>
        <p:spPr bwMode="auto">
          <a:xfrm rot="5400000">
            <a:off x="5193119" y="879055"/>
            <a:ext cx="3053243" cy="2866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5072074"/>
            <a:ext cx="3827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 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892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Pc\Desktop\Новая папка (2)\IMG_20200225_122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214422"/>
            <a:ext cx="3802222" cy="2621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Pc\Desktop\Новая папка (2)\DSCN7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7328" y="3739622"/>
            <a:ext cx="2995719" cy="251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Pc\Desktop\Новая папка (2)\DSCN78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14752"/>
            <a:ext cx="2428892" cy="275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c\Desktop\Новая папка (2)\DSCN78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78"/>
          <a:stretch/>
        </p:blipFill>
        <p:spPr bwMode="auto">
          <a:xfrm>
            <a:off x="357158" y="428604"/>
            <a:ext cx="2162408" cy="2517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Pc\Desktop\Новая папка (2)\DSCN7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2" t="10931" r="10204"/>
          <a:stretch>
            <a:fillRect/>
          </a:stretch>
        </p:blipFill>
        <p:spPr bwMode="auto">
          <a:xfrm>
            <a:off x="5786446" y="428604"/>
            <a:ext cx="3000396" cy="232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c\Desktop\Новая папка (2)\IMG_20200225_1159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4143380"/>
            <a:ext cx="3099363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3809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928670"/>
            <a:ext cx="8568952" cy="394790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масок для театрализованной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</a:p>
          <a:p>
            <a:pPr marL="0" lvl="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детского творчества: «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Любимые герои», </a:t>
            </a:r>
          </a:p>
          <a:p>
            <a:pPr lvl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«Моя любимая сказка».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«Книжка-малышка»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Итоговое мероприятие по проектной деятельности «В гости к бабушке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Варварушке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».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ru-RU" sz="2000" dirty="0"/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428604"/>
            <a:ext cx="6413548" cy="5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J:\проектн.фото\DSCN22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10"/>
          <a:stretch/>
        </p:blipFill>
        <p:spPr bwMode="auto">
          <a:xfrm>
            <a:off x="5000628" y="4000504"/>
            <a:ext cx="3714776" cy="2510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J:\проектн.фото\20170221_1120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15" b="27777"/>
          <a:stretch/>
        </p:blipFill>
        <p:spPr bwMode="auto">
          <a:xfrm>
            <a:off x="500034" y="4214818"/>
            <a:ext cx="357190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06481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Итоговое мероприятие по проектной деятельности </a:t>
            </a:r>
            <a:br>
              <a:rPr lang="ru-RU" sz="27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«В гости к бабушке </a:t>
            </a:r>
            <a:r>
              <a:rPr lang="ru-RU" sz="2700" b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Варварушке</a:t>
            </a:r>
            <a:r>
              <a:rPr lang="ru-RU" sz="27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все для презентации потешки\DSCN7961.JPG"/>
          <p:cNvPicPr>
            <a:picLocks noChangeAspect="1" noChangeArrowheads="1"/>
          </p:cNvPicPr>
          <p:nvPr/>
        </p:nvPicPr>
        <p:blipFill>
          <a:blip r:embed="rId2" cstate="print"/>
          <a:srcRect l="971" t="21455" r="10751" b="3487"/>
          <a:stretch>
            <a:fillRect/>
          </a:stretch>
        </p:blipFill>
        <p:spPr bwMode="auto">
          <a:xfrm>
            <a:off x="3929058" y="3143248"/>
            <a:ext cx="4789647" cy="3217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1\Downloads\160559118494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7692"/>
          <a:stretch>
            <a:fillRect/>
          </a:stretch>
        </p:blipFill>
        <p:spPr bwMode="auto">
          <a:xfrm>
            <a:off x="571472" y="1500174"/>
            <a:ext cx="3929090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все для презентации потешки\DSCN7969.JPG"/>
          <p:cNvPicPr>
            <a:picLocks noChangeAspect="1" noChangeArrowheads="1"/>
          </p:cNvPicPr>
          <p:nvPr/>
        </p:nvPicPr>
        <p:blipFill>
          <a:blip r:embed="rId2" cstate="print"/>
          <a:srcRect l="14224" t="14405" r="4901"/>
          <a:stretch>
            <a:fillRect/>
          </a:stretch>
        </p:blipFill>
        <p:spPr bwMode="auto">
          <a:xfrm>
            <a:off x="4714876" y="500042"/>
            <a:ext cx="3929090" cy="3011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1\Downloads\1605591167293.jpg"/>
          <p:cNvPicPr>
            <a:picLocks noChangeAspect="1" noChangeArrowheads="1"/>
          </p:cNvPicPr>
          <p:nvPr/>
        </p:nvPicPr>
        <p:blipFill>
          <a:blip r:embed="rId3"/>
          <a:srcRect b="11874"/>
          <a:stretch>
            <a:fillRect/>
          </a:stretch>
        </p:blipFill>
        <p:spPr bwMode="auto">
          <a:xfrm>
            <a:off x="3143240" y="3000372"/>
            <a:ext cx="3071834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Users\1\Downloads\1605590963636.jpg"/>
          <p:cNvPicPr>
            <a:picLocks noChangeAspect="1" noChangeArrowheads="1"/>
          </p:cNvPicPr>
          <p:nvPr/>
        </p:nvPicPr>
        <p:blipFill>
          <a:blip r:embed="rId4"/>
          <a:srcRect t="9375" b="6249"/>
          <a:stretch>
            <a:fillRect/>
          </a:stretch>
        </p:blipFill>
        <p:spPr bwMode="auto">
          <a:xfrm>
            <a:off x="428596" y="500042"/>
            <a:ext cx="3214710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все для презентации потешки\DSCN7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400052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1\Downloads\16055909089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500438"/>
            <a:ext cx="4095752" cy="29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D:\все для презентации потешки\DSCN798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00042"/>
            <a:ext cx="385684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183880" cy="5116646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Дети: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endParaRPr lang="ru-RU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Wingdings" pitchFamily="2" charset="2"/>
              <a:buChar char="Ø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повысилась речевая, познавательная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и творческая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активность детей, обогатился словарный запас;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владеют навыками общения друг с другом по поводу организации и проведении игры при участии взрослого;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принимают и выполняют цепочки игровых действий в обозначенных сюжетах;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сформировано умение передавать характер персонажа интонационной выразительностью речи, мимикой, жестами;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получают  удовлетворение от результатов своего труда;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сф</a:t>
            </a:r>
            <a:r>
              <a:rPr lang="ru-RU" sz="2000" spc="-15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ормировано положительное отношение к режимным моментам.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500042"/>
            <a:ext cx="7443861" cy="70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5715040" cy="53433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Характеристика группы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183880" cy="5643602"/>
          </a:xfrm>
        </p:spPr>
        <p:txBody>
          <a:bodyPr>
            <a:normAutofit fontScale="32500" lnSpcReduction="20000"/>
          </a:bodyPr>
          <a:lstStyle/>
          <a:p>
            <a:pPr algn="just"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Группу посещает 11 детей возраста  4-5 лет, из них 3 девочки и  8 мальчиков. Все дети имеют основной диагноз ЗПР и  ОНР </a:t>
            </a:r>
            <a:r>
              <a:rPr lang="en-US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I</a:t>
            </a: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уровня, сенсомоторная и моторная алалия; обусловленный органическими заболеваниями головного мозга, ПРОПГМ; </a:t>
            </a:r>
            <a:r>
              <a:rPr lang="en-US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детей находятся на инвалидности.</a:t>
            </a:r>
          </a:p>
          <a:p>
            <a:pPr algn="just">
              <a:buNone/>
              <a:defRPr/>
            </a:pPr>
            <a:endParaRPr lang="ru-RU" altLang="ru-RU" sz="5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  <a:defRPr/>
            </a:pP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расстройства, составляющие </a:t>
            </a:r>
            <a:r>
              <a:rPr lang="ru-RU" altLang="ru-RU" sz="5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структуру дефекта</a:t>
            </a: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описываемой категории детей, таковы: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интеллектуальные нарушения различной степени выраженности;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сенсорные нарушения;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соматические заболевания и др.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ru-RU" altLang="ru-RU" sz="5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Дети, посещающие группу  имеют следующие </a:t>
            </a:r>
            <a:r>
              <a:rPr lang="ru-RU" altLang="ru-RU" sz="5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психологические особенности</a:t>
            </a: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проблемы в познавательной – речевой сфере: неустойчивое внимание, непринятие и непонимание простых словесных инструкций; сниженный уровень всех видов памяти; ограничен словарный запас, нарушены фонематический слух и грамматический строй речи и т.д.;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alt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проблемы в социально-коммуникативной сфере (трудности установления контакта, в общении со взрослыми и сверстниками, не умение выполнять элементарные трудовые операции и т.д.)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256102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Педагоги:</a:t>
            </a:r>
            <a:endParaRPr lang="ru-RU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1552575" algn="l"/>
              </a:tabLst>
            </a:pP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  <a:tabLst>
                <a:tab pos="1552575" algn="l"/>
              </a:tabLst>
            </a:pP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создана </a:t>
            </a:r>
            <a:r>
              <a:rPr lang="ru-RU" sz="5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группе </a:t>
            </a:r>
            <a:r>
              <a:rPr lang="ru-RU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предметно-пространственно-развивающая</a:t>
            </a: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среда   по познавательно-речевому развитию, для приобщения детей к художественной литературе;</a:t>
            </a:r>
            <a:endParaRPr lang="ru-RU" sz="5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Wingdings"/>
              <a:buChar char=""/>
              <a:tabLst>
                <a:tab pos="1552575" algn="l"/>
              </a:tabLst>
            </a:pP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повысилось качество </a:t>
            </a:r>
            <a:r>
              <a:rPr lang="ru-RU" sz="5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образовательного процесса по </a:t>
            </a: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речевому, познавательному, художественно-эстетическому </a:t>
            </a:r>
            <a:r>
              <a:rPr lang="ru-RU" sz="5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развитию через организацию образовательной </a:t>
            </a: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ru-RU" sz="5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совместной деятельности </a:t>
            </a: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 и </a:t>
            </a:r>
            <a:r>
              <a:rPr lang="ru-RU" sz="5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педагогов </a:t>
            </a: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5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5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:</a:t>
            </a:r>
            <a:endParaRPr lang="ru-RU" sz="5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1552575" algn="l"/>
              </a:tabLst>
            </a:pPr>
            <a:r>
              <a:rPr lang="ru-RU" sz="51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5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  <a:tabLst>
                <a:tab pos="1552575" algn="l"/>
              </a:tabLst>
            </a:pP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повысилась педагогическая компетентность родителей в вопросах познавательно-речевого, </a:t>
            </a: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</a:t>
            </a: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развития дошкольников в условиях семейного воспитания через малые формы фольклора;</a:t>
            </a:r>
            <a:endParaRPr lang="ru-RU" sz="5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Wingdings"/>
              <a:buChar char=""/>
              <a:tabLst>
                <a:tab pos="1552575" algn="l"/>
              </a:tabLst>
            </a:pPr>
            <a:r>
              <a:rPr lang="ru-RU" sz="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укрепилась связь семьи  и ДОУ в образовательном процессе.</a:t>
            </a:r>
            <a:endParaRPr lang="ru-RU" sz="5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2750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500042"/>
            <a:ext cx="8358246" cy="2714644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Вывод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Подводя итоги работы по разработке проекта «Фольклор детям», можно отметить, что работа по данному направлению действительно необходима и приносит результаты. В проекте показана система работы с детьми и раскрыто содержание  основных форм взаимодействия с семьей.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Заключение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Проект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«Фольклор детям» направлен на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познавательно-речевое, художественно-эстетическое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детей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ЗПР дошкольного возраста посредством устного народного творчества, что является одной из насущных проблем современной педагогики.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Реализация данного проекта подтверждает, что систематическое привлечение малых форм детского фольклора в педагогический процесс может быть важнейшим источником и резервом успешного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познавательно-речевового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художественно-эстетического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эмоционального развития детей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дошкольного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возраста. 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407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57884" y="530352"/>
            <a:ext cx="2828916" cy="1541326"/>
          </a:xfrm>
        </p:spPr>
        <p:txBody>
          <a:bodyPr/>
          <a:lstStyle/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28604"/>
            <a:ext cx="8183880" cy="597048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alt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эмоционально-поведенческие расстройства: аффективные вспышки, стереотипные реакции, заторможенность, не эмоциональность, негативизм, не умение контролировать свое поведение;</a:t>
            </a:r>
          </a:p>
          <a:p>
            <a:pPr>
              <a:buFont typeface="Wingdings" pitchFamily="2" charset="2"/>
              <a:buChar char="Ø"/>
              <a:defRPr/>
            </a:pPr>
            <a:endParaRPr lang="ru-RU" altLang="ru-RU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alt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сформированы или сформированы недостаточно навыки самообслуживания; </a:t>
            </a:r>
          </a:p>
          <a:p>
            <a:pPr>
              <a:buFont typeface="Wingdings" pitchFamily="2" charset="2"/>
              <a:buChar char="Ø"/>
              <a:defRPr/>
            </a:pPr>
            <a:endParaRPr lang="ru-RU" altLang="ru-RU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alt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работоспособность, повышенная утомляемость и т.д.</a:t>
            </a:r>
          </a:p>
          <a:p>
            <a:pPr>
              <a:defRPr/>
            </a:pPr>
            <a:endParaRPr lang="ru-RU" altLang="ru-RU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alt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Отмечаются проблемы в формировании </a:t>
            </a:r>
            <a:r>
              <a:rPr lang="ru-RU" altLang="ru-RU" sz="19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нравственно-этической сферы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страдает сфера социальных эмоций, дети не готовы к «эмоционально теплым» отношениям со сверстниками и  взрослыми, могут быть нарушены эмоциональные контакты с близкими взрослыми, дети слабо ориентируются в нравственно-этических нормах поведения. </a:t>
            </a:r>
          </a:p>
          <a:p>
            <a:pPr marL="0" indent="0">
              <a:buNone/>
              <a:defRPr/>
            </a:pPr>
            <a:endParaRPr lang="ru-RU" altLang="ru-RU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alt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отметить некоторые особенности формирования </a:t>
            </a:r>
            <a:r>
              <a:rPr lang="ru-RU" altLang="ru-RU" sz="19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сферы</a:t>
            </a:r>
            <a:r>
              <a:rPr lang="ru-RU" alt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задержкой психического развития: обнаруживается отставание в физическом развитии, не </a:t>
            </a:r>
            <a:r>
              <a:rPr lang="ru-RU" altLang="ru-RU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техники в основных видах движений, недостаточность таких двигательных качеств, как точность, выносливость, гибкость, ловкость, сила, координация. Особенно заметно несовершенство мелкой моторики рук, зрительно-моторной координации, что тормозит формирование у детей моторных навыков.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30352"/>
            <a:ext cx="8291264" cy="4914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357166"/>
            <a:ext cx="8215370" cy="6215106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alt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  <a:endParaRPr lang="ru-RU" alt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4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«Фольклор  малышам» является авторской разработкой.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Представленный материал в проекте предполагает использование   разнообразных   форм и методов работы: создание предметно развивающей среды, педагогическое просвещение педагогов   группы, родителей, взаимодействие родителей с педагогами.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Вид проекта: </a:t>
            </a:r>
            <a:r>
              <a:rPr lang="ru-RU" alt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творческий,  </a:t>
            </a:r>
            <a:r>
              <a:rPr lang="ru-RU" altLang="ru-RU" sz="33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ролево</a:t>
            </a:r>
            <a:r>
              <a:rPr lang="ru-RU" alt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игровой, групповой.</a:t>
            </a:r>
            <a:endParaRPr lang="ru-RU" altLang="ru-RU" sz="3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ru-RU" alt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alt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краткосрочный с 17.01.-31.01.22 г.  </a:t>
            </a:r>
            <a:endParaRPr lang="ru-RU" altLang="ru-RU" sz="3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ru-RU" alt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alt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учитель-дефектолог, воспитатель,  дети, родители.</a:t>
            </a:r>
            <a:endParaRPr lang="ru-RU" altLang="ru-RU" sz="3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ru-RU" alt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детей: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средней  группы с ЗПР  (4-5 лет)   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alt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Доминирующая образовательная область: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 - речевая.</a:t>
            </a:r>
          </a:p>
          <a:p>
            <a:pPr algn="just">
              <a:lnSpc>
                <a:spcPct val="120000"/>
              </a:lnSpc>
              <a:buNone/>
              <a:defRPr/>
            </a:pPr>
            <a:endParaRPr lang="ru-RU" altLang="ru-RU" sz="38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None/>
              <a:defRPr/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Ø"/>
              <a:defRPr/>
            </a:pPr>
            <a:r>
              <a:rPr lang="ru-RU" altLang="ru-RU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резкое снижение уровня познавательно-речевого развития дошкольников. Подобные отклонения, так или иначе, сказываются на последующем развитии и обучении ребенка. </a:t>
            </a:r>
          </a:p>
          <a:p>
            <a:pPr algn="just">
              <a:lnSpc>
                <a:spcPct val="120000"/>
              </a:lnSpc>
              <a:buNone/>
            </a:pPr>
            <a:endParaRPr lang="ru-RU" altLang="ru-RU" sz="4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60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428604"/>
            <a:ext cx="8183880" cy="5756168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ru-RU" alt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alt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ошкольный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–это период активного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познания ребенком окружающего мира, усвоения разговорного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языка, становления и развития всех сторон речи: фонетической, лексической, грамматической.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Существенную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роль в процессе 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познавательно-речевого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детей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возраста выполняет художественное слово –детская литература и фольклор.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Благодаря фольклору ребёнок легче входит в окружающий мир, полнее ощущает прелесть родной природы, усваивает представления народа о красоте, морали, знакомится с обычаями, - словом, вместе с эстетическим наслаждением впитывает то, что называется духовным наследием народа, без чего формирование полноценной личности не возможно. Устное народное творчество - богатейший источник познавательного и нравственного развития ребенка. Именно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фольклорные произведения характеризуются богатством, наполненностью, яркостью речи, интонационной выразительностью. 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6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908720"/>
            <a:ext cx="8183880" cy="387760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ru-RU" sz="5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Малые формы фольклора  </a:t>
            </a:r>
            <a:r>
              <a:rPr lang="ru-RU" sz="5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 правильном их подборе и использовании - могут удовлетворить если не всю, то большую часть познавательных интересов детей, и тем самым способствовать их речевому развитию.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14" descr="Книга"/>
          <p:cNvPicPr>
            <a:picLocks noChangeAspect="1" noChangeArrowheads="1"/>
          </p:cNvPicPr>
          <p:nvPr/>
        </p:nvPicPr>
        <p:blipFill>
          <a:blip r:embed="rId2" cstate="print"/>
          <a:srcRect b="69547"/>
          <a:stretch>
            <a:fillRect/>
          </a:stretch>
        </p:blipFill>
        <p:spPr bwMode="auto">
          <a:xfrm>
            <a:off x="1285852" y="4714884"/>
            <a:ext cx="6715172" cy="1434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55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04"/>
            <a:ext cx="8183880" cy="578647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стимулировать  познавательно-речевую активность детей младшего дошкольного возраста средствами малых форм фольклора.</a:t>
            </a:r>
          </a:p>
          <a:p>
            <a:pPr marL="0" indent="0" algn="just">
              <a:lnSpc>
                <a:spcPct val="110000"/>
              </a:lnSpc>
              <a:spcAft>
                <a:spcPts val="1000"/>
              </a:spcAft>
              <a:buNone/>
              <a:tabLst>
                <a:tab pos="50482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Задачи:	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детей: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продолжать знакомить детей с малыми формами  фольклора, как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закличка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загадка, колыбельная,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потешка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продолжать учить детей сопровождать  рассказываемую взрослым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потешку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отдельными словами, жестами;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продолжать расширять представления об окружающем мире;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помогать осваивать временные и причинно-следственные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связи событий;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развивать слуховое внимание, звукоподражание, понимание фольклорной речи, активизировать словарь, речь детей, побуждая к высказываниям;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продолжать учить детей выполнять игровые действия, соответствующие тексту знакомых произведений;</a:t>
            </a:r>
          </a:p>
          <a:p>
            <a:pPr algn="just">
              <a:spcAft>
                <a:spcPts val="0"/>
              </a:spcAft>
            </a:pPr>
            <a:endParaRPr lang="ru-RU" sz="20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endParaRPr lang="ru-RU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endParaRPr lang="ru-RU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970482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45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воспитывать интерес к устному народному творчеству;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tabLst>
                <a:tab pos="473710" algn="l"/>
              </a:tabLst>
            </a:pPr>
            <a:r>
              <a:rPr lang="ru-RU" sz="4500" spc="-15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помогать робким и застенчивым детям включаться в театрализованную игру;</a:t>
            </a:r>
            <a:endParaRPr lang="ru-RU" sz="45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tabLst>
                <a:tab pos="473710" algn="l"/>
              </a:tabLst>
            </a:pPr>
            <a:r>
              <a:rPr lang="ru-RU" sz="4500" spc="-15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воспитывать на основе устного народного творчества положительное отношение к режимным моментам.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73710" algn="l"/>
              </a:tabLst>
            </a:pPr>
            <a:endParaRPr lang="ru-RU" sz="45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педагогов:</a:t>
            </a:r>
          </a:p>
          <a:p>
            <a:endParaRPr lang="ru-RU" sz="4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предметно - пространственно - развивающую среду для ознакомления воспитанников с малыми формами фольклора (дидактические, сюжетно-ролевые, театрализованные игры);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сценарии конспектов занятий, итоговых мероприятий; картотек пальчиковых игр;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профессиональную компетентность педагогов ДОУ по формированию познавательно-речевого, художественно-эстетического развития дошкольников через малые формы фольклора.</a:t>
            </a:r>
          </a:p>
          <a:p>
            <a:pPr>
              <a:buNone/>
            </a:pPr>
            <a:r>
              <a:rPr lang="ru-RU" sz="4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974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1616</TotalTime>
  <Words>1043</Words>
  <Application>Microsoft Office PowerPoint</Application>
  <PresentationFormat>Экран (4:3)</PresentationFormat>
  <Paragraphs>133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Аспект</vt:lpstr>
      <vt:lpstr> Образовательный проект для детей с ЗПР «Фольклор детям»    </vt:lpstr>
      <vt:lpstr>Слайд 2</vt:lpstr>
      <vt:lpstr>Характеристика группы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Итоговое мероприятие по проектной деятельности  «В гости к бабушке Варварушке». </vt:lpstr>
      <vt:lpstr>Слайд 27</vt:lpstr>
      <vt:lpstr>Слайд 28</vt:lpstr>
      <vt:lpstr>Слайд 29</vt:lpstr>
      <vt:lpstr>Слайд 30</vt:lpstr>
      <vt:lpstr>Слайд 31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1</cp:lastModifiedBy>
  <cp:revision>130</cp:revision>
  <dcterms:created xsi:type="dcterms:W3CDTF">2020-03-08T14:02:41Z</dcterms:created>
  <dcterms:modified xsi:type="dcterms:W3CDTF">2022-02-07T06:09:03Z</dcterms:modified>
</cp:coreProperties>
</file>