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9C08-3FFB-4946-8D38-CCE4BA3F186B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9724671-8E0D-43A5-9C0B-4832BA2E4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032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9C08-3FFB-4946-8D38-CCE4BA3F186B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9724671-8E0D-43A5-9C0B-4832BA2E4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824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9C08-3FFB-4946-8D38-CCE4BA3F186B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9724671-8E0D-43A5-9C0B-4832BA2E4D4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0774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9C08-3FFB-4946-8D38-CCE4BA3F186B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724671-8E0D-43A5-9C0B-4832BA2E4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235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9C08-3FFB-4946-8D38-CCE4BA3F186B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724671-8E0D-43A5-9C0B-4832BA2E4D4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8347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9C08-3FFB-4946-8D38-CCE4BA3F186B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724671-8E0D-43A5-9C0B-4832BA2E4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532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9C08-3FFB-4946-8D38-CCE4BA3F186B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24671-8E0D-43A5-9C0B-4832BA2E4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560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9C08-3FFB-4946-8D38-CCE4BA3F186B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24671-8E0D-43A5-9C0B-4832BA2E4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567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9C08-3FFB-4946-8D38-CCE4BA3F186B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24671-8E0D-43A5-9C0B-4832BA2E4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355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9C08-3FFB-4946-8D38-CCE4BA3F186B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9724671-8E0D-43A5-9C0B-4832BA2E4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488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9C08-3FFB-4946-8D38-CCE4BA3F186B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9724671-8E0D-43A5-9C0B-4832BA2E4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105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9C08-3FFB-4946-8D38-CCE4BA3F186B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9724671-8E0D-43A5-9C0B-4832BA2E4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154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9C08-3FFB-4946-8D38-CCE4BA3F186B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24671-8E0D-43A5-9C0B-4832BA2E4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347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9C08-3FFB-4946-8D38-CCE4BA3F186B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24671-8E0D-43A5-9C0B-4832BA2E4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486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9C08-3FFB-4946-8D38-CCE4BA3F186B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24671-8E0D-43A5-9C0B-4832BA2E4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833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9C08-3FFB-4946-8D38-CCE4BA3F186B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724671-8E0D-43A5-9C0B-4832BA2E4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504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29C08-3FFB-4946-8D38-CCE4BA3F186B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9724671-8E0D-43A5-9C0B-4832BA2E4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103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4766" y="148046"/>
            <a:ext cx="10093234" cy="3361917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Муниципальное </a:t>
            </a:r>
            <a:r>
              <a:rPr lang="ru-RU" sz="2400" b="1" dirty="0"/>
              <a:t>Дошкольное Общеобразовательное Автономное </a:t>
            </a:r>
            <a:r>
              <a:rPr lang="ru-RU" sz="2400" b="1" dirty="0" smtClean="0"/>
              <a:t>Учреждение                  </a:t>
            </a:r>
            <a:r>
              <a:rPr lang="ru-RU" sz="2400" b="1" dirty="0"/>
              <a:t>Детский сад №151 «Солнышко»</a:t>
            </a:r>
            <a:br>
              <a:rPr lang="ru-RU" sz="2400" b="1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    </a:t>
            </a:r>
            <a:r>
              <a:rPr lang="ru-RU" b="1" dirty="0" smtClean="0"/>
              <a:t>Проект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</a:t>
            </a:r>
            <a:r>
              <a:rPr lang="ru-RU" b="1" dirty="0" smtClean="0"/>
              <a:t>«</a:t>
            </a:r>
            <a:r>
              <a:rPr lang="ru-RU" b="1" dirty="0"/>
              <a:t>Традиции  семьи»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                                                                            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</a:t>
            </a:r>
          </a:p>
          <a:p>
            <a:r>
              <a:rPr lang="ru-RU" sz="2900" b="1" dirty="0" smtClean="0">
                <a:solidFill>
                  <a:schemeClr val="tx1"/>
                </a:solidFill>
              </a:rPr>
              <a:t>                                                                               Воспитатель:  </a:t>
            </a:r>
            <a:r>
              <a:rPr lang="ru-RU" sz="2900" b="1" dirty="0" err="1" smtClean="0">
                <a:solidFill>
                  <a:schemeClr val="tx1"/>
                </a:solidFill>
              </a:rPr>
              <a:t>Жалгаспаева</a:t>
            </a:r>
            <a:r>
              <a:rPr lang="ru-RU" sz="29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sz="2900" b="1" dirty="0">
                <a:solidFill>
                  <a:schemeClr val="tx1"/>
                </a:solidFill>
              </a:rPr>
              <a:t> </a:t>
            </a:r>
            <a:r>
              <a:rPr lang="ru-RU" sz="2900" b="1" dirty="0" smtClean="0">
                <a:solidFill>
                  <a:schemeClr val="tx1"/>
                </a:solidFill>
              </a:rPr>
              <a:t>                                                                              </a:t>
            </a:r>
            <a:r>
              <a:rPr lang="ru-RU" sz="2900" b="1" dirty="0" err="1" smtClean="0">
                <a:solidFill>
                  <a:schemeClr val="tx1"/>
                </a:solidFill>
              </a:rPr>
              <a:t>Айсулу</a:t>
            </a:r>
            <a:r>
              <a:rPr lang="ru-RU" sz="2900" b="1" dirty="0" smtClean="0">
                <a:solidFill>
                  <a:schemeClr val="tx1"/>
                </a:solidFill>
              </a:rPr>
              <a:t> </a:t>
            </a:r>
            <a:r>
              <a:rPr lang="ru-RU" sz="2900" b="1" dirty="0" err="1" smtClean="0">
                <a:solidFill>
                  <a:schemeClr val="tx1"/>
                </a:solidFill>
              </a:rPr>
              <a:t>Тургановна</a:t>
            </a:r>
            <a:endParaRPr lang="ru-RU" sz="29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653" y="1261767"/>
            <a:ext cx="4948261" cy="372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63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:\100_92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9463" y="226423"/>
            <a:ext cx="3769994" cy="304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Saved Games\Desktop\проект\IMG_645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3452" y="226423"/>
            <a:ext cx="4107860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Saved Games\Desktop\проект\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76" y="3840480"/>
            <a:ext cx="3370215" cy="2817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Объект 6" descr="C:\Users\User\Saved Games\Desktop\проект\IMG_6419.JPG"/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81148" y="3840480"/>
            <a:ext cx="3768149" cy="2785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Saved Games\Desktop\проект\IMG_642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81554" y="3799023"/>
            <a:ext cx="3862659" cy="2826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07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Актуальность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069" y="1672046"/>
            <a:ext cx="8996543" cy="3984450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>
                <a:solidFill>
                  <a:schemeClr val="tx1"/>
                </a:solidFill>
              </a:rPr>
              <a:t>Сейчас такое время, когда всем нам не хватает толерантности, общественная атмосфера наэлектризована.</a:t>
            </a:r>
          </a:p>
          <a:p>
            <a:r>
              <a:rPr lang="ru-RU" sz="7200" dirty="0">
                <a:solidFill>
                  <a:schemeClr val="tx1"/>
                </a:solidFill>
              </a:rPr>
              <a:t>Дошкольное детство</a:t>
            </a:r>
            <a:r>
              <a:rPr lang="ru-RU" sz="7200" b="1" dirty="0">
                <a:solidFill>
                  <a:schemeClr val="tx1"/>
                </a:solidFill>
              </a:rPr>
              <a:t> –</a:t>
            </a:r>
            <a:r>
              <a:rPr lang="ru-RU" sz="7200" dirty="0">
                <a:solidFill>
                  <a:schemeClr val="tx1"/>
                </a:solidFill>
              </a:rPr>
              <a:t> один из важнейших периодов в развитии человеческой личности. В этот период закладываются взаимоотношения с другими людьми. Поэтому именно в это время важно сформировать у детей начала доброжелательного и уважительного отношения к представителям разных национальностей, заложить основы толерантности.</a:t>
            </a:r>
          </a:p>
          <a:p>
            <a:r>
              <a:rPr lang="ru-RU" sz="7200" dirty="0">
                <a:solidFill>
                  <a:schemeClr val="tx1"/>
                </a:solidFill>
              </a:rPr>
              <a:t>В нашей группе воспитываются дети разных национальностей: русские, казахи, татары, башкиры. Это позволяет назвать нашу группу многонациональной. Поэтому для нас важно не только формирование у дошкольников чувства гордости за свое национальное «Я», но и ознакомление их с культурными традициями других народов. А знакомство с традициями своей семьи – одно из эффективных способов выполнения  данной задачи.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4927" y="313509"/>
            <a:ext cx="9501640" cy="6559001"/>
          </a:xfrm>
        </p:spPr>
        <p:txBody>
          <a:bodyPr>
            <a:normAutofit/>
          </a:bodyPr>
          <a:lstStyle/>
          <a:p>
            <a:pPr fontAlgn="base"/>
            <a:endParaRPr lang="ru-RU" sz="2000" dirty="0" smtClean="0"/>
          </a:p>
          <a:p>
            <a:pPr fontAlgn="base"/>
            <a:endParaRPr lang="ru-RU" sz="2000" dirty="0" smtClean="0"/>
          </a:p>
          <a:p>
            <a:pPr fontAlgn="base"/>
            <a:r>
              <a:rPr lang="ru-RU" sz="2000" dirty="0" smtClean="0"/>
              <a:t>Семейные </a:t>
            </a:r>
            <a:r>
              <a:rPr lang="ru-RU" sz="2000" dirty="0"/>
              <a:t>традиции - это обычные принятые в семье нормы, манеры поведения, обычаи и </a:t>
            </a:r>
            <a:r>
              <a:rPr lang="ru-RU" sz="2000" dirty="0" smtClean="0"/>
              <a:t>взгляды</a:t>
            </a:r>
            <a:r>
              <a:rPr lang="ru-RU" sz="2000" dirty="0"/>
              <a:t>, которые передаются из поколения в поколение.</a:t>
            </a:r>
          </a:p>
          <a:p>
            <a:pPr fontAlgn="base"/>
            <a:r>
              <a:rPr lang="ru-RU" sz="2000" dirty="0"/>
              <a:t>Традиции семьи – понятие широкое. В него входят семейные праздники, семейные обеды и многое другое, объединяющее всех членов ячейки общества.</a:t>
            </a:r>
          </a:p>
          <a:p>
            <a:pPr fontAlgn="base"/>
            <a:r>
              <a:rPr lang="ru-RU" sz="2000" dirty="0"/>
              <a:t>Все, что у нас в жизни было доброго, хорошего, веселого, мы связываем с семьей. </a:t>
            </a:r>
          </a:p>
          <a:p>
            <a:pPr fontAlgn="base"/>
            <a:r>
              <a:rPr lang="ru-RU" sz="2000" dirty="0"/>
              <a:t>Семейные традиции и обряды основываются на общественных, религиозных и исторических традициях и обрядах, но они дополняются собственными, поэтому они уникальны для каждой семьи.</a:t>
            </a:r>
          </a:p>
        </p:txBody>
      </p:sp>
    </p:spTree>
    <p:extLst>
      <p:ext uri="{BB962C8B-B14F-4D97-AF65-F5344CB8AC3E}">
        <p14:creationId xmlns:p14="http://schemas.microsoft.com/office/powerpoint/2010/main" val="152011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6251" y="461554"/>
            <a:ext cx="9928361" cy="36576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</a:t>
            </a:r>
            <a:r>
              <a:rPr lang="ru-RU" sz="3100" b="1" dirty="0" smtClean="0"/>
              <a:t>Цель</a:t>
            </a:r>
            <a:r>
              <a:rPr lang="ru-RU" sz="3100" b="1" dirty="0"/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6251" y="1332411"/>
            <a:ext cx="10128659" cy="463106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Формирование </a:t>
            </a:r>
            <a:r>
              <a:rPr lang="ru-RU" dirty="0">
                <a:solidFill>
                  <a:schemeClr val="tx1"/>
                </a:solidFill>
              </a:rPr>
              <a:t>толерантности у старших дошкольников посредством знакомства с семейными традициями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  </a:t>
            </a:r>
          </a:p>
          <a:p>
            <a:pPr marL="0" indent="0">
              <a:buNone/>
            </a:pPr>
            <a:r>
              <a:rPr lang="ru-RU" sz="3000" b="1" dirty="0" smtClean="0">
                <a:solidFill>
                  <a:schemeClr val="tx1"/>
                </a:solidFill>
              </a:rPr>
              <a:t> Задачи:</a:t>
            </a:r>
          </a:p>
          <a:p>
            <a:pPr marL="0" indent="0">
              <a:buNone/>
            </a:pPr>
            <a:endParaRPr lang="ru-RU" sz="2800" b="1" dirty="0">
              <a:solidFill>
                <a:schemeClr val="tx1"/>
              </a:solidFill>
            </a:endParaRPr>
          </a:p>
          <a:p>
            <a:r>
              <a:rPr lang="ru-RU" dirty="0" smtClean="0"/>
              <a:t>Расширять представления детей об окружающем мире</a:t>
            </a:r>
          </a:p>
          <a:p>
            <a:r>
              <a:rPr lang="ru-RU" dirty="0" smtClean="0"/>
              <a:t> Привлечь </a:t>
            </a:r>
            <a:r>
              <a:rPr lang="ru-RU" dirty="0"/>
              <a:t>родителей к педагогическому взаимодействию с ребенком и ДОУ.</a:t>
            </a:r>
          </a:p>
          <a:p>
            <a:r>
              <a:rPr lang="ru-RU" dirty="0"/>
              <a:t>Создать в группе условия для приобретения опыта через знакомство с культурой, традициями разных народов.</a:t>
            </a:r>
          </a:p>
          <a:p>
            <a:r>
              <a:rPr lang="ru-RU" dirty="0"/>
              <a:t>Познакомить с национальными традициями, культурой воспитанников, и семей, посещающих детский сад.</a:t>
            </a:r>
          </a:p>
          <a:p>
            <a:r>
              <a:rPr lang="ru-RU" dirty="0"/>
              <a:t>Воспитывать любовь и уважение к своей Родине, к своей нации, толерантного отношения к представителям других национальностей, сверстникам, их родителям</a:t>
            </a:r>
          </a:p>
        </p:txBody>
      </p:sp>
    </p:spTree>
    <p:extLst>
      <p:ext uri="{BB962C8B-B14F-4D97-AF65-F5344CB8AC3E}">
        <p14:creationId xmlns:p14="http://schemas.microsoft.com/office/powerpoint/2010/main" val="66613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0091" y="226424"/>
            <a:ext cx="9684521" cy="949234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2800" b="1" dirty="0">
                <a:solidFill>
                  <a:schemeClr val="tx1"/>
                </a:solidFill>
              </a:rPr>
              <a:t>Этапы работы: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3337" y="827314"/>
            <a:ext cx="9841275" cy="5083908"/>
          </a:xfrm>
        </p:spPr>
        <p:txBody>
          <a:bodyPr/>
          <a:lstStyle/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1 </a:t>
            </a:r>
            <a:r>
              <a:rPr lang="ru-RU" dirty="0">
                <a:solidFill>
                  <a:schemeClr val="tx1"/>
                </a:solidFill>
              </a:rPr>
              <a:t>этап – предварительный: мониторинг знаний детей (индивидуальные и групповые беседы); выявление национального состояния семей воспитанников; установление партнерских отношений с родителями детей, разработка рекомендаций по созданию совместных с детьми проектов; изучение литературы; подготовка материала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165" y="3248882"/>
            <a:ext cx="6435633" cy="339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41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2343" y="574766"/>
            <a:ext cx="9632269" cy="5336456"/>
          </a:xfrm>
        </p:spPr>
        <p:txBody>
          <a:bodyPr>
            <a:normAutofit/>
          </a:bodyPr>
          <a:lstStyle/>
          <a:p>
            <a:pPr fontAlgn="base"/>
            <a:r>
              <a:rPr lang="ru-RU" dirty="0"/>
              <a:t>2 этап – основной</a:t>
            </a:r>
          </a:p>
          <a:p>
            <a:pPr marL="0" indent="0" fontAlgn="base">
              <a:buNone/>
            </a:pPr>
            <a:r>
              <a:rPr lang="ru-RU" dirty="0"/>
              <a:t> </a:t>
            </a:r>
          </a:p>
          <a:p>
            <a:pPr fontAlgn="base"/>
            <a:r>
              <a:rPr lang="ru-RU" dirty="0"/>
              <a:t>В ходе совместной деятельности с детьми были проведены беседы:</a:t>
            </a:r>
          </a:p>
          <a:p>
            <a:pPr marL="0" indent="0" fontAlgn="base">
              <a:buNone/>
            </a:pPr>
            <a:r>
              <a:rPr lang="ru-RU" dirty="0"/>
              <a:t> </a:t>
            </a:r>
            <a:r>
              <a:rPr lang="ru-RU" dirty="0" smtClean="0"/>
              <a:t>   « </a:t>
            </a:r>
            <a:r>
              <a:rPr lang="ru-RU" dirty="0"/>
              <a:t>Дружат дети всей земли», «Россия – многонациональная страна», «Какая твоя </a:t>
            </a:r>
            <a:r>
              <a:rPr lang="ru-RU" dirty="0" smtClean="0"/>
              <a:t>         национальность</a:t>
            </a:r>
            <a:r>
              <a:rPr lang="ru-RU" dirty="0"/>
              <a:t>?», «Моя семья», «Что такое традиция?», викторина «Моя семья». </a:t>
            </a:r>
          </a:p>
          <a:p>
            <a:pPr fontAlgn="base"/>
            <a:r>
              <a:rPr lang="ru-RU" dirty="0"/>
              <a:t>Читали сказки народов мира, рассказ В. Осеевой «Волшебное слово»,</a:t>
            </a:r>
          </a:p>
          <a:p>
            <a:pPr marL="0" indent="0" fontAlgn="base">
              <a:buNone/>
            </a:pPr>
            <a:r>
              <a:rPr lang="ru-RU" dirty="0" smtClean="0"/>
              <a:t>     </a:t>
            </a:r>
            <a:r>
              <a:rPr lang="ru-RU" dirty="0"/>
              <a:t>Р. Гамзатова «Про дедушку», Н. </a:t>
            </a:r>
            <a:r>
              <a:rPr lang="ru-RU" dirty="0" err="1"/>
              <a:t>Майданик</a:t>
            </a:r>
            <a:r>
              <a:rPr lang="ru-RU" dirty="0"/>
              <a:t> «Вместе с бабушкой». Заучивали </a:t>
            </a:r>
            <a:r>
              <a:rPr lang="ru-RU" dirty="0" smtClean="0"/>
              <a:t>   стихотворение </a:t>
            </a:r>
            <a:r>
              <a:rPr lang="ru-RU" dirty="0"/>
              <a:t>О. </a:t>
            </a:r>
            <a:r>
              <a:rPr lang="ru-RU" dirty="0" err="1"/>
              <a:t>Высотской</a:t>
            </a:r>
            <a:r>
              <a:rPr lang="ru-RU" dirty="0"/>
              <a:t> «Моя семья».</a:t>
            </a:r>
          </a:p>
          <a:p>
            <a:pPr fontAlgn="base"/>
            <a:r>
              <a:rPr lang="ru-RU" dirty="0"/>
              <a:t> Обсуждали пословицы и поговорки народов мира, сравнивали их с русскими. Играли в игру «Продолжи пословицу».</a:t>
            </a:r>
          </a:p>
          <a:p>
            <a:pPr fontAlgn="base"/>
            <a:r>
              <a:rPr lang="ru-RU" dirty="0"/>
              <a:t> На занятиях по изобразительной деятельности дети отражали свои впечатления в рисунках и аппликациях. В коллективном творчестве была создана эмблема «Мы разные, но мы вместе».</a:t>
            </a:r>
          </a:p>
          <a:p>
            <a:pPr fontAlgn="base"/>
            <a:r>
              <a:rPr lang="ru-RU" dirty="0"/>
              <a:t>Слушали с детьми народные мелодии, смотрели видео танцев русского, казахского, татарского и других народов.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240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612" y="687978"/>
            <a:ext cx="8915400" cy="5617028"/>
          </a:xfrm>
        </p:spPr>
        <p:txBody>
          <a:bodyPr>
            <a:normAutofit lnSpcReduction="10000"/>
          </a:bodyPr>
          <a:lstStyle/>
          <a:p>
            <a:pPr fontAlgn="base"/>
            <a:r>
              <a:rPr lang="ru-RU" dirty="0"/>
              <a:t>В группе, в процессе самостоятельной деятельности дети рассматривали альбомы: « Мы разные, но мы вместе», «Дома народов мира», «Народно – прикладное искусство», «Орнаменты народов нашей страны». </a:t>
            </a:r>
          </a:p>
          <a:p>
            <a:pPr fontAlgn="base"/>
            <a:r>
              <a:rPr lang="ru-RU" dirty="0"/>
              <a:t>Детям были предложены дидактические игры: « Чей дом?», «Найди пару», «Подбери кукле нужные предметы».</a:t>
            </a:r>
          </a:p>
          <a:p>
            <a:pPr fontAlgn="base"/>
            <a:r>
              <a:rPr lang="ru-RU" dirty="0"/>
              <a:t>В театрализованной деятельности дети обыгрывали разные сказки на интерактивной стене.</a:t>
            </a:r>
          </a:p>
          <a:p>
            <a:pPr fontAlgn="base"/>
            <a:r>
              <a:rPr lang="ru-RU" dirty="0"/>
              <a:t>При помощи родителей в группе был создан альбом «Моя семья», изготовлены макеты русской избы и казахской юрты, которые дети с большим удовольствием обыгрывают.</a:t>
            </a:r>
          </a:p>
          <a:p>
            <a:pPr fontAlgn="base"/>
            <a:r>
              <a:rPr lang="ru-RU" dirty="0"/>
              <a:t>Для родителей были подготовлены консультации: «Толерантность», «Народные игры в жизни детей», « Приобщение детей к народным традициям», «Пословицы и поговорки народов мира». Так же была предложена рекомендация по созданию детского проекта «Традиции моей семьи».</a:t>
            </a:r>
          </a:p>
          <a:p>
            <a:pPr fontAlgn="base"/>
            <a:r>
              <a:rPr lang="ru-RU" dirty="0"/>
              <a:t>Заключением проекта стали: детское развлечение, где дети играли в народные игры, танцевали народные танцы тех национальностей, какие присутствуют в группе.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73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F:\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072" y="78377"/>
            <a:ext cx="3862659" cy="303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Saved Games\Desktop\проект\IMG_644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1463" y="78376"/>
            <a:ext cx="4345577" cy="303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Saved Games\Desktop\проект\IMG_636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4072" y="3648891"/>
            <a:ext cx="3862659" cy="2667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Saved Games\Desktop\проект\IMG_638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53050" y="3648891"/>
            <a:ext cx="4153989" cy="2667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817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Saved Games\Desktop\проект\IMG_634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8835" y="148046"/>
            <a:ext cx="4450079" cy="329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Saved Games\Desktop\проект\IMG_636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7847" y="130630"/>
            <a:ext cx="4310743" cy="3309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Saved Games\Desktop\проект\IMG_629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7016" y="3927566"/>
            <a:ext cx="3488191" cy="2667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Объект 6" descr="C:\Users\User\Saved Games\Desktop\проект\IMG_6283.JPG"/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41373" y="3927566"/>
            <a:ext cx="3567850" cy="2667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Saved Games\Desktop\проект\IMG_628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90857" y="3927566"/>
            <a:ext cx="3377552" cy="2667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642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135</TotalTime>
  <Words>542</Words>
  <Application>Microsoft Office PowerPoint</Application>
  <PresentationFormat>Широкоэкранный</PresentationFormat>
  <Paragraphs>44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Легкий дым</vt:lpstr>
      <vt:lpstr>Муниципальное Дошкольное Общеобразовательное Автономное Учреждение                  Детский сад №151 «Солнышко»           Проект   «Традиции  семьи»</vt:lpstr>
      <vt:lpstr>Актуальность </vt:lpstr>
      <vt:lpstr>Презентация PowerPoint</vt:lpstr>
      <vt:lpstr>  Цель: </vt:lpstr>
      <vt:lpstr> Этапы работы: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Общеобразовательное Автономное Учреждение                  Детский сад №151 «Солнышко»    Проект «Традиции  семьи»</dc:title>
  <dc:creator>Пользователь Windows</dc:creator>
  <cp:lastModifiedBy>Пользователь Windows</cp:lastModifiedBy>
  <cp:revision>13</cp:revision>
  <dcterms:created xsi:type="dcterms:W3CDTF">2022-02-09T11:04:05Z</dcterms:created>
  <dcterms:modified xsi:type="dcterms:W3CDTF">2022-02-09T16:12:11Z</dcterms:modified>
</cp:coreProperties>
</file>