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80" r:id="rId3"/>
    <p:sldId id="352" r:id="rId4"/>
    <p:sldId id="353" r:id="rId5"/>
    <p:sldId id="354" r:id="rId6"/>
    <p:sldId id="355" r:id="rId7"/>
    <p:sldId id="356" r:id="rId8"/>
    <p:sldId id="357" r:id="rId9"/>
    <p:sldId id="351" r:id="rId10"/>
    <p:sldId id="326" r:id="rId11"/>
    <p:sldId id="346" r:id="rId12"/>
    <p:sldId id="278" r:id="rId13"/>
    <p:sldId id="281" r:id="rId14"/>
    <p:sldId id="286" r:id="rId15"/>
    <p:sldId id="285" r:id="rId16"/>
    <p:sldId id="260" r:id="rId17"/>
    <p:sldId id="259" r:id="rId18"/>
    <p:sldId id="330" r:id="rId19"/>
    <p:sldId id="261" r:id="rId20"/>
    <p:sldId id="263" r:id="rId21"/>
    <p:sldId id="332" r:id="rId22"/>
    <p:sldId id="331" r:id="rId23"/>
    <p:sldId id="334" r:id="rId24"/>
    <p:sldId id="333" r:id="rId25"/>
    <p:sldId id="350" r:id="rId26"/>
    <p:sldId id="339" r:id="rId27"/>
    <p:sldId id="337" r:id="rId28"/>
    <p:sldId id="341" r:id="rId29"/>
    <p:sldId id="342" r:id="rId30"/>
    <p:sldId id="264" r:id="rId31"/>
    <p:sldId id="265" r:id="rId32"/>
    <p:sldId id="266" r:id="rId33"/>
    <p:sldId id="267" r:id="rId34"/>
    <p:sldId id="268" r:id="rId35"/>
    <p:sldId id="275" r:id="rId36"/>
    <p:sldId id="269" r:id="rId37"/>
    <p:sldId id="270" r:id="rId38"/>
    <p:sldId id="319" r:id="rId39"/>
    <p:sldId id="318" r:id="rId40"/>
    <p:sldId id="317" r:id="rId41"/>
    <p:sldId id="320" r:id="rId42"/>
    <p:sldId id="321" r:id="rId43"/>
    <p:sldId id="322" r:id="rId44"/>
    <p:sldId id="324" r:id="rId45"/>
    <p:sldId id="323" r:id="rId46"/>
    <p:sldId id="358" r:id="rId47"/>
    <p:sldId id="361" r:id="rId48"/>
    <p:sldId id="359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1725B-7E07-4319-89E7-37261D129EB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490D8-90B8-401A-94EC-3F7107BA0B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676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F9126-B7D0-47E3-A233-79784C77C312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B134E-C471-4EE0-97DE-AEFAACB24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2AD5-A3A9-4A3E-8151-CB6B5132D56D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35739-A559-4411-99FE-B47BDE249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2317B-16F4-4C3D-B63F-B73904531EB1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C2A03-18CF-4CE8-8E34-A290D7F1C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953D7-195C-4099-B626-AFA465C55422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35D1C-696B-45F5-BD94-417C1FC7C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5B96C-484C-46EA-94AF-7784F16F46EF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4154-6101-4C7A-A6AF-C48B8116B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A0C-9404-4F43-B3DA-F4A1D4A3C2AA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6FA8-DDA2-4D39-B5BF-082276963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9559-8AD8-43AF-9AF2-1CEC60F17879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24D86-991A-4470-B990-475B2C455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F8616-B484-4FEF-B368-1A061B5830D0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A9596-F2CC-4A47-97C9-C31B570CB3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442D3-CE73-47CE-9B3C-5432DC656FC2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BDBDE-4BDA-4DD4-9D57-EFEE36E63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6CEBE-593D-4CFF-A58C-29929C6DE159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B0EBE-5EAF-4790-83E2-FD7F4C421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3A256-B068-43DB-817C-89BE3AB73DC9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7E01-C9C3-4443-9DF4-56E05F4F4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B68308-891C-473B-92F4-45D48A48F0AF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54681D-6FC0-4DCF-BC66-41C82CFA9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590"/>
            <a:ext cx="9553364" cy="718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8000" y="692696"/>
            <a:ext cx="8253307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Муниципальное дошкольное образовательное автономное учреждение «Центр развития ребёнка-детский сад №104 «Золотая рыбка» г. Орска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«Музейная педагогика в ДОУ как фактор приобщения дошкольников к истокам русской народной культуры»</a:t>
            </a:r>
          </a:p>
          <a:p>
            <a:pPr algn="ctr"/>
            <a:endParaRPr lang="ru-RU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i="1" dirty="0" smtClean="0">
                <a:solidFill>
                  <a:srgbClr val="FF0000"/>
                </a:solidFill>
                <a:latin typeface="Calibri" pitchFamily="34" charset="0"/>
              </a:rPr>
              <a:t>                                   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1КК 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Штифонова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Елена  Анатольевна</a:t>
            </a:r>
          </a:p>
          <a:p>
            <a:r>
              <a:rPr lang="ru-RU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endParaRPr lang="ru-RU" sz="1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4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51520" y="620688"/>
            <a:ext cx="8280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руководства при создании мини-музея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2060848"/>
            <a:ext cx="6336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комфортности и безопасной деятельности в музейном пространстве</a:t>
            </a:r>
          </a:p>
        </p:txBody>
      </p:sp>
    </p:spTree>
    <p:extLst>
      <p:ext uri="{BB962C8B-B14F-4D97-AF65-F5344CB8AC3E}">
        <p14:creationId xmlns="" xmlns:p14="http://schemas.microsoft.com/office/powerpoint/2010/main" val="7861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436096" y="2060848"/>
            <a:ext cx="3111035" cy="413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27585" y="764704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Аспекты музейной деятельности</a:t>
            </a:r>
          </a:p>
          <a:p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718811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350100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Разделы мини-музея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4149080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изба»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зерна до каравая»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«Сельскохозяйственные машины»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«Хлебобулочные изделия»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«Русское чаепитие»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«Книжный уголок»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«Театральный уголок»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«Экспериментальная лаборатория»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14092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47564" y="566398"/>
            <a:ext cx="75484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Издавна у славян существовал обычай: люди, преломившие хлеб, становятся друзьями на всю жизнь. Хлеб – посол мира и дружбы между народами, остается им и ныне. Изменяется жизнь, переоцениваются ценности, а хлеб-батюшка, хлеб-кормилец остается самой большой ценностью. С хлебом провожали на фронт. С хлебом встречали вернувшихся с войны. Хлебом поминали тех, кто уже никогда не вернется. У каждого свой хлеб. Каждый по-своему помнит, воспринимает и ценит его. Но есть для всех без исключения одно общее: Хлеб – это жизнь.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33862"/>
            <a:ext cx="3840000" cy="27314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548680"/>
            <a:ext cx="784887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народ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хлебосолен. Каравай на праздничном столе всегда стоит на почётном месте. Дорогих гостей встречают хлебом-солью. Однако не каждый гость знает, что каравай нужно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разломить,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самому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отведать и людям раздать, как велит обычай. Не каждый знает, что принимая хлеб соль на рушнике, хлеб следует поцеловать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1" y="2349000"/>
            <a:ext cx="3156698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60" y="3645024"/>
            <a:ext cx="3240000" cy="21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78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67545" y="476672"/>
            <a:ext cx="8064896" cy="95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Наша область славится пшеничными  полями и не зря её называют                                 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«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Оренбуржье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хлебный край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Едем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папой на машине,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На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машине грузовой.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такое чудо –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Край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любимый,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родной!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Проезжаем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лес, деревню,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За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деревнею – поля!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Здесь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пшеница зреет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Будет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хлебом вся страна!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Рожь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ячмень, овёс и просо —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Всё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растёт, ну просто рай!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Ведь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недаром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Оренбуржье</a:t>
            </a:r>
          </a:p>
          <a:p>
            <a:r>
              <a:rPr lang="ru-RU" dirty="0" smtClean="0"/>
              <a:t>                                                                   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хлебный край!</a:t>
            </a:r>
            <a:r>
              <a:rPr lang="ru-RU" dirty="0">
                <a:solidFill>
                  <a:srgbClr val="494949"/>
                </a:solidFill>
                <a:latin typeface="verdana" panose="020B0604030504040204" pitchFamily="34" charset="0"/>
              </a:rPr>
              <a:t/>
            </a:r>
            <a:br>
              <a:rPr lang="ru-RU" dirty="0">
                <a:solidFill>
                  <a:srgbClr val="494949"/>
                </a:solidFill>
                <a:latin typeface="verdana" panose="020B060403050404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3904434" cy="288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92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47564" y="404664"/>
            <a:ext cx="7848871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хлеб приходит на наш стол?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Как научить детей уважать хлеб?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Чтобы ответить на эти вопросы, 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Вам необходимо посетить наш мини-музей «Каравай».</a:t>
            </a: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57" y="1844824"/>
            <a:ext cx="4898885" cy="39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36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3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ФОТО\IMG_20170404_15515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56848"/>
            <a:ext cx="5231765" cy="392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63688" y="69269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 музей «Каравай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\IMG_20170404_15520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8879"/>
            <a:ext cx="5231765" cy="392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ФОТО\IMG_20170404_15494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97" y="3980521"/>
            <a:ext cx="288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ФОТО\IMG_20170404_15505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49" y="4693078"/>
            <a:ext cx="2506809" cy="186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ФОТО\IMG_20170404_15495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16" y="907377"/>
            <a:ext cx="2609312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Desktop\ФОТО\IMG_20170404_155055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92628"/>
            <a:ext cx="2178496" cy="186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5" y="13989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7544" y="836712"/>
            <a:ext cx="74168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мини-музея «Каравай»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1.  «От зерна до каравая»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2.  «Русская изба»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3.  «Книжная выставка «Всё о хлебе»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4. «Экспериментальная лаборатория»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5.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«Русское чаепитие»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6.  «Сельскохозяйственная техника»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7.  «Театральный уголок»</a:t>
            </a: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78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" y="-603448"/>
            <a:ext cx="9144000" cy="86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ФОТО\IMG_20170404_15495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2161"/>
            <a:ext cx="3247555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01001" y="-275057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 От зерна до каравая»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1303"/>
            <a:ext cx="2672454" cy="2932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59" y="802161"/>
            <a:ext cx="2550686" cy="3166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64" y="4071303"/>
            <a:ext cx="2599403" cy="2932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Воспитатели\Мои документы\педагоги\6 гр\музей\S5001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3" y="620688"/>
            <a:ext cx="3672409" cy="447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32040" y="620689"/>
            <a:ext cx="3600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  <a:latin typeface="Calibri" pitchFamily="34" charset="0"/>
              </a:rPr>
              <a:t>Человек, не знакомый с традициями, историей и культурой своего народа. – человек без прошлого, а значит, и без полноценного настоящего и будущего. Прикасаться к старине помогают краеведческие музеи, созданные на базе ДОУ, а также в группах, которые обогащают знания детей о родном крае, Родине- стране, знакомят  с  русским  народным бытом, традициями, народным календарем. Ведь в любых предметах быта и трудовой деятельности, костюмах ярко проявляются душа народа, его образ жизни.</a:t>
            </a:r>
            <a:endParaRPr lang="ru-RU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\IMG_20170404_15505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341058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Desktop\ФОТО\IMG_20170404_15505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45" y="2852936"/>
            <a:ext cx="3401695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5616" y="692696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машины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1600" y="47667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Русская изба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" y="630913"/>
            <a:ext cx="2495709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36965"/>
            <a:ext cx="2736597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86" y="3645024"/>
            <a:ext cx="2274557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206" y="3680188"/>
            <a:ext cx="2277163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2" y="3665267"/>
            <a:ext cx="2442017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51" y="1147293"/>
            <a:ext cx="1700986" cy="21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9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836712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«Русское чаепитие»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0" y="1426242"/>
            <a:ext cx="3599960" cy="2837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95344"/>
            <a:ext cx="2771809" cy="2140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1" y="4338837"/>
            <a:ext cx="2664296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23" y="1413418"/>
            <a:ext cx="3444285" cy="2837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56" y="4373821"/>
            <a:ext cx="2283263" cy="2125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60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43483" y="1479351"/>
            <a:ext cx="5948129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 smtClean="0">
              <a:solidFill>
                <a:srgbClr val="C00000"/>
              </a:solidFill>
              <a:effectLst>
                <a:glow rad="152400">
                  <a:schemeClr val="bg1">
                    <a:alpha val="91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C00000"/>
              </a:solidFill>
              <a:effectLst>
                <a:glow rad="152400">
                  <a:schemeClr val="bg1">
                    <a:alpha val="91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76470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Театральный уголок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5" y="3290778"/>
            <a:ext cx="3960565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9" y="1255763"/>
            <a:ext cx="4272564" cy="32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39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03648" y="98072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«Книжный уголок»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40914"/>
            <a:ext cx="3312368" cy="3168352"/>
          </a:xfrm>
          <a:prstGeom prst="rect">
            <a:avLst/>
          </a:prstGeom>
        </p:spPr>
      </p:pic>
      <p:pic>
        <p:nvPicPr>
          <p:cNvPr id="7" name="Рисунок 6" descr="C:\Users\admin\Desktop\ФОТО\IMG_20170404_15494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40913"/>
            <a:ext cx="3623995" cy="31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33" y="4380001"/>
            <a:ext cx="1811334" cy="20701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6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440292" y="980728"/>
            <a:ext cx="311103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43483" y="1479351"/>
            <a:ext cx="5948129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 smtClean="0">
              <a:solidFill>
                <a:srgbClr val="C00000"/>
              </a:solidFill>
              <a:effectLst>
                <a:glow rad="152400">
                  <a:schemeClr val="bg1">
                    <a:alpha val="91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C00000"/>
              </a:solidFill>
              <a:effectLst>
                <a:glow rad="152400">
                  <a:schemeClr val="bg1">
                    <a:alpha val="91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483" y="620688"/>
            <a:ext cx="669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«Экспериментальная лаборатория»  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43908"/>
            <a:ext cx="4320000" cy="2819037"/>
          </a:xfrm>
          <a:prstGeom prst="rect">
            <a:avLst/>
          </a:prstGeom>
        </p:spPr>
      </p:pic>
      <p:pic>
        <p:nvPicPr>
          <p:cNvPr id="7" name="Рисунок 6" descr="C:\Users\admin\Desktop\ФОТО\IMG_20170404_15494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91" y="3934030"/>
            <a:ext cx="3331735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3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4077072"/>
            <a:ext cx="3312367" cy="23769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46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82688" y="549275"/>
            <a:ext cx="6778625" cy="25796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4" y="1779376"/>
            <a:ext cx="3960000" cy="2135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49" y="2813939"/>
            <a:ext cx="3960000" cy="23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4" y="4450908"/>
            <a:ext cx="3960000" cy="1993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692696"/>
            <a:ext cx="7416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есть стенд, где выставляются рисунки, аппликации, выставки картин по теме «Как жили наши предки», «Откуда пришёл хлеб на  стол» и др.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08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 txBox="1">
            <a:spLocks noChangeArrowheads="1"/>
          </p:cNvSpPr>
          <p:nvPr/>
        </p:nvSpPr>
        <p:spPr bwMode="auto">
          <a:xfrm>
            <a:off x="457200" y="404813"/>
            <a:ext cx="82296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836712"/>
            <a:ext cx="74888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обеспечение 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Картотеки: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Пословицы, поговорки о хлебе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Стихи о хлебе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Дидактические игры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4.Народные сказки о хлебе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5.Экологические сказки для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дошкольников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39" y="1988840"/>
            <a:ext cx="3592477" cy="43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3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836712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материал к народным    праздникам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«Масленица»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хлеба»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«Сороки-день жаворонков»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комплект входит :иллюстрации по теме, дидактические игры, задания на развитие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графомоторных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навыков, раскраски , стихи 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3393470" cy="2506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26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82688" y="549275"/>
            <a:ext cx="6778625" cy="25796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6" y="1833081"/>
            <a:ext cx="3960000" cy="2135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49" y="2813939"/>
            <a:ext cx="3960000" cy="23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6" y="4365104"/>
            <a:ext cx="3960000" cy="1993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692696"/>
            <a:ext cx="7416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есть стенд, где выставляются рисунки, аппликации, выставки картин по теме «Как жили наши предки», «Откуда пришёл хлеб на  стол» и др.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1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206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libri" pitchFamily="34" charset="0"/>
              </a:rPr>
              <a:t>.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908720"/>
            <a:ext cx="61926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Что такое мини-музей?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484784"/>
            <a:ext cx="60486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/>
              <a:t>Во-первых, «мини» напоминает о том, что музей в детском саду занимает очень небольшое пространство. Это может быть часть группового помещения, холла, спальни, коридора.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/>
              <a:t>Во-вторых, он создан для самых маленьких посетителей и открыт для них постоянно.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/>
              <a:t>В-третьих, мини- музей не отвечает многим строгим требованиям, которые предъявляются к настоящим музеям.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9743" y="896303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8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C:\Users\admin\Desktop\ФОТО\IMG_20170404_15491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40" y="1916832"/>
            <a:ext cx="5135880" cy="38519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59632" y="764704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из макаронных    изделий и солёного теста « Волшебство зёрнышка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1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ФОТО\IMG_20170404_15500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0063"/>
            <a:ext cx="39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ФОТО\IMG_20170404_15501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80928"/>
            <a:ext cx="4320000" cy="32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37808" y="620688"/>
            <a:ext cx="8229600" cy="2508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200" b="1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dmin\Desktop\ФОТО\IMG_20170404_15501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47" y="1485265"/>
            <a:ext cx="5183505" cy="3887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692696"/>
            <a:ext cx="8229600" cy="17938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C:\Users\admin\Desktop\ФОТО\IMG_20170404_15484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978681"/>
            <a:ext cx="39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ФОТО\IMG_20170404_15485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3362"/>
            <a:ext cx="396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31640" y="498897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солёного теста жаворонков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55650" y="549275"/>
            <a:ext cx="7380288" cy="17859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Desktop\фигня с телефона\Фото-025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592" y="895213"/>
            <a:ext cx="39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Фото-025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9" y="3417776"/>
            <a:ext cx="396000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День хлеба\DSCN176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772816"/>
            <a:ext cx="39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День хлеба\DSCN176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73" y="3418681"/>
            <a:ext cx="396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71600" y="69269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Праздник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Хлеб - всему голова»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21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 txBox="1">
            <a:spLocks noChangeArrowheads="1"/>
          </p:cNvSpPr>
          <p:nvPr/>
        </p:nvSpPr>
        <p:spPr bwMode="auto">
          <a:xfrm>
            <a:off x="400050" y="430213"/>
            <a:ext cx="822960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Desktop\День хлеба\DSCN176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9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День хлеба\DSCN178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50" y="548680"/>
            <a:ext cx="39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День хлеба\RSCN182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38" y="3575860"/>
            <a:ext cx="396000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755650" y="620713"/>
            <a:ext cx="799306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Desktop\День хлеба\DSCN181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" y="538681"/>
            <a:ext cx="39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День хлеба\RSCN182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27" y="3212976"/>
            <a:ext cx="396000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836712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из солёного теста в режиме онлайн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58" y="3991531"/>
            <a:ext cx="2658958" cy="2406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7715"/>
            <a:ext cx="2808312" cy="244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020064" y="1507204"/>
            <a:ext cx="2454545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4" y="3962052"/>
            <a:ext cx="2160000" cy="2406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7" y="3948519"/>
            <a:ext cx="2160000" cy="24338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08457"/>
            <a:ext cx="2086977" cy="2380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0001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83671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02" y="531176"/>
            <a:ext cx="2467396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8681"/>
            <a:ext cx="21600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4" y="3550560"/>
            <a:ext cx="2256315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03" y="538682"/>
            <a:ext cx="2246428" cy="2872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96" y="3530659"/>
            <a:ext cx="2467396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03" y="3544216"/>
            <a:ext cx="2246429" cy="28664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52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206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libri" pitchFamily="34" charset="0"/>
              </a:rPr>
              <a:t>.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908720"/>
            <a:ext cx="61926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Этапы создания мини-музея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484784"/>
            <a:ext cx="63367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FF0000"/>
                </a:solidFill>
              </a:rPr>
              <a:t>Подготовительный- «Планирование мини-музея»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FF0000"/>
                </a:solidFill>
              </a:rPr>
              <a:t>Практический – «Создание мини-музея»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FF0000"/>
                </a:solidFill>
              </a:rPr>
              <a:t>Презентационный – «Представление мини-музея»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dirty="0" err="1" smtClean="0">
                <a:solidFill>
                  <a:srgbClr val="FF0000"/>
                </a:solidFill>
              </a:rPr>
              <a:t>Деятельностный</a:t>
            </a:r>
            <a:r>
              <a:rPr lang="ru-RU" sz="2400" dirty="0" smtClean="0">
                <a:solidFill>
                  <a:srgbClr val="FF0000"/>
                </a:solidFill>
              </a:rPr>
              <a:t> – «Функционирование мини-музея»</a:t>
            </a:r>
          </a:p>
        </p:txBody>
      </p:sp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2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1" y="1368305"/>
            <a:ext cx="2703064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40968"/>
            <a:ext cx="4464496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60000">
            <a:off x="4642241" y="7861"/>
            <a:ext cx="2451807" cy="3449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34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9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6048672" cy="46451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12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2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0" y="335335"/>
            <a:ext cx="259228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365108"/>
            <a:ext cx="2520280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42" y="355483"/>
            <a:ext cx="2510678" cy="3004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0" y="3499552"/>
            <a:ext cx="2592288" cy="3025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3474580"/>
            <a:ext cx="2520280" cy="30507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42" y="3499551"/>
            <a:ext cx="2510678" cy="30257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28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9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9" y="548680"/>
            <a:ext cx="2592288" cy="3167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55" y="1774462"/>
            <a:ext cx="2834095" cy="2878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55437"/>
            <a:ext cx="2970000" cy="31347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76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18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7992"/>
            <a:ext cx="2602762" cy="293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57" y="497991"/>
            <a:ext cx="2602531" cy="293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97992"/>
            <a:ext cx="2592288" cy="2931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922" y="3555268"/>
            <a:ext cx="2700000" cy="2970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55268"/>
            <a:ext cx="2592288" cy="2970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95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614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8" y="460068"/>
            <a:ext cx="216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58" y="475390"/>
            <a:ext cx="216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08" y="475390"/>
            <a:ext cx="21600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8" y="3603775"/>
            <a:ext cx="216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49" y="3603775"/>
            <a:ext cx="216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27" y="3578240"/>
            <a:ext cx="2178188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26" y="2473755"/>
            <a:ext cx="1275222" cy="19104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76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764704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Формы работы с родителями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997839"/>
            <a:ext cx="61926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посиделки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экскурсии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театральная гостиная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творческая мастерская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«Рукодельница»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фольклорные праздники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выставки (работы своими руками, куклы, урожайные выставки, «Живи мой край родной» и т.д.)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«Русская изба»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324600" cy="1152128"/>
          </a:xfrm>
          <a:ln w="19050">
            <a:solidFill>
              <a:srgbClr val="5C2305"/>
            </a:solidFill>
          </a:ln>
        </p:spPr>
        <p:txBody>
          <a:bodyPr/>
          <a:lstStyle/>
          <a:p>
            <a:r>
              <a:rPr lang="ru-RU" b="1" i="1" dirty="0" smtClean="0">
                <a:solidFill>
                  <a:srgbClr val="660066"/>
                </a:solidFill>
              </a:rPr>
              <a:t>Формы работы с родителями</a:t>
            </a:r>
            <a:endParaRPr lang="ru-RU" b="1" i="1" dirty="0">
              <a:solidFill>
                <a:srgbClr val="660066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fld id="{C58FF7A9-9C23-4B6B-AEEB-B596AD39EF6B}" type="datetime1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1916832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5C2305"/>
                </a:solidFill>
              </a:rPr>
              <a:t>– посиделки</a:t>
            </a:r>
          </a:p>
          <a:p>
            <a:r>
              <a:rPr lang="ru-RU" dirty="0" smtClean="0">
                <a:solidFill>
                  <a:srgbClr val="5C2305"/>
                </a:solidFill>
              </a:rPr>
              <a:t>– экскурсии</a:t>
            </a:r>
          </a:p>
          <a:p>
            <a:r>
              <a:rPr lang="ru-RU" dirty="0" smtClean="0">
                <a:solidFill>
                  <a:srgbClr val="5C2305"/>
                </a:solidFill>
              </a:rPr>
              <a:t>– театральная гостиная</a:t>
            </a:r>
          </a:p>
          <a:p>
            <a:r>
              <a:rPr lang="ru-RU" dirty="0" smtClean="0">
                <a:solidFill>
                  <a:srgbClr val="5C2305"/>
                </a:solidFill>
              </a:rPr>
              <a:t>– творческая мастерская</a:t>
            </a:r>
          </a:p>
          <a:p>
            <a:r>
              <a:rPr lang="ru-RU" dirty="0" smtClean="0">
                <a:solidFill>
                  <a:srgbClr val="5C2305"/>
                </a:solidFill>
              </a:rPr>
              <a:t> «Рукодельница»</a:t>
            </a:r>
          </a:p>
          <a:p>
            <a:r>
              <a:rPr lang="ru-RU" dirty="0" smtClean="0">
                <a:solidFill>
                  <a:srgbClr val="5C2305"/>
                </a:solidFill>
              </a:rPr>
              <a:t>– фольклорные праздники</a:t>
            </a:r>
          </a:p>
          <a:p>
            <a:r>
              <a:rPr lang="ru-RU" dirty="0" smtClean="0">
                <a:solidFill>
                  <a:srgbClr val="5C2305"/>
                </a:solidFill>
              </a:rPr>
              <a:t>– выставки (работы своими руками, куклы, урожайные выставки, «Живи мой край родной» и т.д.)</a:t>
            </a:r>
          </a:p>
          <a:p>
            <a:r>
              <a:rPr lang="ru-RU" dirty="0" smtClean="0">
                <a:solidFill>
                  <a:srgbClr val="5C2305"/>
                </a:solidFill>
              </a:rPr>
              <a:t>– «Русская изба»</a:t>
            </a:r>
            <a:endParaRPr lang="ru-RU" dirty="0">
              <a:solidFill>
                <a:srgbClr val="5C230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974409"/>
            <a:ext cx="1944216" cy="1260083"/>
          </a:xfrm>
          <a:prstGeom prst="ellipse">
            <a:avLst/>
          </a:prstGeom>
          <a:ln w="6350">
            <a:solidFill>
              <a:srgbClr val="660066"/>
            </a:solidFill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86000" y="836713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660066"/>
                </a:solidFill>
              </a:rPr>
              <a:t>Результаты:</a:t>
            </a:r>
            <a:br>
              <a:rPr lang="ru-RU" sz="4000" b="1" i="1" dirty="0" smtClean="0">
                <a:solidFill>
                  <a:srgbClr val="660066"/>
                </a:solidFill>
              </a:rPr>
            </a:b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1443841"/>
            <a:ext cx="60486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C00000"/>
                </a:solidFill>
              </a:rPr>
              <a:t>Включение  «музейной педагогики»  в задачу ознакомления детей с родным краем стало эффективным методом работы.  </a:t>
            </a:r>
          </a:p>
          <a:p>
            <a:pPr>
              <a:buFont typeface="Wingdings" pitchFamily="2" charset="2"/>
              <a:buChar char="Ø"/>
            </a:pPr>
            <a:endParaRPr lang="ru-RU" sz="2000" b="1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C00000"/>
                </a:solidFill>
              </a:rPr>
              <a:t>Дети стали лучше ориентированы в истории возникновения города, его достопримечательностях, природных богатствах, символике.</a:t>
            </a:r>
          </a:p>
          <a:p>
            <a:pPr>
              <a:buFont typeface="Wingdings" pitchFamily="2" charset="2"/>
              <a:buChar char="Ø"/>
            </a:pPr>
            <a:endParaRPr lang="ru-RU" sz="2000" b="1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C00000"/>
                </a:solidFill>
              </a:rPr>
              <a:t> У детей появился стойкий интерес к прошлому, настоящему и будущему родного края.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58400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144384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</a:rPr>
              <a:t>СПАСИБО           ЗА ВНИМАНИЕ!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206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libri" pitchFamily="34" charset="0"/>
              </a:rPr>
              <a:t>.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908720"/>
            <a:ext cx="61926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Подготовительный этап – «Планирование мини-музея»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916832"/>
            <a:ext cx="63367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Знакомство педагогов с принципами функционирования мини-музея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Разработка тематического планирования мини-музеев и музейных экспозиций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Анкетирование родителей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Определение перспективы создания мини-музеев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Разработка алгоритма по созданию мини-музея в группе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Создание творческой группы педагогов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206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libri" pitchFamily="34" charset="0"/>
              </a:rPr>
              <a:t>.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908720"/>
            <a:ext cx="61926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Практический этап  - «Создание мини-музеев».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1916832"/>
            <a:ext cx="63367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Выбор темы мини-музея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Определение места размещения мини-музея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Планирование экспозиций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Выбор дизайна оформления мини-музея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Подбор экспонатов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Оформление визитной карточки и паспорта мини-музея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Разработка форм работы с экспозициями мини-музеев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Разработка ознакомительной экскурсии в мини-музей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Разработка конспектов занятий с использованием экспозиций мини-музея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rgbClr val="FF0000"/>
                </a:solidFill>
              </a:rPr>
              <a:t>Планирование организации поисково-познавательной деятельности в мини-музеях.</a:t>
            </a:r>
          </a:p>
        </p:txBody>
      </p:sp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206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libri" pitchFamily="34" charset="0"/>
              </a:rPr>
              <a:t>.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908720"/>
            <a:ext cx="6192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836712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Презентационный этап - «Представление мини-музеев». Визитная карточка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2060848"/>
            <a:ext cx="66247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sz="4000" dirty="0" smtClean="0">
                <a:solidFill>
                  <a:srgbClr val="FF0000"/>
                </a:solidFill>
              </a:rPr>
              <a:t>Экскурсии с творческими заданиями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4000" dirty="0" smtClean="0">
                <a:solidFill>
                  <a:srgbClr val="FF0000"/>
                </a:solidFill>
              </a:rPr>
              <a:t>Игры драматизации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4000" dirty="0" smtClean="0">
                <a:solidFill>
                  <a:srgbClr val="FF0000"/>
                </a:solidFill>
              </a:rPr>
              <a:t>Мини-концерты,    праздники</a:t>
            </a:r>
          </a:p>
        </p:txBody>
      </p:sp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20689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libri" pitchFamily="34" charset="0"/>
              </a:rPr>
              <a:t>.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908720"/>
            <a:ext cx="6192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836712"/>
            <a:ext cx="61206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 smtClean="0">
              <a:solidFill>
                <a:srgbClr val="FF0000"/>
              </a:solidFill>
            </a:endParaRPr>
          </a:p>
          <a:p>
            <a:endParaRPr lang="ru-RU" sz="4400" dirty="0" smtClean="0">
              <a:solidFill>
                <a:srgbClr val="FF0000"/>
              </a:solidFill>
            </a:endParaRPr>
          </a:p>
          <a:p>
            <a:r>
              <a:rPr lang="ru-RU" sz="4400" dirty="0" smtClean="0">
                <a:solidFill>
                  <a:srgbClr val="FF0000"/>
                </a:solidFill>
              </a:rPr>
              <a:t>Мини музей «Хлеб – всему голова»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9" name="Picture 6" descr="MCj042343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398462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83569" y="1125538"/>
            <a:ext cx="7848871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создания: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развития познавательных и творческих способностей детей, мышления, воображения, связной речи, воспитание бережного отношения к хлебу и труду взрослых.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-обогащение и уточнение знаний детей о хлебе, труде взрослых;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представлений о выращивании хлеба от зерна до колоска;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знаний о процессе приготовления хлеба как полезного и необходимого продукта для жизни человека;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речи, умения общаться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1113</Words>
  <Application>Microsoft Office PowerPoint</Application>
  <PresentationFormat>Экран (4:3)</PresentationFormat>
  <Paragraphs>222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Формы работы с родителями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user</cp:lastModifiedBy>
  <cp:revision>139</cp:revision>
  <dcterms:created xsi:type="dcterms:W3CDTF">2012-12-05T08:16:25Z</dcterms:created>
  <dcterms:modified xsi:type="dcterms:W3CDTF">2020-10-19T12:38:27Z</dcterms:modified>
</cp:coreProperties>
</file>