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Уровень текста 1…"/>
          <p:cNvSpPr txBox="1"/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77875" indent="-333375" algn="ctr">
              <a:spcBef>
                <a:spcPts val="0"/>
              </a:spcBef>
              <a:defRPr i="1" sz="2400"/>
            </a:lvl2pPr>
            <a:lvl3pPr marL="1222375" indent="-333375" algn="ctr">
              <a:spcBef>
                <a:spcPts val="0"/>
              </a:spcBef>
              <a:defRPr i="1" sz="2400"/>
            </a:lvl3pPr>
            <a:lvl4pPr marL="1666875" indent="-333375" algn="ctr">
              <a:spcBef>
                <a:spcPts val="0"/>
              </a:spcBef>
              <a:defRPr i="1" sz="2400"/>
            </a:lvl4pPr>
            <a:lvl5pPr marL="2111375" indent="-333375" algn="ctr">
              <a:spcBef>
                <a:spcPts val="0"/>
              </a:spcBef>
              <a:defRPr i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«Место ввода цитаты»."/>
          <p:cNvSpPr txBox="1"/>
          <p:nvPr>
            <p:ph type="body" sz="quarter" idx="21"/>
          </p:nvPr>
        </p:nvSpPr>
        <p:spPr>
          <a:xfrm>
            <a:off x="1270000" y="4267112"/>
            <a:ext cx="10464800" cy="60977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/>
          <p:nvPr>
            <p:ph type="pic" idx="2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/>
          <p:nvPr>
            <p:ph type="pic" idx="21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Текст заголовка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Текст заголовка</a:t>
            </a:r>
          </a:p>
        </p:txBody>
      </p:sp>
      <p:sp>
        <p:nvSpPr>
          <p:cNvPr id="22" name="Уровень текста 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/>
          <p:nvPr>
            <p:ph type="pic" sz="half" idx="21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Текст заголовка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0" name="Уровень текста 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7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/>
          <p:nvPr>
            <p:ph type="pic" sz="half" idx="21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7" name="Уровень текста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/>
          <p:nvPr>
            <p:ph type="pic" sz="quarter" idx="21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Изображение"/>
          <p:cNvSpPr/>
          <p:nvPr>
            <p:ph type="pic" sz="quarter" idx="22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Изображение"/>
          <p:cNvSpPr/>
          <p:nvPr>
            <p:ph type="pic" sz="half" idx="2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Номер слайда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Relationship Id="rId3" Type="http://schemas.openxmlformats.org/officeDocument/2006/relationships/image" Target="../media/image1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5.jpeg"/><Relationship Id="rId4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Relationship Id="rId3" Type="http://schemas.openxmlformats.org/officeDocument/2006/relationships/image" Target="../media/image8.jpe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567197_fotoramka_pozdravleniya_deti_druzya_dusha_6000x4240_www.Gde-Fon.com.jpg" descr="567197_fotoramka_pozdravleniya_deti_druzya_dusha_6000x4240_www.Gde-Fon.com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875" t="0" r="2873" b="0"/>
          <a:stretch>
            <a:fillRect/>
          </a:stretch>
        </p:blipFill>
        <p:spPr>
          <a:xfrm>
            <a:off x="0" y="0"/>
            <a:ext cx="13004892" cy="9753669"/>
          </a:xfrm>
          <a:prstGeom prst="rect">
            <a:avLst/>
          </a:prstGeom>
        </p:spPr>
      </p:pic>
      <p:sp>
        <p:nvSpPr>
          <p:cNvPr id="120" name="Детская журналистика"/>
          <p:cNvSpPr txBox="1"/>
          <p:nvPr/>
        </p:nvSpPr>
        <p:spPr>
          <a:xfrm>
            <a:off x="3099220" y="4159224"/>
            <a:ext cx="6806360" cy="110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58AB1D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Детская журналистика</a:t>
            </a:r>
          </a:p>
        </p:txBody>
      </p:sp>
      <p:sp>
        <p:nvSpPr>
          <p:cNvPr id="121" name="как инновационная форма развития познавательно-речевой активности дошкольников"/>
          <p:cNvSpPr txBox="1"/>
          <p:nvPr/>
        </p:nvSpPr>
        <p:spPr>
          <a:xfrm>
            <a:off x="2812150" y="5608707"/>
            <a:ext cx="6984418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как инновационная форма развития познавательно-речевой активности дошкольников с ОВЗ</a:t>
            </a:r>
          </a:p>
        </p:txBody>
      </p:sp>
      <p:sp>
        <p:nvSpPr>
          <p:cNvPr id="122" name="Презентация опыта работы"/>
          <p:cNvSpPr txBox="1"/>
          <p:nvPr/>
        </p:nvSpPr>
        <p:spPr>
          <a:xfrm>
            <a:off x="3570890" y="8723819"/>
            <a:ext cx="5863020" cy="743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>
                <a:solidFill>
                  <a:srgbClr val="797979"/>
                </a:solidFill>
              </a:defRPr>
            </a:pPr>
            <a:r>
              <a:t>Презентация опыта работы учителя-логопеда </a:t>
            </a:r>
          </a:p>
          <a:p>
            <a:pPr>
              <a:defRPr sz="1500">
                <a:solidFill>
                  <a:srgbClr val="797979"/>
                </a:solidFill>
              </a:defRPr>
            </a:pPr>
            <a:r>
              <a:t>МДОАУ «Детский сад №1 комбинированного вида»  г. Бузулука</a:t>
            </a:r>
          </a:p>
          <a:p>
            <a:pPr>
              <a:defRPr sz="1500">
                <a:solidFill>
                  <a:srgbClr val="797979"/>
                </a:solidFill>
              </a:defRPr>
            </a:pPr>
            <a:r>
              <a:t>Аравицкой Анны Владимировны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Cool-Simple-PowerPoint-Backgrounds-Simple-Powerpoint-Background-6778.jpg" descr="Cool-Simple-PowerPoint-Backgrounds-Simple-Powerpoint-Background-67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Изображение" descr="Изображение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8654" t="6635" r="8654" b="6635"/>
          <a:stretch>
            <a:fillRect/>
          </a:stretch>
        </p:blipFill>
        <p:spPr>
          <a:xfrm>
            <a:off x="3692906" y="29567"/>
            <a:ext cx="6538290" cy="9694529"/>
          </a:xfrm>
          <a:prstGeom prst="rect">
            <a:avLst/>
          </a:prstGeom>
          <a:ln w="25400">
            <a:solidFill>
              <a:srgbClr val="F3F7F5"/>
            </a:solidFill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Cool-Simple-PowerPoint-Backgrounds-Simple-Powerpoint-Background-6778.jpg" descr="Cool-Simple-PowerPoint-Backgrounds-Simple-Powerpoint-Background-67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3 этап - «Деятельностный»"/>
          <p:cNvSpPr txBox="1"/>
          <p:nvPr>
            <p:ph type="title"/>
          </p:nvPr>
        </p:nvSpPr>
        <p:spPr>
          <a:xfrm>
            <a:off x="2126115" y="86631"/>
            <a:ext cx="10372875" cy="969220"/>
          </a:xfrm>
          <a:prstGeom prst="rect">
            <a:avLst/>
          </a:prstGeom>
        </p:spPr>
        <p:txBody>
          <a:bodyPr/>
          <a:lstStyle>
            <a:lvl1pPr algn="just">
              <a:defRPr b="1" sz="3600">
                <a:solidFill>
                  <a:srgbClr val="011993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Репортаж. Распределяем роли</a:t>
            </a:r>
          </a:p>
        </p:txBody>
      </p:sp>
      <p:sp>
        <p:nvSpPr>
          <p:cNvPr id="185" name="Организация пресс-центра «СМИкалка»…"/>
          <p:cNvSpPr txBox="1"/>
          <p:nvPr>
            <p:ph type="body" idx="1"/>
          </p:nvPr>
        </p:nvSpPr>
        <p:spPr>
          <a:xfrm>
            <a:off x="1885670" y="1098549"/>
            <a:ext cx="10650565" cy="8534936"/>
          </a:xfrm>
          <a:prstGeom prst="rect">
            <a:avLst/>
          </a:prstGeom>
        </p:spPr>
        <p:txBody>
          <a:bodyPr/>
          <a:lstStyle/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1. Крапивко Елена Александровна, </a:t>
            </a:r>
            <a:r>
              <a:rPr>
                <a:uFill>
                  <a:solidFill>
                    <a:srgbClr val="000000"/>
                  </a:solidFill>
                </a:uFill>
              </a:rPr>
              <a:t>методист научно-методического центра УО администрации г. Орска</a:t>
            </a:r>
            <a:endParaRPr>
              <a:uFill>
                <a:solidFill>
                  <a:srgbClr val="000000"/>
                </a:solidFill>
              </a:uFill>
            </a:endParaRP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  <a:endParaRPr>
              <a:uFill>
                <a:solidFill>
                  <a:srgbClr val="000000"/>
                </a:solidFill>
              </a:uFill>
            </a:endParaRP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2. Слепухина Варвара Викторовна, </a:t>
            </a:r>
            <a:r>
              <a:t>старший воспитатель МДОАУ «Детский сад № 12 г. Орска»</a:t>
            </a: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3. Сидалинова Гульнара Рафаиловна, воспитатель ГКН МДОАУ «Детский сад № 91 «Росинка» г. Орска»</a:t>
            </a: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4. </a:t>
            </a:r>
            <a:r>
              <a:rPr>
                <a:uFill>
                  <a:solidFill>
                    <a:srgbClr val="000000"/>
                  </a:solidFill>
                </a:uFill>
              </a:rPr>
              <a:t>Филатова Олеся Борисовна, учитель-логопед МБДОУ «Детский сад № 2» п. Адамовка</a:t>
            </a:r>
            <a:endParaRPr>
              <a:uFill>
                <a:solidFill>
                  <a:srgbClr val="000000"/>
                </a:solidFill>
              </a:uFill>
            </a:endParaRP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  <a:endParaRPr>
              <a:uFill>
                <a:solidFill>
                  <a:srgbClr val="000000"/>
                </a:solidFill>
              </a:uFill>
            </a:endParaRP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5. Черникова Виктория Александровна, воспитатель </a:t>
            </a:r>
            <a:r>
              <a:t>МДОБУ города Бузулука «Детский сад № 21»</a:t>
            </a: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6. </a:t>
            </a:r>
            <a:r>
              <a:rPr>
                <a:uFill>
                  <a:solidFill>
                    <a:srgbClr val="000000"/>
                  </a:solidFill>
                </a:uFill>
              </a:rPr>
              <a:t>Микушина Лариса Геннадьевна, учитель-логопед </a:t>
            </a:r>
            <a:r>
              <a:t>МДОАУ «Детский сад № 221 «Сказка» г. Орска»</a:t>
            </a: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7. Недрыгайлова Наталья Александровна, старший воспитатель МДОАУ «Детский сад № 94 г. Орска»</a:t>
            </a: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8. Лукьяненко Наталья Александровна, воспитатель МДОАУ «Детский сад № 121    г. Орска»</a:t>
            </a: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</a:p>
          <a:p>
            <a:pPr marL="0" indent="0" defTabSz="388620">
              <a:spcBef>
                <a:spcPts val="0"/>
              </a:spcBef>
              <a:buSzTx/>
              <a:buNone/>
              <a:defRPr sz="2125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9. Иванова Людмила Олеговна,  воспитатель МБДОУ "Детский сад № 15 г. Гай»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Cool-Simple-PowerPoint-Backgrounds-Simple-Powerpoint-Background-6778.jpg" descr="Cool-Simple-PowerPoint-Backgrounds-Simple-Powerpoint-Background-67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3 этап - «Деятельностный»"/>
          <p:cNvSpPr txBox="1"/>
          <p:nvPr>
            <p:ph type="title"/>
          </p:nvPr>
        </p:nvSpPr>
        <p:spPr>
          <a:xfrm>
            <a:off x="2126115" y="86631"/>
            <a:ext cx="10372875" cy="969220"/>
          </a:xfrm>
          <a:prstGeom prst="rect">
            <a:avLst/>
          </a:prstGeom>
        </p:spPr>
        <p:txBody>
          <a:bodyPr/>
          <a:lstStyle>
            <a:lvl1pPr algn="just">
              <a:defRPr b="1" sz="3600">
                <a:solidFill>
                  <a:srgbClr val="011993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Репортаж. Распределяем роли</a:t>
            </a:r>
          </a:p>
        </p:txBody>
      </p:sp>
      <p:pic>
        <p:nvPicPr>
          <p:cNvPr id="189" name="scale_1200.jpeg" descr="scale_120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2474" y="2130744"/>
            <a:ext cx="10140241" cy="735761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90" name="6"/>
          <p:cNvSpPr txBox="1"/>
          <p:nvPr/>
        </p:nvSpPr>
        <p:spPr>
          <a:xfrm>
            <a:off x="10460787" y="2118044"/>
            <a:ext cx="424994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400">
                <a:solidFill>
                  <a:srgbClr val="FFFFFF"/>
                </a:solidFill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191" name="7 - корреспондент, 8-9 свидетели происшествия"/>
          <p:cNvSpPr txBox="1"/>
          <p:nvPr/>
        </p:nvSpPr>
        <p:spPr>
          <a:xfrm>
            <a:off x="3754317" y="1359717"/>
            <a:ext cx="711647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7 - корреспондент, 8-9 свидетели происшествия</a:t>
            </a:r>
          </a:p>
        </p:txBody>
      </p:sp>
      <p:sp>
        <p:nvSpPr>
          <p:cNvPr id="192" name="1"/>
          <p:cNvSpPr txBox="1"/>
          <p:nvPr/>
        </p:nvSpPr>
        <p:spPr>
          <a:xfrm>
            <a:off x="8137965" y="3033685"/>
            <a:ext cx="424994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4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93" name="2"/>
          <p:cNvSpPr txBox="1"/>
          <p:nvPr/>
        </p:nvSpPr>
        <p:spPr>
          <a:xfrm>
            <a:off x="5865482" y="4491204"/>
            <a:ext cx="424994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4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94" name="3"/>
          <p:cNvSpPr txBox="1"/>
          <p:nvPr/>
        </p:nvSpPr>
        <p:spPr>
          <a:xfrm>
            <a:off x="9012810" y="6799552"/>
            <a:ext cx="424994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4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195" name="4"/>
          <p:cNvSpPr txBox="1"/>
          <p:nvPr/>
        </p:nvSpPr>
        <p:spPr>
          <a:xfrm>
            <a:off x="6455074" y="6799552"/>
            <a:ext cx="424994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400">
                <a:solidFill>
                  <a:srgbClr val="FFFFFF"/>
                </a:solidFill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196" name="5"/>
          <p:cNvSpPr txBox="1"/>
          <p:nvPr/>
        </p:nvSpPr>
        <p:spPr>
          <a:xfrm>
            <a:off x="3544966" y="6054013"/>
            <a:ext cx="424994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4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Cool-Simple-PowerPoint-Backgrounds-Simple-Powerpoint-Background-6778.jpg" descr="Cool-Simple-PowerPoint-Backgrounds-Simple-Powerpoint-Background-67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DSC_0306.JPG" descr="DSC_0306.JP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0" r="0" b="8937"/>
          <a:stretch>
            <a:fillRect/>
          </a:stretch>
        </p:blipFill>
        <p:spPr>
          <a:xfrm>
            <a:off x="3065839" y="274469"/>
            <a:ext cx="8478572" cy="5133511"/>
          </a:xfrm>
          <a:prstGeom prst="rect">
            <a:avLst/>
          </a:prstGeom>
          <a:ln w="25400">
            <a:solidFill>
              <a:srgbClr val="F3F7F5"/>
            </a:solidFill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200" name="Модель работы юных корреспондентов:"/>
          <p:cNvSpPr txBox="1"/>
          <p:nvPr>
            <p:ph type="title"/>
          </p:nvPr>
        </p:nvSpPr>
        <p:spPr>
          <a:xfrm>
            <a:off x="1061150" y="4815996"/>
            <a:ext cx="10464801" cy="1422401"/>
          </a:xfrm>
          <a:prstGeom prst="rect">
            <a:avLst/>
          </a:prstGeom>
        </p:spPr>
        <p:txBody>
          <a:bodyPr/>
          <a:lstStyle>
            <a:lvl1pPr defTabSz="315468">
              <a:defRPr sz="4300">
                <a:solidFill>
                  <a:srgbClr val="011993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Детская журналистика способствует:</a:t>
            </a:r>
          </a:p>
        </p:txBody>
      </p:sp>
      <p:sp>
        <p:nvSpPr>
          <p:cNvPr id="201" name="Посещают интересные мероприятия ДОУ: утренники, праздники,  развлечения.…"/>
          <p:cNvSpPr txBox="1"/>
          <p:nvPr>
            <p:ph type="body" sz="half" idx="1"/>
          </p:nvPr>
        </p:nvSpPr>
        <p:spPr>
          <a:xfrm>
            <a:off x="1463861" y="6311874"/>
            <a:ext cx="10464801" cy="3280896"/>
          </a:xfrm>
          <a:prstGeom prst="rect">
            <a:avLst/>
          </a:prstGeom>
        </p:spPr>
        <p:txBody>
          <a:bodyPr/>
          <a:lstStyle/>
          <a:p>
            <a:pPr marL="166254" indent="-166254" algn="l" defTabSz="457200">
              <a:buSzPct val="120000"/>
              <a:buChar char="-"/>
              <a:defRPr sz="26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развитию умения работать в группе, координируя свои действия с действиями партнёров, познавательного интереса к различным областям знаний, </a:t>
            </a:r>
          </a:p>
          <a:p>
            <a:pPr marL="166254" indent="-166254" algn="l" defTabSz="457200">
              <a:buSzPct val="120000"/>
              <a:buChar char="-"/>
              <a:defRPr sz="26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формированию навыков сотрудничества, ненавязчиво подталкивает детей к активному использованию разнообразных форм общения, </a:t>
            </a:r>
          </a:p>
          <a:p>
            <a:pPr marL="166254" indent="-166254" algn="l" defTabSz="457200">
              <a:buSzPct val="120000"/>
              <a:buChar char="-"/>
              <a:defRPr sz="26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обогащению детского словаря.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Cool-Simple-PowerPoint-Backgrounds-Simple-Powerpoint-Background-6778.jpg" descr="Cool-Simple-PowerPoint-Backgrounds-Simple-Powerpoint-Background-67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Изображение" descr="Изображение"/>
          <p:cNvPicPr>
            <a:picLocks noChangeAspect="1"/>
          </p:cNvPicPr>
          <p:nvPr>
            <p:ph type="pic" idx="23"/>
          </p:nvPr>
        </p:nvPicPr>
        <p:blipFill>
          <a:blip r:embed="rId3">
            <a:extLst/>
          </a:blip>
          <a:srcRect l="12326" t="9769" r="48700" b="2588"/>
          <a:stretch>
            <a:fillRect/>
          </a:stretch>
        </p:blipFill>
        <p:spPr>
          <a:xfrm>
            <a:off x="7150100" y="753533"/>
            <a:ext cx="5334000" cy="7975601"/>
          </a:xfrm>
          <a:prstGeom prst="rect">
            <a:avLst/>
          </a:prstGeom>
          <a:ln w="25400">
            <a:solidFill>
              <a:srgbClr val="F3F7F5"/>
            </a:solidFill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205" name="Благодарю за внимание!"/>
          <p:cNvSpPr txBox="1"/>
          <p:nvPr/>
        </p:nvSpPr>
        <p:spPr>
          <a:xfrm>
            <a:off x="1575101" y="4392083"/>
            <a:ext cx="5536598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Благодарю за внимание!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Cool-Simple-PowerPoint-Backgrounds-Simple-Powerpoint-Background-6778.jpg" descr="Cool-Simple-PowerPoint-Backgrounds-Simple-Powerpoint-Background-67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Диалог - сложная форма социального взаимодействия.…"/>
          <p:cNvSpPr txBox="1"/>
          <p:nvPr/>
        </p:nvSpPr>
        <p:spPr>
          <a:xfrm>
            <a:off x="1910448" y="515256"/>
            <a:ext cx="10875666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7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rPr>
                <a:latin typeface="Hoefler Text"/>
                <a:ea typeface="Hoefler Text"/>
                <a:cs typeface="Hoefler Text"/>
                <a:sym typeface="Hoefler Text"/>
              </a:rPr>
              <a:t>Одна из форм повышения качества образования дошкольников с ОВЗ - создание образовательного пространства, в котором ребенок может раскрыть и развивать свои способности на основе сотрудничества со сверстниками и взрослыми.</a:t>
            </a:r>
          </a:p>
        </p:txBody>
      </p:sp>
      <p:pic>
        <p:nvPicPr>
          <p:cNvPr id="126" name="IMG_4573.jpeg" descr="IMG_4573.jpeg"/>
          <p:cNvPicPr>
            <a:picLocks noChangeAspect="1"/>
          </p:cNvPicPr>
          <p:nvPr/>
        </p:nvPicPr>
        <p:blipFill>
          <a:blip r:embed="rId3">
            <a:extLst/>
          </a:blip>
          <a:srcRect l="150" t="18345" r="7948" b="9166"/>
          <a:stretch>
            <a:fillRect/>
          </a:stretch>
        </p:blipFill>
        <p:spPr>
          <a:xfrm>
            <a:off x="1397567" y="2852935"/>
            <a:ext cx="6842352" cy="404774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27" name="DSC_0300.JPG" descr="DSC_03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58333" y="5172046"/>
            <a:ext cx="6125985" cy="407312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Cool-Simple-PowerPoint-Backgrounds-Simple-Powerpoint-Background-6778.jpg" descr="Cool-Simple-PowerPoint-Backgrounds-Simple-Powerpoint-Background-67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Диалог - сложная форма социального взаимодействия.…"/>
          <p:cNvSpPr txBox="1"/>
          <p:nvPr/>
        </p:nvSpPr>
        <p:spPr>
          <a:xfrm>
            <a:off x="1823362" y="-172358"/>
            <a:ext cx="10875666" cy="632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900">
                <a:latin typeface="Hoefler Text"/>
                <a:ea typeface="Hoefler Text"/>
                <a:cs typeface="Hoefler Text"/>
                <a:sym typeface="Hoefler Text"/>
              </a:defRPr>
            </a:pPr>
          </a:p>
          <a:p>
            <a:pPr algn="just">
              <a:defRPr sz="29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Характерные особенности связной диалогической речи дошкольников с речевыми нарушениями: </a:t>
            </a:r>
          </a:p>
          <a:p>
            <a:pPr algn="just">
              <a:defRPr sz="2900">
                <a:latin typeface="Hoefler Text"/>
                <a:ea typeface="Hoefler Text"/>
                <a:cs typeface="Hoefler Text"/>
                <a:sym typeface="Hoefler Text"/>
              </a:defRPr>
            </a:pPr>
          </a:p>
          <a:p>
            <a:pPr marL="333374" indent="-333374" algn="just">
              <a:buSzPct val="145000"/>
              <a:buChar char="-"/>
              <a:defRPr sz="29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не могут длительно поддерживать диалог, овладевают только самыми простыми его формами;</a:t>
            </a:r>
          </a:p>
          <a:p>
            <a:pPr marL="333374" indent="-333374" algn="just">
              <a:buSzPct val="145000"/>
              <a:buChar char="-"/>
              <a:defRPr sz="29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испытывают значительные з</a:t>
            </a:r>
            <a:r>
              <a:t>атруднения в рассуждениях и подборе аргументации по теме диалога;</a:t>
            </a:r>
          </a:p>
          <a:p>
            <a:pPr marL="342900" indent="-342900" algn="just">
              <a:buSzPct val="145000"/>
              <a:buChar char="-"/>
              <a:defRPr sz="29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затрудняются </a:t>
            </a:r>
            <a:r>
              <a:t>формулировать собственное суждение, правильно выражать его средствами языка; </a:t>
            </a:r>
          </a:p>
          <a:p>
            <a:pPr marL="342900" indent="-342900" algn="just">
              <a:buSzPct val="145000"/>
              <a:buChar char="-"/>
              <a:defRPr sz="29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поддерживать определенный эмоциональный тон; </a:t>
            </a:r>
          </a:p>
          <a:p>
            <a:pPr marL="342900" indent="-342900" algn="just">
              <a:buSzPct val="145000"/>
              <a:buChar char="-"/>
              <a:defRPr sz="29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слушать свою речь, чтобы контролировать её нормативность и, если нужно, вносить соответствующие изменения и поправки. </a:t>
            </a:r>
          </a:p>
        </p:txBody>
      </p:sp>
      <p:pic>
        <p:nvPicPr>
          <p:cNvPr id="131" name="DSC_0318.JPG" descr="DSC_031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4747" y="6175548"/>
            <a:ext cx="5103297" cy="339315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32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rcRect l="6312" t="0" r="6312" b="0"/>
          <a:stretch>
            <a:fillRect/>
          </a:stretch>
        </p:blipFill>
        <p:spPr>
          <a:xfrm>
            <a:off x="7409114" y="6227204"/>
            <a:ext cx="5158805" cy="328982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Cool-Simple-PowerPoint-Backgrounds-Simple-Powerpoint-Background-6778.jpg" descr="Cool-Simple-PowerPoint-Backgrounds-Simple-Powerpoint-Background-67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Цель проекта: совершенствование связной диалогической речи старших дошкольников, имеющих нарушения речи.…"/>
          <p:cNvSpPr txBox="1"/>
          <p:nvPr/>
        </p:nvSpPr>
        <p:spPr>
          <a:xfrm>
            <a:off x="1949153" y="129116"/>
            <a:ext cx="10875666" cy="245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3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Детская журналистика объединяет в себе информац ионные технологии и основные механизмы развития детей. </a:t>
            </a:r>
          </a:p>
          <a:p>
            <a:pPr algn="just">
              <a:defRPr sz="3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Пресс-центр «СМИкалка», организованный в нашем дошкольном учреждении - это новая и увлекательная форма игры. Игры в телевидение. </a:t>
            </a:r>
          </a:p>
        </p:txBody>
      </p:sp>
      <p:pic>
        <p:nvPicPr>
          <p:cNvPr id="136" name="Снимок экрана 2021-03-30 в 18.21.39.png" descr="Снимок экрана 2021-03-30 в 18.21.39.png"/>
          <p:cNvPicPr>
            <a:picLocks noChangeAspect="1"/>
          </p:cNvPicPr>
          <p:nvPr/>
        </p:nvPicPr>
        <p:blipFill>
          <a:blip r:embed="rId3">
            <a:extLst/>
          </a:blip>
          <a:srcRect l="11373" t="368" r="6688" b="13116"/>
          <a:stretch>
            <a:fillRect/>
          </a:stretch>
        </p:blipFill>
        <p:spPr>
          <a:xfrm>
            <a:off x="1075004" y="2816621"/>
            <a:ext cx="6871240" cy="412042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37" name="Снимок экрана 2021-03-30 в 18.36.34.png" descr="Снимок экрана 2021-03-30 в 18.36.34.png"/>
          <p:cNvPicPr>
            <a:picLocks noChangeAspect="1"/>
          </p:cNvPicPr>
          <p:nvPr/>
        </p:nvPicPr>
        <p:blipFill>
          <a:blip r:embed="rId4">
            <a:extLst/>
          </a:blip>
          <a:srcRect l="3106" t="0" r="3875" b="0"/>
          <a:stretch>
            <a:fillRect/>
          </a:stretch>
        </p:blipFill>
        <p:spPr>
          <a:xfrm>
            <a:off x="5747011" y="5288239"/>
            <a:ext cx="6871067" cy="416021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Cool-Simple-PowerPoint-Backgrounds-Simple-Powerpoint-Background-6778.jpg" descr="Cool-Simple-PowerPoint-Backgrounds-Simple-Powerpoint-Background-67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Направления работы:…"/>
          <p:cNvSpPr txBox="1"/>
          <p:nvPr/>
        </p:nvSpPr>
        <p:spPr>
          <a:xfrm>
            <a:off x="1872093" y="45607"/>
            <a:ext cx="10875666" cy="527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1" sz="3100">
                <a:solidFill>
                  <a:srgbClr val="011993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«Познавательный блок»</a:t>
            </a:r>
          </a:p>
          <a:p>
            <a:pPr algn="just">
              <a:defRPr sz="3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 предполагает работу по трем направлениям: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marL="414421" indent="-414421" algn="just">
              <a:buSzPct val="100000"/>
              <a:buAutoNum type="arabicPeriod" startAt="1"/>
              <a:defRPr sz="3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знакомство детей с профессиями (журналист, оператор, диктор), детскими телепередачами, их содержанием.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marL="414421" indent="-414421" algn="just">
              <a:buSzPct val="100000"/>
              <a:buAutoNum type="arabicPeriod" startAt="1"/>
              <a:defRPr sz="3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знакомство с атрибутами журналистики (камера, микрофон, штатив, блокнот, фотоаппарат). Знакомство с жанрами: интервью, репортаж. </a:t>
            </a:r>
          </a:p>
          <a:p>
            <a:pPr marL="414421" indent="-414421" algn="just">
              <a:buSzPct val="100000"/>
              <a:buAutoNum type="arabicPeriod" startAt="1"/>
              <a:defRPr sz="3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создание условий. После обсуждения с детьми особенностей профессии журналиста</a:t>
            </a:r>
            <a:r>
              <a:rPr b="1"/>
              <a:t> </a:t>
            </a:r>
            <a:r>
              <a:t>в логопедическом кабинете совместно с воспитателями и родителями создали собственный пресс-центр, он же телестудия. </a:t>
            </a:r>
          </a:p>
        </p:txBody>
      </p:sp>
      <p:pic>
        <p:nvPicPr>
          <p:cNvPr id="141" name="Снимок экрана 2021-03-30 в 18.16.55.png" descr="Снимок экрана 2021-03-30 в 18.16.55.png"/>
          <p:cNvPicPr>
            <a:picLocks noChangeAspect="1"/>
          </p:cNvPicPr>
          <p:nvPr/>
        </p:nvPicPr>
        <p:blipFill>
          <a:blip r:embed="rId3">
            <a:extLst/>
          </a:blip>
          <a:srcRect l="9798" t="0" r="4578" b="0"/>
          <a:stretch>
            <a:fillRect/>
          </a:stretch>
        </p:blipFill>
        <p:spPr>
          <a:xfrm>
            <a:off x="715160" y="5575745"/>
            <a:ext cx="5902531" cy="376369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42" name="Снимок экрана 2021-03-30 в 18.19.57.png" descr="Снимок экрана 2021-03-30 в 18.19.57.png"/>
          <p:cNvPicPr>
            <a:picLocks noChangeAspect="1"/>
          </p:cNvPicPr>
          <p:nvPr/>
        </p:nvPicPr>
        <p:blipFill>
          <a:blip r:embed="rId4">
            <a:extLst/>
          </a:blip>
          <a:srcRect l="18090" t="17681" r="390" b="799"/>
          <a:stretch>
            <a:fillRect/>
          </a:stretch>
        </p:blipFill>
        <p:spPr>
          <a:xfrm>
            <a:off x="6770706" y="5566617"/>
            <a:ext cx="6011890" cy="378197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Cool-Simple-PowerPoint-Backgrounds-Simple-Powerpoint-Background-6778.jpg" descr="Cool-Simple-PowerPoint-Backgrounds-Simple-Powerpoint-Background-67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Направления работы:…"/>
          <p:cNvSpPr txBox="1"/>
          <p:nvPr/>
        </p:nvSpPr>
        <p:spPr>
          <a:xfrm>
            <a:off x="1855160" y="164141"/>
            <a:ext cx="10875666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1" sz="3100">
                <a:solidFill>
                  <a:srgbClr val="011993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«Деятельностный блок»</a:t>
            </a:r>
          </a:p>
          <a:p>
            <a:pPr algn="just">
              <a:defRPr sz="3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 предполагает совместную работу по созданию новостных выпусков, видеосюжетов, репортажей.</a:t>
            </a:r>
          </a:p>
        </p:txBody>
      </p:sp>
      <p:pic>
        <p:nvPicPr>
          <p:cNvPr id="146" name="Снимок экрана 2021-03-30 в 18.39.32.png" descr="Снимок экрана 2021-03-30 в 18.39.32.png"/>
          <p:cNvPicPr>
            <a:picLocks noChangeAspect="1"/>
          </p:cNvPicPr>
          <p:nvPr/>
        </p:nvPicPr>
        <p:blipFill>
          <a:blip r:embed="rId3">
            <a:extLst/>
          </a:blip>
          <a:srcRect l="11548" t="0" r="4269" b="0"/>
          <a:stretch>
            <a:fillRect/>
          </a:stretch>
        </p:blipFill>
        <p:spPr>
          <a:xfrm>
            <a:off x="1984447" y="1947703"/>
            <a:ext cx="5162557" cy="343255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47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rcRect l="9671" t="2193" r="10066" b="2193"/>
          <a:stretch>
            <a:fillRect/>
          </a:stretch>
        </p:blipFill>
        <p:spPr>
          <a:xfrm>
            <a:off x="7475618" y="1949478"/>
            <a:ext cx="5166064" cy="342916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48" name="DSC_0331.JPG" descr="DSC_033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73668" y="5513961"/>
            <a:ext cx="5170023" cy="343751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49" name="DSC_0306.JPG" descr="DSC_0306.JPG"/>
          <p:cNvPicPr>
            <a:picLocks noChangeAspect="1"/>
          </p:cNvPicPr>
          <p:nvPr/>
        </p:nvPicPr>
        <p:blipFill>
          <a:blip r:embed="rId6">
            <a:extLst/>
          </a:blip>
          <a:srcRect l="0" t="0" r="0" b="1184"/>
          <a:stretch>
            <a:fillRect/>
          </a:stretch>
        </p:blipFill>
        <p:spPr>
          <a:xfrm>
            <a:off x="1954883" y="5536674"/>
            <a:ext cx="5162731" cy="339200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ool-Simple-PowerPoint-Backgrounds-Simple-Powerpoint-Background-6778.jpg" descr="Cool-Simple-PowerPoint-Backgrounds-Simple-Powerpoint-Background-67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Изображение" descr="Изображение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2857" r="0" b="2857"/>
          <a:stretch>
            <a:fillRect/>
          </a:stretch>
        </p:blipFill>
        <p:spPr>
          <a:xfrm>
            <a:off x="6718300" y="5092700"/>
            <a:ext cx="5334000" cy="3771901"/>
          </a:xfrm>
          <a:prstGeom prst="rect">
            <a:avLst/>
          </a:prstGeom>
          <a:ln w="25400">
            <a:solidFill>
              <a:srgbClr val="F3F7F5"/>
            </a:solidFill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53" name="Изображение" descr="Изображение"/>
          <p:cNvPicPr>
            <a:picLocks noChangeAspect="1"/>
          </p:cNvPicPr>
          <p:nvPr>
            <p:ph type="pic" idx="22"/>
          </p:nvPr>
        </p:nvPicPr>
        <p:blipFill>
          <a:blip r:embed="rId4">
            <a:extLst/>
          </a:blip>
          <a:srcRect l="10266" t="0" r="10265" b="0"/>
          <a:stretch>
            <a:fillRect/>
          </a:stretch>
        </p:blipFill>
        <p:spPr>
          <a:xfrm>
            <a:off x="6718299" y="889000"/>
            <a:ext cx="5334002" cy="3771900"/>
          </a:xfrm>
          <a:prstGeom prst="rect">
            <a:avLst/>
          </a:prstGeom>
          <a:ln w="25400">
            <a:solidFill>
              <a:srgbClr val="F3F7F5"/>
            </a:solidFill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54" name="Изображение" descr="Изображение"/>
          <p:cNvPicPr>
            <a:picLocks noChangeAspect="1"/>
          </p:cNvPicPr>
          <p:nvPr>
            <p:ph type="pic" idx="23"/>
          </p:nvPr>
        </p:nvPicPr>
        <p:blipFill>
          <a:blip r:embed="rId5">
            <a:extLst/>
          </a:blip>
          <a:srcRect l="27423" t="0" r="27423" b="0"/>
          <a:stretch>
            <a:fillRect/>
          </a:stretch>
        </p:blipFill>
        <p:spPr>
          <a:prstGeom prst="rect">
            <a:avLst/>
          </a:prstGeom>
          <a:ln w="25400">
            <a:solidFill>
              <a:srgbClr val="F3F7F5"/>
            </a:solidFill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Cool-Simple-PowerPoint-Backgrounds-Simple-Powerpoint-Background-6778.jpg" descr="Cool-Simple-PowerPoint-Backgrounds-Simple-Powerpoint-Background-67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Мнемотехника. Схема ведения диалога."/>
          <p:cNvSpPr txBox="1"/>
          <p:nvPr/>
        </p:nvSpPr>
        <p:spPr>
          <a:xfrm>
            <a:off x="2786321" y="761999"/>
            <a:ext cx="1051657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b="1" sz="3500">
                <a:solidFill>
                  <a:srgbClr val="011993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Мнемотехника. Схема ведения диалога.</a:t>
            </a:r>
          </a:p>
        </p:txBody>
      </p:sp>
      <p:pic>
        <p:nvPicPr>
          <p:cNvPr id="158" name="Схема ведения интервью1.jpg" descr="Схема ведения интервью1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2487664" y="1674326"/>
            <a:ext cx="10207997" cy="7819554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Рассказ о работе…"/>
          <p:cNvSpPr txBox="1"/>
          <p:nvPr/>
        </p:nvSpPr>
        <p:spPr>
          <a:xfrm>
            <a:off x="5364098" y="2345932"/>
            <a:ext cx="1952258" cy="603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700"/>
            </a:pPr>
            <a:r>
              <a:t>Рассказ о работе </a:t>
            </a:r>
          </a:p>
          <a:p>
            <a:pPr algn="l">
              <a:defRPr sz="1700"/>
            </a:pPr>
            <a:r>
              <a:t>(профессии)</a:t>
            </a:r>
          </a:p>
        </p:txBody>
      </p:sp>
      <p:sp>
        <p:nvSpPr>
          <p:cNvPr id="160" name="Чем Вы занимаетесь?…"/>
          <p:cNvSpPr txBox="1"/>
          <p:nvPr/>
        </p:nvSpPr>
        <p:spPr>
          <a:xfrm>
            <a:off x="8575507" y="2362595"/>
            <a:ext cx="3925582" cy="14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66254" indent="-166254" algn="l" defTabSz="457200">
              <a:buSzPct val="120000"/>
              <a:buChar char="-"/>
              <a:defRPr sz="1800"/>
            </a:pPr>
            <a:r>
              <a:t>Чем Вы занимаетесь?</a:t>
            </a:r>
          </a:p>
          <a:p>
            <a:pPr marL="166254" indent="-166254" algn="l" defTabSz="457200">
              <a:buSzPct val="120000"/>
              <a:buChar char="-"/>
              <a:defRPr sz="1800"/>
            </a:pPr>
            <a:r>
              <a:t>Что Вы делаете?</a:t>
            </a:r>
          </a:p>
          <a:p>
            <a:pPr marL="166254" indent="-166254" algn="l" defTabSz="457200">
              <a:buSzPct val="120000"/>
              <a:buChar char="-"/>
              <a:defRPr sz="1800"/>
            </a:pPr>
            <a:r>
              <a:t>Что Вы можете рассказать о </a:t>
            </a:r>
          </a:p>
          <a:p>
            <a:pPr algn="l" defTabSz="457200">
              <a:defRPr sz="1800"/>
            </a:pPr>
            <a:r>
              <a:t>Вашей профессии?</a:t>
            </a:r>
          </a:p>
          <a:p>
            <a:pPr marL="166254" indent="-166254" algn="l" defTabSz="457200">
              <a:buSzPct val="120000"/>
              <a:buChar char="-"/>
              <a:defRPr sz="1800"/>
            </a:pPr>
            <a:r>
              <a:t>В чем заключается Ваша работа?</a:t>
            </a:r>
          </a:p>
        </p:txBody>
      </p:sp>
      <p:sp>
        <p:nvSpPr>
          <p:cNvPr id="161" name="Обучение данной профессии"/>
          <p:cNvSpPr txBox="1"/>
          <p:nvPr/>
        </p:nvSpPr>
        <p:spPr>
          <a:xfrm>
            <a:off x="5328638" y="4183830"/>
            <a:ext cx="3084653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/>
            </a:lvl1pPr>
          </a:lstStyle>
          <a:p>
            <a:pPr/>
            <a:r>
              <a:t>Обучение данной профессии</a:t>
            </a:r>
          </a:p>
        </p:txBody>
      </p:sp>
      <p:sp>
        <p:nvSpPr>
          <p:cNvPr id="162" name="Где Вы учились…?…"/>
          <p:cNvSpPr txBox="1"/>
          <p:nvPr/>
        </p:nvSpPr>
        <p:spPr>
          <a:xfrm>
            <a:off x="8575507" y="4116738"/>
            <a:ext cx="2993123" cy="12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66254" indent="-166254" algn="l" defTabSz="457200">
              <a:buSzPct val="120000"/>
              <a:buChar char="-"/>
              <a:defRPr sz="1800"/>
            </a:pPr>
            <a:r>
              <a:t>Где Вы учились…?</a:t>
            </a:r>
          </a:p>
          <a:p>
            <a:pPr marL="166254" indent="-166254" algn="l" defTabSz="457200">
              <a:buSzPct val="120000"/>
              <a:buChar char="-"/>
              <a:defRPr sz="1800"/>
            </a:pPr>
            <a:r>
              <a:t>Как долго Вы обучались </a:t>
            </a:r>
          </a:p>
          <a:p>
            <a:pPr algn="l" defTabSz="457200">
              <a:defRPr sz="1800"/>
            </a:pPr>
            <a:r>
              <a:t>своей профессии?</a:t>
            </a:r>
          </a:p>
          <a:p>
            <a:pPr marL="166254" indent="-166254" algn="l" defTabSz="457200">
              <a:buSzPct val="120000"/>
              <a:buChar char="-"/>
              <a:defRPr sz="1800"/>
            </a:pPr>
            <a:r>
              <a:t>Кто Вас научил…?</a:t>
            </a:r>
          </a:p>
        </p:txBody>
      </p:sp>
      <p:sp>
        <p:nvSpPr>
          <p:cNvPr id="163" name="Цель"/>
          <p:cNvSpPr txBox="1"/>
          <p:nvPr/>
        </p:nvSpPr>
        <p:spPr>
          <a:xfrm>
            <a:off x="5375919" y="5882908"/>
            <a:ext cx="622529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/>
            </a:lvl1pPr>
          </a:lstStyle>
          <a:p>
            <a:pPr/>
            <a:r>
              <a:t>Цель</a:t>
            </a:r>
          </a:p>
        </p:txBody>
      </p:sp>
      <p:sp>
        <p:nvSpPr>
          <p:cNvPr id="164" name="Разрешите задать Вам несколько…"/>
          <p:cNvSpPr txBox="1"/>
          <p:nvPr/>
        </p:nvSpPr>
        <p:spPr>
          <a:xfrm>
            <a:off x="8575507" y="5794318"/>
            <a:ext cx="4001020" cy="14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66254" indent="-166254" algn="l" defTabSz="457200">
              <a:buSzPct val="120000"/>
              <a:buChar char="-"/>
              <a:defRPr sz="1800"/>
            </a:pPr>
            <a:r>
              <a:t>Разрешите задать Вам несколько </a:t>
            </a:r>
          </a:p>
          <a:p>
            <a:pPr algn="l" defTabSz="457200">
              <a:defRPr sz="1800"/>
            </a:pPr>
            <a:r>
              <a:t>вопросов?</a:t>
            </a:r>
          </a:p>
          <a:p>
            <a:pPr marL="180473" indent="-180473" algn="l" defTabSz="457200">
              <a:buSzPct val="100000"/>
              <a:buChar char="-"/>
              <a:defRPr sz="1800"/>
            </a:pPr>
            <a:r>
              <a:t>Можно побеседовать с Вами о…</a:t>
            </a:r>
          </a:p>
          <a:p>
            <a:pPr marL="180473" indent="-180473" algn="l" defTabSz="457200">
              <a:buSzPct val="100000"/>
              <a:buChar char="-"/>
              <a:defRPr sz="1800"/>
            </a:pPr>
            <a:r>
              <a:t>Расскажите нам, пожалуйста, о…</a:t>
            </a:r>
          </a:p>
        </p:txBody>
      </p:sp>
      <p:sp>
        <p:nvSpPr>
          <p:cNvPr id="165" name="Вход в диалог.…"/>
          <p:cNvSpPr txBox="1"/>
          <p:nvPr/>
        </p:nvSpPr>
        <p:spPr>
          <a:xfrm>
            <a:off x="5364098" y="7581986"/>
            <a:ext cx="1684110" cy="60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700"/>
            </a:pPr>
            <a:r>
              <a:t>Вход в диалог. </a:t>
            </a:r>
          </a:p>
          <a:p>
            <a:pPr algn="l">
              <a:defRPr sz="1700"/>
            </a:pPr>
            <a:r>
              <a:t>Приветствие.</a:t>
            </a:r>
          </a:p>
        </p:txBody>
      </p:sp>
      <p:sp>
        <p:nvSpPr>
          <p:cNvPr id="166" name="Здравствуйте!…"/>
          <p:cNvSpPr txBox="1"/>
          <p:nvPr/>
        </p:nvSpPr>
        <p:spPr>
          <a:xfrm>
            <a:off x="8563687" y="7576137"/>
            <a:ext cx="3186518" cy="14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66254" indent="-166254" algn="l" defTabSz="457200">
              <a:buSzPct val="120000"/>
              <a:buChar char="-"/>
              <a:defRPr sz="1800"/>
            </a:pPr>
            <a:r>
              <a:t>Здравствуйте!</a:t>
            </a:r>
          </a:p>
          <a:p>
            <a:pPr marL="166254" indent="-166254" algn="l" defTabSz="457200">
              <a:buSzPct val="120000"/>
              <a:buChar char="-"/>
              <a:defRPr sz="1800"/>
            </a:pPr>
            <a:r>
              <a:t>Добрый день (утро, вечер)!</a:t>
            </a:r>
          </a:p>
          <a:p>
            <a:pPr marL="166254" indent="-166254" algn="l" defTabSz="457200">
              <a:buSzPct val="120000"/>
              <a:buChar char="-"/>
              <a:defRPr sz="1800"/>
            </a:pPr>
            <a:r>
              <a:t>Мы рады встрече с вами!</a:t>
            </a:r>
          </a:p>
          <a:p>
            <a:pPr algn="l" defTabSz="457200">
              <a:defRPr sz="18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  <p:bldP build="whole" bldLvl="1" animBg="1" rev="0" advAuto="0" spid="160" grpId="2"/>
      <p:bldP build="whole" bldLvl="1" animBg="1" rev="0" advAuto="0" spid="161" grpId="3"/>
      <p:bldP build="whole" bldLvl="1" animBg="1" rev="0" advAuto="0" spid="162" grpId="4"/>
      <p:bldP build="whole" bldLvl="1" animBg="1" rev="0" advAuto="0" spid="163" grpId="5"/>
      <p:bldP build="whole" bldLvl="1" animBg="1" rev="0" advAuto="0" spid="164" grpId="6"/>
      <p:bldP build="whole" bldLvl="1" animBg="1" rev="0" advAuto="0" spid="166" grpId="8"/>
      <p:bldP build="whole" bldLvl="1" animBg="1" rev="0" advAuto="0" spid="165" grpId="7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Cool-Simple-PowerPoint-Backgrounds-Simple-Powerpoint-Background-6778.jpg" descr="Cool-Simple-PowerPoint-Backgrounds-Simple-Powerpoint-Background-67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Мнемотехника. Схема ведения диалога."/>
          <p:cNvSpPr txBox="1"/>
          <p:nvPr/>
        </p:nvSpPr>
        <p:spPr>
          <a:xfrm>
            <a:off x="2786321" y="761999"/>
            <a:ext cx="1051657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b="1" sz="3500">
                <a:solidFill>
                  <a:srgbClr val="011993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Мнемотехника. Схема ведения диалога.</a:t>
            </a:r>
          </a:p>
        </p:txBody>
      </p:sp>
      <p:pic>
        <p:nvPicPr>
          <p:cNvPr id="170" name="Схема ведения интервью2.jpg" descr="Схема ведения интервью2.jpg"/>
          <p:cNvPicPr>
            <a:picLocks noChangeAspect="1"/>
          </p:cNvPicPr>
          <p:nvPr/>
        </p:nvPicPr>
        <p:blipFill>
          <a:blip r:embed="rId3">
            <a:extLst/>
          </a:blip>
          <a:srcRect l="0" t="249" r="0" b="249"/>
          <a:stretch>
            <a:fillRect/>
          </a:stretch>
        </p:blipFill>
        <p:spPr>
          <a:xfrm>
            <a:off x="2487664" y="1674326"/>
            <a:ext cx="10207997" cy="781955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Фотография на память"/>
          <p:cNvSpPr txBox="1"/>
          <p:nvPr/>
        </p:nvSpPr>
        <p:spPr>
          <a:xfrm>
            <a:off x="5364098" y="2342911"/>
            <a:ext cx="2465237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/>
            </a:lvl1pPr>
          </a:lstStyle>
          <a:p>
            <a:pPr/>
            <a:r>
              <a:t>Фотография на память</a:t>
            </a:r>
          </a:p>
        </p:txBody>
      </p:sp>
      <p:sp>
        <p:nvSpPr>
          <p:cNvPr id="172" name="Разрешите с Вами…"/>
          <p:cNvSpPr txBox="1"/>
          <p:nvPr/>
        </p:nvSpPr>
        <p:spPr>
          <a:xfrm>
            <a:off x="8554224" y="2336813"/>
            <a:ext cx="3968148" cy="12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66254" indent="-166254" algn="l" defTabSz="457200">
              <a:buSzPct val="120000"/>
              <a:buChar char="-"/>
              <a:defRPr sz="1800"/>
            </a:pPr>
            <a:r>
              <a:t>Разрешите с Вами </a:t>
            </a:r>
          </a:p>
          <a:p>
            <a:pPr algn="l" defTabSz="457200">
              <a:defRPr sz="1800"/>
            </a:pPr>
            <a:r>
              <a:t>сфотографироваться?</a:t>
            </a:r>
          </a:p>
          <a:p>
            <a:pPr marL="180473" indent="-180473" algn="l" defTabSz="457200">
              <a:buSzPct val="100000"/>
              <a:buChar char="-"/>
              <a:defRPr sz="1800"/>
            </a:pPr>
            <a:r>
              <a:t>Вы позволите сделать несколько </a:t>
            </a:r>
          </a:p>
          <a:p>
            <a:pPr algn="l" defTabSz="457200">
              <a:defRPr sz="1800"/>
            </a:pPr>
            <a:r>
              <a:t>фото?</a:t>
            </a:r>
          </a:p>
        </p:txBody>
      </p:sp>
      <p:sp>
        <p:nvSpPr>
          <p:cNvPr id="173" name="Рабочие инструменты"/>
          <p:cNvSpPr txBox="1"/>
          <p:nvPr/>
        </p:nvSpPr>
        <p:spPr>
          <a:xfrm>
            <a:off x="5328638" y="4183830"/>
            <a:ext cx="2362036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/>
            </a:lvl1pPr>
          </a:lstStyle>
          <a:p>
            <a:pPr/>
            <a:r>
              <a:t>Рабочие инструменты</a:t>
            </a:r>
          </a:p>
        </p:txBody>
      </p:sp>
      <p:sp>
        <p:nvSpPr>
          <p:cNvPr id="174" name="Какие инструменты необходимы…"/>
          <p:cNvSpPr txBox="1"/>
          <p:nvPr/>
        </p:nvSpPr>
        <p:spPr>
          <a:xfrm>
            <a:off x="8600196" y="3991000"/>
            <a:ext cx="3876205" cy="17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66254" indent="-166254" algn="l" defTabSz="457200">
              <a:buSzPct val="120000"/>
              <a:buChar char="-"/>
              <a:defRPr sz="1800"/>
            </a:pPr>
            <a:r>
              <a:t>Какие инструменты необходимы </a:t>
            </a:r>
          </a:p>
          <a:p>
            <a:pPr algn="l" defTabSz="457200">
              <a:defRPr sz="1800"/>
            </a:pPr>
            <a:r>
              <a:t>Вам для работы?</a:t>
            </a:r>
          </a:p>
          <a:p>
            <a:pPr marL="180473" indent="-180473" algn="l" defTabSz="457200">
              <a:buSzPct val="100000"/>
              <a:buChar char="-"/>
              <a:defRPr sz="1800"/>
            </a:pPr>
            <a:r>
              <a:t>Расскажите что помогает Вам </a:t>
            </a:r>
          </a:p>
          <a:p>
            <a:pPr algn="l" defTabSz="457200">
              <a:defRPr sz="1800"/>
            </a:pPr>
            <a:r>
              <a:t>в работе?</a:t>
            </a:r>
          </a:p>
          <a:p>
            <a:pPr marL="180473" indent="-180473" algn="l" defTabSz="457200">
              <a:buSzPct val="100000"/>
              <a:buChar char="-"/>
              <a:defRPr sz="1800"/>
            </a:pPr>
            <a:r>
              <a:t>Без каких инструментов Вам </a:t>
            </a:r>
          </a:p>
          <a:p>
            <a:pPr algn="l" defTabSz="457200">
              <a:defRPr sz="1800"/>
            </a:pPr>
            <a:r>
              <a:t>не обойтись в своей работе?</a:t>
            </a:r>
          </a:p>
        </p:txBody>
      </p:sp>
      <p:sp>
        <p:nvSpPr>
          <p:cNvPr id="175" name="Отношение к профессии"/>
          <p:cNvSpPr txBox="1"/>
          <p:nvPr/>
        </p:nvSpPr>
        <p:spPr>
          <a:xfrm>
            <a:off x="5375919" y="5882908"/>
            <a:ext cx="2633422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/>
            </a:lvl1pPr>
          </a:lstStyle>
          <a:p>
            <a:pPr/>
            <a:r>
              <a:t>Отношение к профессии</a:t>
            </a:r>
          </a:p>
        </p:txBody>
      </p:sp>
      <p:sp>
        <p:nvSpPr>
          <p:cNvPr id="176" name="Любите ли Вы свою профессию?…"/>
          <p:cNvSpPr txBox="1"/>
          <p:nvPr/>
        </p:nvSpPr>
        <p:spPr>
          <a:xfrm>
            <a:off x="8552257" y="5846438"/>
            <a:ext cx="3869347" cy="12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66254" indent="-166254" algn="l" defTabSz="457200">
              <a:buSzPct val="120000"/>
              <a:buChar char="-"/>
              <a:defRPr sz="1800"/>
            </a:pPr>
            <a:r>
              <a:t>Любите ли Вы свою профессию?</a:t>
            </a:r>
          </a:p>
          <a:p>
            <a:pPr marL="166254" indent="-166254" algn="l" defTabSz="457200">
              <a:buSzPct val="120000"/>
              <a:buChar char="-"/>
              <a:defRPr sz="1800"/>
            </a:pPr>
            <a:r>
              <a:t>За что Вы любите свою </a:t>
            </a:r>
          </a:p>
          <a:p>
            <a:pPr algn="l" defTabSz="457200">
              <a:defRPr sz="1800"/>
            </a:pPr>
            <a:r>
              <a:t>профессию?</a:t>
            </a:r>
          </a:p>
        </p:txBody>
      </p:sp>
      <p:sp>
        <p:nvSpPr>
          <p:cNvPr id="177" name="Выход из диалога…"/>
          <p:cNvSpPr txBox="1"/>
          <p:nvPr/>
        </p:nvSpPr>
        <p:spPr>
          <a:xfrm>
            <a:off x="5364098" y="7581986"/>
            <a:ext cx="2893798" cy="857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700"/>
            </a:pPr>
            <a:r>
              <a:t>Выход из диалога</a:t>
            </a:r>
          </a:p>
          <a:p>
            <a:pPr algn="l">
              <a:defRPr sz="1700"/>
            </a:pPr>
            <a:r>
              <a:t>Выражение благодарности</a:t>
            </a:r>
          </a:p>
          <a:p>
            <a:pPr algn="l">
              <a:defRPr sz="1700"/>
            </a:pPr>
            <a:r>
              <a:t>Прощание</a:t>
            </a:r>
          </a:p>
        </p:txBody>
      </p:sp>
      <p:sp>
        <p:nvSpPr>
          <p:cNvPr id="178" name="Спасибо Вам за рассказ.…"/>
          <p:cNvSpPr txBox="1"/>
          <p:nvPr/>
        </p:nvSpPr>
        <p:spPr>
          <a:xfrm>
            <a:off x="8563687" y="7576137"/>
            <a:ext cx="3846487" cy="14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66254" indent="-166254" algn="l" defTabSz="457200">
              <a:buSzPct val="120000"/>
              <a:buChar char="-"/>
              <a:defRPr sz="1800"/>
            </a:pPr>
            <a:r>
              <a:t>Спасибо Вам за рассказ.</a:t>
            </a:r>
          </a:p>
          <a:p>
            <a:pPr marL="166254" indent="-166254" algn="l" defTabSz="457200">
              <a:buSzPct val="120000"/>
              <a:buChar char="-"/>
              <a:defRPr sz="1800"/>
            </a:pPr>
            <a:r>
              <a:t>Вы очень интересно рассказали </a:t>
            </a:r>
          </a:p>
          <a:p>
            <a:pPr algn="l" defTabSz="457200">
              <a:defRPr sz="1800"/>
            </a:pPr>
            <a:r>
              <a:t>о …</a:t>
            </a:r>
          </a:p>
          <a:p>
            <a:pPr marL="180473" indent="-180473" algn="l" defTabSz="457200">
              <a:buSzPct val="100000"/>
              <a:buChar char="-"/>
              <a:defRPr sz="1800"/>
            </a:pPr>
            <a:r>
              <a:t>Нам очень понравилось </a:t>
            </a:r>
          </a:p>
          <a:p>
            <a:pPr algn="l" defTabSz="457200">
              <a:defRPr sz="1800"/>
            </a:pPr>
            <a:r>
              <a:t>беседовать с Вами о…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  <p:bldP build="whole" bldLvl="1" animBg="1" rev="0" advAuto="0" spid="175" grpId="5"/>
      <p:bldP build="whole" bldLvl="1" animBg="1" rev="0" advAuto="0" spid="178" grpId="8"/>
      <p:bldP build="whole" bldLvl="1" animBg="1" rev="0" advAuto="0" spid="174" grpId="4"/>
      <p:bldP build="whole" bldLvl="1" animBg="1" rev="0" advAuto="0" spid="176" grpId="6"/>
      <p:bldP build="whole" bldLvl="1" animBg="1" rev="0" advAuto="0" spid="177" grpId="7"/>
      <p:bldP build="whole" bldLvl="1" animBg="1" rev="0" advAuto="0" spid="173" grpId="3"/>
      <p:bldP build="whole" bldLvl="1" animBg="1" rev="0" advAuto="0" spid="172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