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57" r:id="rId6"/>
    <p:sldId id="258" r:id="rId7"/>
    <p:sldId id="272" r:id="rId8"/>
    <p:sldId id="273" r:id="rId9"/>
    <p:sldId id="259" r:id="rId10"/>
    <p:sldId id="274" r:id="rId11"/>
    <p:sldId id="260" r:id="rId12"/>
    <p:sldId id="261" r:id="rId13"/>
    <p:sldId id="275" r:id="rId14"/>
    <p:sldId id="276" r:id="rId15"/>
    <p:sldId id="268" r:id="rId16"/>
    <p:sldId id="271" r:id="rId17"/>
    <p:sldId id="279" r:id="rId18"/>
    <p:sldId id="278" r:id="rId19"/>
    <p:sldId id="280" r:id="rId20"/>
    <p:sldId id="281" r:id="rId21"/>
    <p:sldId id="262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22" autoAdjust="0"/>
    <p:restoredTop sz="94660"/>
  </p:normalViewPr>
  <p:slideViewPr>
    <p:cSldViewPr>
      <p:cViewPr>
        <p:scale>
          <a:sx n="74" d="100"/>
          <a:sy n="74" d="100"/>
        </p:scale>
        <p:origin x="-101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33944E-53D3-4CB7-AF23-D96EFDCEDB94}" type="doc">
      <dgm:prSet loTypeId="urn:microsoft.com/office/officeart/2005/8/layout/venn2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DC7A6A1-5810-44C5-A1CC-F68E5D9459C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Родители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13AF53-303F-46F4-80AB-076F82824D66}" type="parTrans" cxnId="{0AE96EA3-266E-4535-8BB8-3E604612A683}">
      <dgm:prSet/>
      <dgm:spPr/>
      <dgm:t>
        <a:bodyPr/>
        <a:lstStyle/>
        <a:p>
          <a:endParaRPr lang="ru-RU"/>
        </a:p>
      </dgm:t>
    </dgm:pt>
    <dgm:pt modelId="{1D315002-30BB-4C6F-82BA-516BDB40C413}" type="sibTrans" cxnId="{0AE96EA3-266E-4535-8BB8-3E604612A683}">
      <dgm:prSet/>
      <dgm:spPr/>
      <dgm:t>
        <a:bodyPr/>
        <a:lstStyle/>
        <a:p>
          <a:endParaRPr lang="ru-RU"/>
        </a:p>
      </dgm:t>
    </dgm:pt>
    <dgm:pt modelId="{A9666DBB-B0F4-4CE3-AF1A-7A8F8B1F9F44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Музыкальный руководитель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0888BE-E089-4159-831D-9FA6448BB5A1}" type="parTrans" cxnId="{06D622B2-DA27-4110-BAE9-62598BFFA728}">
      <dgm:prSet/>
      <dgm:spPr/>
      <dgm:t>
        <a:bodyPr/>
        <a:lstStyle/>
        <a:p>
          <a:endParaRPr lang="ru-RU"/>
        </a:p>
      </dgm:t>
    </dgm:pt>
    <dgm:pt modelId="{C949E336-AFD6-4B91-9AA7-C821E9243573}" type="sibTrans" cxnId="{06D622B2-DA27-4110-BAE9-62598BFFA728}">
      <dgm:prSet/>
      <dgm:spPr/>
      <dgm:t>
        <a:bodyPr/>
        <a:lstStyle/>
        <a:p>
          <a:endParaRPr lang="ru-RU"/>
        </a:p>
      </dgm:t>
    </dgm:pt>
    <dgm:pt modelId="{42F89C96-0E3C-47F7-A287-D7989421AFCD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Воспитатели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C43AA1A-7B9A-4D1B-BDC8-5018E9DD43CE}" type="parTrans" cxnId="{B93BBAAF-5B43-4536-A078-994CBCB01447}">
      <dgm:prSet/>
      <dgm:spPr/>
      <dgm:t>
        <a:bodyPr/>
        <a:lstStyle/>
        <a:p>
          <a:endParaRPr lang="ru-RU"/>
        </a:p>
      </dgm:t>
    </dgm:pt>
    <dgm:pt modelId="{AC525D55-0BCB-4584-8773-42FCA4A31054}" type="sibTrans" cxnId="{B93BBAAF-5B43-4536-A078-994CBCB01447}">
      <dgm:prSet/>
      <dgm:spPr/>
      <dgm:t>
        <a:bodyPr/>
        <a:lstStyle/>
        <a:p>
          <a:endParaRPr lang="ru-RU"/>
        </a:p>
      </dgm:t>
    </dgm:pt>
    <dgm:pt modelId="{B57ACD1D-0904-4F81-8887-8A010835933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Ребенок</a:t>
          </a:r>
          <a:endParaRPr lang="ru-RU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C62E93-4C8C-4849-8801-078764ED8064}" type="parTrans" cxnId="{1A88A878-38AD-4481-A82D-9AEA4C75D5A5}">
      <dgm:prSet/>
      <dgm:spPr/>
      <dgm:t>
        <a:bodyPr/>
        <a:lstStyle/>
        <a:p>
          <a:endParaRPr lang="ru-RU"/>
        </a:p>
      </dgm:t>
    </dgm:pt>
    <dgm:pt modelId="{FC37AA60-2181-4349-BA45-D254936D9F90}" type="sibTrans" cxnId="{1A88A878-38AD-4481-A82D-9AEA4C75D5A5}">
      <dgm:prSet/>
      <dgm:spPr/>
      <dgm:t>
        <a:bodyPr/>
        <a:lstStyle/>
        <a:p>
          <a:endParaRPr lang="ru-RU"/>
        </a:p>
      </dgm:t>
    </dgm:pt>
    <dgm:pt modelId="{7221A0A7-8E33-4CF3-A2B9-3B52F1B38291}" type="pres">
      <dgm:prSet presAssocID="{4C33944E-53D3-4CB7-AF23-D96EFDCEDB94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C8BAD8-4E58-46EE-9292-041DCF219845}" type="pres">
      <dgm:prSet presAssocID="{4C33944E-53D3-4CB7-AF23-D96EFDCEDB94}" presName="comp1" presStyleCnt="0"/>
      <dgm:spPr/>
    </dgm:pt>
    <dgm:pt modelId="{62228CC0-7FEC-484A-B6B8-78ABC1588882}" type="pres">
      <dgm:prSet presAssocID="{4C33944E-53D3-4CB7-AF23-D96EFDCEDB94}" presName="circle1" presStyleLbl="node1" presStyleIdx="0" presStyleCnt="4"/>
      <dgm:spPr/>
      <dgm:t>
        <a:bodyPr/>
        <a:lstStyle/>
        <a:p>
          <a:endParaRPr lang="ru-RU"/>
        </a:p>
      </dgm:t>
    </dgm:pt>
    <dgm:pt modelId="{62CDDCE7-3EDF-4059-8195-AAC6D2B5E776}" type="pres">
      <dgm:prSet presAssocID="{4C33944E-53D3-4CB7-AF23-D96EFDCEDB94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58416-8C20-480F-821B-F97D24540E42}" type="pres">
      <dgm:prSet presAssocID="{4C33944E-53D3-4CB7-AF23-D96EFDCEDB94}" presName="comp2" presStyleCnt="0"/>
      <dgm:spPr/>
    </dgm:pt>
    <dgm:pt modelId="{AE22BE42-54B8-4BA6-993E-60D1CAE67579}" type="pres">
      <dgm:prSet presAssocID="{4C33944E-53D3-4CB7-AF23-D96EFDCEDB94}" presName="circle2" presStyleLbl="node1" presStyleIdx="1" presStyleCnt="4" custScaleX="107877"/>
      <dgm:spPr/>
      <dgm:t>
        <a:bodyPr/>
        <a:lstStyle/>
        <a:p>
          <a:endParaRPr lang="ru-RU"/>
        </a:p>
      </dgm:t>
    </dgm:pt>
    <dgm:pt modelId="{EA47164E-1EF8-4544-B5FD-CD7809581D7F}" type="pres">
      <dgm:prSet presAssocID="{4C33944E-53D3-4CB7-AF23-D96EFDCEDB94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B1F8C5-3A28-438D-BAC2-6720C867D122}" type="pres">
      <dgm:prSet presAssocID="{4C33944E-53D3-4CB7-AF23-D96EFDCEDB94}" presName="comp3" presStyleCnt="0"/>
      <dgm:spPr/>
    </dgm:pt>
    <dgm:pt modelId="{AF242287-B182-40E6-A3DB-1CFE2F1AF256}" type="pres">
      <dgm:prSet presAssocID="{4C33944E-53D3-4CB7-AF23-D96EFDCEDB94}" presName="circle3" presStyleLbl="node1" presStyleIdx="2" presStyleCnt="4" custScaleX="107306"/>
      <dgm:spPr/>
      <dgm:t>
        <a:bodyPr/>
        <a:lstStyle/>
        <a:p>
          <a:endParaRPr lang="ru-RU"/>
        </a:p>
      </dgm:t>
    </dgm:pt>
    <dgm:pt modelId="{829B8555-1755-4C60-8B31-9760D9BFD956}" type="pres">
      <dgm:prSet presAssocID="{4C33944E-53D3-4CB7-AF23-D96EFDCEDB94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0094B0-467D-49CF-BC8C-F382EDF76501}" type="pres">
      <dgm:prSet presAssocID="{4C33944E-53D3-4CB7-AF23-D96EFDCEDB94}" presName="comp4" presStyleCnt="0"/>
      <dgm:spPr/>
    </dgm:pt>
    <dgm:pt modelId="{6AAD3C0F-4CA7-4222-8E08-8037058AE2A6}" type="pres">
      <dgm:prSet presAssocID="{4C33944E-53D3-4CB7-AF23-D96EFDCEDB94}" presName="circle4" presStyleLbl="node1" presStyleIdx="3" presStyleCnt="4"/>
      <dgm:spPr/>
      <dgm:t>
        <a:bodyPr/>
        <a:lstStyle/>
        <a:p>
          <a:endParaRPr lang="ru-RU"/>
        </a:p>
      </dgm:t>
    </dgm:pt>
    <dgm:pt modelId="{99817433-6589-4512-9A85-526C092AE98D}" type="pres">
      <dgm:prSet presAssocID="{4C33944E-53D3-4CB7-AF23-D96EFDCEDB94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8ABE36-D05A-4E0D-B029-FCC7696C00F9}" type="presOf" srcId="{A9666DBB-B0F4-4CE3-AF1A-7A8F8B1F9F44}" destId="{AE22BE42-54B8-4BA6-993E-60D1CAE67579}" srcOrd="0" destOrd="0" presId="urn:microsoft.com/office/officeart/2005/8/layout/venn2"/>
    <dgm:cxn modelId="{955C57C1-0616-4AD3-BC43-D8023CC32BFA}" type="presOf" srcId="{42F89C96-0E3C-47F7-A287-D7989421AFCD}" destId="{AF242287-B182-40E6-A3DB-1CFE2F1AF256}" srcOrd="0" destOrd="0" presId="urn:microsoft.com/office/officeart/2005/8/layout/venn2"/>
    <dgm:cxn modelId="{06D622B2-DA27-4110-BAE9-62598BFFA728}" srcId="{4C33944E-53D3-4CB7-AF23-D96EFDCEDB94}" destId="{A9666DBB-B0F4-4CE3-AF1A-7A8F8B1F9F44}" srcOrd="1" destOrd="0" parTransId="{260888BE-E089-4159-831D-9FA6448BB5A1}" sibTransId="{C949E336-AFD6-4B91-9AA7-C821E9243573}"/>
    <dgm:cxn modelId="{555D6DC8-22B8-465B-97D4-B42A0D741357}" type="presOf" srcId="{BDC7A6A1-5810-44C5-A1CC-F68E5D9459CA}" destId="{62228CC0-7FEC-484A-B6B8-78ABC1588882}" srcOrd="0" destOrd="0" presId="urn:microsoft.com/office/officeart/2005/8/layout/venn2"/>
    <dgm:cxn modelId="{88CBE3BE-69BD-4755-9C25-C54EBAF4B790}" type="presOf" srcId="{42F89C96-0E3C-47F7-A287-D7989421AFCD}" destId="{829B8555-1755-4C60-8B31-9760D9BFD956}" srcOrd="1" destOrd="0" presId="urn:microsoft.com/office/officeart/2005/8/layout/venn2"/>
    <dgm:cxn modelId="{0AE96EA3-266E-4535-8BB8-3E604612A683}" srcId="{4C33944E-53D3-4CB7-AF23-D96EFDCEDB94}" destId="{BDC7A6A1-5810-44C5-A1CC-F68E5D9459CA}" srcOrd="0" destOrd="0" parTransId="{D213AF53-303F-46F4-80AB-076F82824D66}" sibTransId="{1D315002-30BB-4C6F-82BA-516BDB40C413}"/>
    <dgm:cxn modelId="{B93BBAAF-5B43-4536-A078-994CBCB01447}" srcId="{4C33944E-53D3-4CB7-AF23-D96EFDCEDB94}" destId="{42F89C96-0E3C-47F7-A287-D7989421AFCD}" srcOrd="2" destOrd="0" parTransId="{CC43AA1A-7B9A-4D1B-BDC8-5018E9DD43CE}" sibTransId="{AC525D55-0BCB-4584-8773-42FCA4A31054}"/>
    <dgm:cxn modelId="{BB02339C-BBB8-4AEE-8747-9EDD0205903F}" type="presOf" srcId="{4C33944E-53D3-4CB7-AF23-D96EFDCEDB94}" destId="{7221A0A7-8E33-4CF3-A2B9-3B52F1B38291}" srcOrd="0" destOrd="0" presId="urn:microsoft.com/office/officeart/2005/8/layout/venn2"/>
    <dgm:cxn modelId="{ECF5B0D9-A6BC-4487-AF4A-6E4F0EB6052A}" type="presOf" srcId="{A9666DBB-B0F4-4CE3-AF1A-7A8F8B1F9F44}" destId="{EA47164E-1EF8-4544-B5FD-CD7809581D7F}" srcOrd="1" destOrd="0" presId="urn:microsoft.com/office/officeart/2005/8/layout/venn2"/>
    <dgm:cxn modelId="{1A88A878-38AD-4481-A82D-9AEA4C75D5A5}" srcId="{4C33944E-53D3-4CB7-AF23-D96EFDCEDB94}" destId="{B57ACD1D-0904-4F81-8887-8A010835933E}" srcOrd="3" destOrd="0" parTransId="{2AC62E93-4C8C-4849-8801-078764ED8064}" sibTransId="{FC37AA60-2181-4349-BA45-D254936D9F90}"/>
    <dgm:cxn modelId="{0F5555C7-C807-4197-89F6-DCEE93030A03}" type="presOf" srcId="{B57ACD1D-0904-4F81-8887-8A010835933E}" destId="{99817433-6589-4512-9A85-526C092AE98D}" srcOrd="1" destOrd="0" presId="urn:microsoft.com/office/officeart/2005/8/layout/venn2"/>
    <dgm:cxn modelId="{E9EE8C42-94F9-420B-BE8E-E1BDCA8659F6}" type="presOf" srcId="{B57ACD1D-0904-4F81-8887-8A010835933E}" destId="{6AAD3C0F-4CA7-4222-8E08-8037058AE2A6}" srcOrd="0" destOrd="0" presId="urn:microsoft.com/office/officeart/2005/8/layout/venn2"/>
    <dgm:cxn modelId="{D521F44B-874C-4B7D-BACF-E03278811A16}" type="presOf" srcId="{BDC7A6A1-5810-44C5-A1CC-F68E5D9459CA}" destId="{62CDDCE7-3EDF-4059-8195-AAC6D2B5E776}" srcOrd="1" destOrd="0" presId="urn:microsoft.com/office/officeart/2005/8/layout/venn2"/>
    <dgm:cxn modelId="{0015E319-1DEE-4C4D-ABB1-88F24B074CC6}" type="presParOf" srcId="{7221A0A7-8E33-4CF3-A2B9-3B52F1B38291}" destId="{D2C8BAD8-4E58-46EE-9292-041DCF219845}" srcOrd="0" destOrd="0" presId="urn:microsoft.com/office/officeart/2005/8/layout/venn2"/>
    <dgm:cxn modelId="{392202A5-31C2-4CE6-9E9A-523D90A32E71}" type="presParOf" srcId="{D2C8BAD8-4E58-46EE-9292-041DCF219845}" destId="{62228CC0-7FEC-484A-B6B8-78ABC1588882}" srcOrd="0" destOrd="0" presId="urn:microsoft.com/office/officeart/2005/8/layout/venn2"/>
    <dgm:cxn modelId="{6F58F240-D34B-4A64-AEE2-A3EF5F0A5D74}" type="presParOf" srcId="{D2C8BAD8-4E58-46EE-9292-041DCF219845}" destId="{62CDDCE7-3EDF-4059-8195-AAC6D2B5E776}" srcOrd="1" destOrd="0" presId="urn:microsoft.com/office/officeart/2005/8/layout/venn2"/>
    <dgm:cxn modelId="{BEE3B1E5-605E-48F6-9DF3-65CD791ACC12}" type="presParOf" srcId="{7221A0A7-8E33-4CF3-A2B9-3B52F1B38291}" destId="{15858416-8C20-480F-821B-F97D24540E42}" srcOrd="1" destOrd="0" presId="urn:microsoft.com/office/officeart/2005/8/layout/venn2"/>
    <dgm:cxn modelId="{E92CA3D3-5302-48F4-B1B4-AEEE8A51091B}" type="presParOf" srcId="{15858416-8C20-480F-821B-F97D24540E42}" destId="{AE22BE42-54B8-4BA6-993E-60D1CAE67579}" srcOrd="0" destOrd="0" presId="urn:microsoft.com/office/officeart/2005/8/layout/venn2"/>
    <dgm:cxn modelId="{0F40F05F-DFA2-44EE-8EF4-B4EE9378861E}" type="presParOf" srcId="{15858416-8C20-480F-821B-F97D24540E42}" destId="{EA47164E-1EF8-4544-B5FD-CD7809581D7F}" srcOrd="1" destOrd="0" presId="urn:microsoft.com/office/officeart/2005/8/layout/venn2"/>
    <dgm:cxn modelId="{8EDBB3CB-42F6-4EEF-8AC8-152E463EDFA3}" type="presParOf" srcId="{7221A0A7-8E33-4CF3-A2B9-3B52F1B38291}" destId="{9DB1F8C5-3A28-438D-BAC2-6720C867D122}" srcOrd="2" destOrd="0" presId="urn:microsoft.com/office/officeart/2005/8/layout/venn2"/>
    <dgm:cxn modelId="{604B086E-6E14-4256-84F0-64F7F63376C5}" type="presParOf" srcId="{9DB1F8C5-3A28-438D-BAC2-6720C867D122}" destId="{AF242287-B182-40E6-A3DB-1CFE2F1AF256}" srcOrd="0" destOrd="0" presId="urn:microsoft.com/office/officeart/2005/8/layout/venn2"/>
    <dgm:cxn modelId="{2DDB8E9D-E3D7-4F1C-8C73-63EBA8B412EF}" type="presParOf" srcId="{9DB1F8C5-3A28-438D-BAC2-6720C867D122}" destId="{829B8555-1755-4C60-8B31-9760D9BFD956}" srcOrd="1" destOrd="0" presId="urn:microsoft.com/office/officeart/2005/8/layout/venn2"/>
    <dgm:cxn modelId="{B1460842-793E-47A5-A572-96705C8F5E0E}" type="presParOf" srcId="{7221A0A7-8E33-4CF3-A2B9-3B52F1B38291}" destId="{2B0094B0-467D-49CF-BC8C-F382EDF76501}" srcOrd="3" destOrd="0" presId="urn:microsoft.com/office/officeart/2005/8/layout/venn2"/>
    <dgm:cxn modelId="{89FAC419-E3DE-4584-9141-376E99C83936}" type="presParOf" srcId="{2B0094B0-467D-49CF-BC8C-F382EDF76501}" destId="{6AAD3C0F-4CA7-4222-8E08-8037058AE2A6}" srcOrd="0" destOrd="0" presId="urn:microsoft.com/office/officeart/2005/8/layout/venn2"/>
    <dgm:cxn modelId="{69781B71-AEEA-44D1-A771-DC1DA92FE362}" type="presParOf" srcId="{2B0094B0-467D-49CF-BC8C-F382EDF76501}" destId="{99817433-6589-4512-9A85-526C092AE98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28CC0-7FEC-484A-B6B8-78ABC1588882}">
      <dsp:nvSpPr>
        <dsp:cNvPr id="0" name=""/>
        <dsp:cNvSpPr/>
      </dsp:nvSpPr>
      <dsp:spPr>
        <a:xfrm>
          <a:off x="1260139" y="0"/>
          <a:ext cx="5472608" cy="547260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Родители</a:t>
          </a:r>
          <a:endParaRPr lang="ru-RU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31373" y="273630"/>
        <a:ext cx="1530141" cy="820891"/>
      </dsp:txXfrm>
    </dsp:sp>
    <dsp:sp modelId="{AE22BE42-54B8-4BA6-993E-60D1CAE67579}">
      <dsp:nvSpPr>
        <dsp:cNvPr id="0" name=""/>
        <dsp:cNvSpPr/>
      </dsp:nvSpPr>
      <dsp:spPr>
        <a:xfrm>
          <a:off x="1634969" y="1094521"/>
          <a:ext cx="4722948" cy="4378086"/>
        </a:xfrm>
        <a:prstGeom prst="ellipse">
          <a:avLst/>
        </a:prstGeom>
        <a:gradFill rotWithShape="0">
          <a:gsLst>
            <a:gs pos="0">
              <a:schemeClr val="accent3">
                <a:hueOff val="5865114"/>
                <a:satOff val="-13363"/>
                <a:lumOff val="5360"/>
                <a:alphaOff val="0"/>
                <a:shade val="51000"/>
                <a:satMod val="130000"/>
              </a:schemeClr>
            </a:gs>
            <a:gs pos="80000">
              <a:schemeClr val="accent3">
                <a:hueOff val="5865114"/>
                <a:satOff val="-13363"/>
                <a:lumOff val="5360"/>
                <a:alphaOff val="0"/>
                <a:shade val="93000"/>
                <a:satMod val="130000"/>
              </a:schemeClr>
            </a:gs>
            <a:gs pos="100000">
              <a:schemeClr val="accent3">
                <a:hueOff val="5865114"/>
                <a:satOff val="-13363"/>
                <a:lumOff val="53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Музыкальный руководитель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71108" y="1357206"/>
        <a:ext cx="1650670" cy="788055"/>
      </dsp:txXfrm>
    </dsp:sp>
    <dsp:sp modelId="{AF242287-B182-40E6-A3DB-1CFE2F1AF256}">
      <dsp:nvSpPr>
        <dsp:cNvPr id="0" name=""/>
        <dsp:cNvSpPr/>
      </dsp:nvSpPr>
      <dsp:spPr>
        <a:xfrm>
          <a:off x="2234712" y="2189043"/>
          <a:ext cx="3523462" cy="3283564"/>
        </a:xfrm>
        <a:prstGeom prst="ellipse">
          <a:avLst/>
        </a:prstGeom>
        <a:gradFill rotWithShape="0">
          <a:gsLst>
            <a:gs pos="0">
              <a:schemeClr val="accent3">
                <a:hueOff val="11730227"/>
                <a:satOff val="-26725"/>
                <a:lumOff val="10720"/>
                <a:alphaOff val="0"/>
                <a:shade val="51000"/>
                <a:satMod val="130000"/>
              </a:schemeClr>
            </a:gs>
            <a:gs pos="80000">
              <a:schemeClr val="accent3">
                <a:hueOff val="11730227"/>
                <a:satOff val="-26725"/>
                <a:lumOff val="10720"/>
                <a:alphaOff val="0"/>
                <a:shade val="93000"/>
                <a:satMod val="130000"/>
              </a:schemeClr>
            </a:gs>
            <a:gs pos="100000">
              <a:schemeClr val="accent3">
                <a:hueOff val="11730227"/>
                <a:satOff val="-26725"/>
                <a:lumOff val="107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Воспитатели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75477" y="2435310"/>
        <a:ext cx="1641933" cy="738802"/>
      </dsp:txXfrm>
    </dsp:sp>
    <dsp:sp modelId="{6AAD3C0F-4CA7-4222-8E08-8037058AE2A6}">
      <dsp:nvSpPr>
        <dsp:cNvPr id="0" name=""/>
        <dsp:cNvSpPr/>
      </dsp:nvSpPr>
      <dsp:spPr>
        <a:xfrm>
          <a:off x="2901922" y="3283564"/>
          <a:ext cx="2189043" cy="2189043"/>
        </a:xfrm>
        <a:prstGeom prst="ellipse">
          <a:avLst/>
        </a:prstGeom>
        <a:gradFill rotWithShape="0">
          <a:gsLst>
            <a:gs pos="0">
              <a:schemeClr val="accent3">
                <a:hueOff val="17595341"/>
                <a:satOff val="-40088"/>
                <a:lumOff val="16080"/>
                <a:alphaOff val="0"/>
                <a:shade val="51000"/>
                <a:satMod val="130000"/>
              </a:schemeClr>
            </a:gs>
            <a:gs pos="80000">
              <a:schemeClr val="accent3">
                <a:hueOff val="17595341"/>
                <a:satOff val="-40088"/>
                <a:lumOff val="16080"/>
                <a:alphaOff val="0"/>
                <a:shade val="93000"/>
                <a:satMod val="130000"/>
              </a:schemeClr>
            </a:gs>
            <a:gs pos="100000">
              <a:schemeClr val="accent3">
                <a:hueOff val="17595341"/>
                <a:satOff val="-40088"/>
                <a:lumOff val="160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Ребенок</a:t>
          </a:r>
          <a:endParaRPr lang="ru-RU" sz="2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2500" y="3830825"/>
        <a:ext cx="1547887" cy="1094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B100-654F-45FE-ABCA-8B3F257536BB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11C8-14CE-4713-A32E-690C3C818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4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B100-654F-45FE-ABCA-8B3F257536BB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11C8-14CE-4713-A32E-690C3C818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331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B100-654F-45FE-ABCA-8B3F257536BB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11C8-14CE-4713-A32E-690C3C818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983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B100-654F-45FE-ABCA-8B3F257536BB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11C8-14CE-4713-A32E-690C3C818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696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B100-654F-45FE-ABCA-8B3F257536BB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11C8-14CE-4713-A32E-690C3C818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982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B100-654F-45FE-ABCA-8B3F257536BB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11C8-14CE-4713-A32E-690C3C818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049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B100-654F-45FE-ABCA-8B3F257536BB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11C8-14CE-4713-A32E-690C3C818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920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B100-654F-45FE-ABCA-8B3F257536BB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11C8-14CE-4713-A32E-690C3C818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68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B100-654F-45FE-ABCA-8B3F257536BB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11C8-14CE-4713-A32E-690C3C818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28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B100-654F-45FE-ABCA-8B3F257536BB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11C8-14CE-4713-A32E-690C3C818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857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B100-654F-45FE-ABCA-8B3F257536BB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11C8-14CE-4713-A32E-690C3C818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401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CB100-654F-45FE-ABCA-8B3F257536BB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B11C8-14CE-4713-A32E-690C3C818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10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7883">
            <a:off x="417205" y="3823311"/>
            <a:ext cx="1656184" cy="1416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060848"/>
            <a:ext cx="8715436" cy="336819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воспитателя и музыкального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b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организации музыкальной образовательной деятельности.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445224"/>
            <a:ext cx="8064895" cy="115212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музыкальный руководитель Романенко С.П.</a:t>
            </a:r>
          </a:p>
          <a:p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7" y="1124744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n w="1905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МДОАУ "Детский сад № 19 г</a:t>
            </a:r>
            <a:r>
              <a:rPr lang="ru-RU" sz="3200" b="1" dirty="0" smtClean="0">
                <a:ln w="1905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Орска «КАПИТОШКА»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876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741368"/>
          </a:xfrm>
        </p:spPr>
        <p:txBody>
          <a:bodyPr/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на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Д.М.И.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начальном этапе ритм выступает как фундаментальная основа, поэтому используем шумовые инструменты во всём богатстве 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многообразии.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принимает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непосредственное участие в игре на ДМИ (младшие группы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33056"/>
            <a:ext cx="439248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933056"/>
            <a:ext cx="453650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2675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 решаемые музыкальным руководителем 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процессе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музыкального воспитания детей.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Организация и проведение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музыкальных занятия в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каждой возрастной группе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Индивидуальное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обучение одарённых или отстающих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детей.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 проведение праздников,  развлечений в детском саду. 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развивающей музыкально-образовательной среды детского сада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Координация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работы воспитателя в области музыкального воспитания  и развития детей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Выявление возможностей каждого воспитателя и умелое использование их в процессе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музыкального воспитания.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170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Задачи музыкального воспитания дошкольников, решаемые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воспитателем.  </a:t>
            </a:r>
            <a:endParaRPr lang="ru-RU" sz="2800" b="1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Оказание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помощи в процессе проведения музыкальных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занятий: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петь и двигаться вместе с детьми, помогать разучивать новые песни, танцевальные движения, следить за выполнением заданий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педагогических условий, содействующих развитию самостоятельной музыкальной деятельности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самостоятельной музыкально-творческой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Отбор музыкально-дидактического материала для решения разнообразных задач воспитания и развития детей. </a:t>
            </a: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757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Роль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воспитателя 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празднике.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Непосредственно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участвует в разработке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сценариев.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Оказывает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помощь музыкальному руководителю в изготовлении атрибутов,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костюмов…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Украшает музыкальный зал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вместе с музыкальным руководителем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Обеспечивает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перед утренником праздничную атмосферу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нарядно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одет, в подходящей обуви; 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встречает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 приподнятом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настроении.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Движения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танцев, хороводов выполняет вместе с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детьми(в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младших группах).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Поёт песни вместе с детьми (в младших группах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Ведущий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воспитатель произносит текст эмоционально, громко, внятно.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После утренника убирает на место все атрибуты.</a:t>
            </a: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002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Роль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воспитателя в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режимных моментах.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Разучивает движения с отстающими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детьми.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Обучает игре на музыкальных инструментах (в форме советов, подсказок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Привлекает детей к творческим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играм.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Углубляет музыкальные впечатления детей путём прослушивания  музыкальных произведений в группе с помощью технических средств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Включает знакомые детям движения, песни, хороводы, музыкальные игры, пьесы на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других занятиях.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Развивает у воспитанников чувство ритма, мелодический слух в процессе проведения дидактических игр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Организовывает трудовую деятельность детей по обогащению музыкальной среды.</a:t>
            </a:r>
          </a:p>
          <a:p>
            <a:pPr marL="0" indent="0">
              <a:buNone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834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Музыкальная среда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40000" lnSpcReduction="20000"/>
          </a:bodyPr>
          <a:lstStyle/>
          <a:p>
            <a:endParaRPr lang="ru-RU" sz="3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000" i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5000" i="1" dirty="0">
                <a:latin typeface="Times New Roman" pitchFamily="18" charset="0"/>
                <a:cs typeface="Times New Roman" pitchFamily="18" charset="0"/>
              </a:rPr>
              <a:t>более успешного решения задач музыкального воспитания и развития детей необходимо позаботиться о создании в групповой комнате музыкально-развивающей среды, которая должна </a:t>
            </a:r>
            <a:r>
              <a:rPr lang="ru-RU" sz="5000" i="1" dirty="0" smtClean="0">
                <a:latin typeface="Times New Roman" pitchFamily="18" charset="0"/>
                <a:cs typeface="Times New Roman" pitchFamily="18" charset="0"/>
              </a:rPr>
              <a:t>обновляться.</a:t>
            </a:r>
          </a:p>
          <a:p>
            <a:endParaRPr lang="ru-RU" sz="3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Создание </a:t>
            </a:r>
            <a:r>
              <a:rPr lang="ru-RU" sz="7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музыкальной среды в </a:t>
            </a:r>
            <a:r>
              <a:rPr lang="ru-RU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группах.</a:t>
            </a:r>
          </a:p>
          <a:p>
            <a:pPr marL="0" indent="0" algn="ctr">
              <a:buNone/>
            </a:pPr>
            <a:endParaRPr lang="ru-RU" sz="3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100" i="1" dirty="0" smtClean="0">
                <a:latin typeface="Times New Roman" pitchFamily="18" charset="0"/>
                <a:cs typeface="Times New Roman" pitchFamily="18" charset="0"/>
              </a:rPr>
              <a:t>Технические </a:t>
            </a:r>
            <a:r>
              <a:rPr lang="ru-RU" sz="5100" i="1" dirty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5100" i="1" dirty="0" smtClean="0">
                <a:latin typeface="Times New Roman" pitchFamily="18" charset="0"/>
                <a:cs typeface="Times New Roman" pitchFamily="18" charset="0"/>
              </a:rPr>
              <a:t>(музыкальный </a:t>
            </a:r>
            <a:r>
              <a:rPr lang="ru-RU" sz="5100" i="1" dirty="0" err="1" smtClean="0">
                <a:latin typeface="Times New Roman" pitchFamily="18" charset="0"/>
                <a:cs typeface="Times New Roman" pitchFamily="18" charset="0"/>
              </a:rPr>
              <a:t>центр,колонка</a:t>
            </a:r>
            <a:r>
              <a:rPr lang="ru-RU" sz="5100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5100" i="1" dirty="0">
                <a:latin typeface="Times New Roman" pitchFamily="18" charset="0"/>
                <a:cs typeface="Times New Roman" pitchFamily="18" charset="0"/>
              </a:rPr>
              <a:t>пр.).</a:t>
            </a:r>
          </a:p>
          <a:p>
            <a:r>
              <a:rPr lang="ru-RU" sz="5100" i="1" dirty="0" smtClean="0">
                <a:latin typeface="Times New Roman" pitchFamily="18" charset="0"/>
                <a:cs typeface="Times New Roman" pitchFamily="18" charset="0"/>
              </a:rPr>
              <a:t>Портреты </a:t>
            </a:r>
            <a:r>
              <a:rPr lang="ru-RU" sz="5100" i="1" dirty="0">
                <a:latin typeface="Times New Roman" pitchFamily="18" charset="0"/>
                <a:cs typeface="Times New Roman" pitchFamily="18" charset="0"/>
              </a:rPr>
              <a:t>известных композиторов, книги музыкального характера (хорошо иллюстрированные, соответствующие возрасту детей).</a:t>
            </a:r>
          </a:p>
          <a:p>
            <a:r>
              <a:rPr lang="ru-RU" sz="5100" i="1" dirty="0" smtClean="0">
                <a:latin typeface="Times New Roman" pitchFamily="18" charset="0"/>
                <a:cs typeface="Times New Roman" pitchFamily="18" charset="0"/>
              </a:rPr>
              <a:t>Картинки </a:t>
            </a:r>
            <a:r>
              <a:rPr lang="ru-RU" sz="5100" i="1" dirty="0">
                <a:latin typeface="Times New Roman" pitchFamily="18" charset="0"/>
                <a:cs typeface="Times New Roman" pitchFamily="18" charset="0"/>
              </a:rPr>
              <a:t>с изображением героев детских песенок, мультипликационных фильмов, музыкальных сказок, специально созданные альбомы, посвящённые песням из детских </a:t>
            </a:r>
            <a:r>
              <a:rPr lang="ru-RU" sz="5100" i="1" dirty="0" smtClean="0">
                <a:latin typeface="Times New Roman" pitchFamily="18" charset="0"/>
                <a:cs typeface="Times New Roman" pitchFamily="18" charset="0"/>
              </a:rPr>
              <a:t>мультипликационных и </a:t>
            </a:r>
            <a:r>
              <a:rPr lang="ru-RU" sz="5100" i="1" dirty="0">
                <a:latin typeface="Times New Roman" pitchFamily="18" charset="0"/>
                <a:cs typeface="Times New Roman" pitchFamily="18" charset="0"/>
              </a:rPr>
              <a:t>художественных фильмов (название фильма, текст, иллюстрация).</a:t>
            </a:r>
          </a:p>
          <a:p>
            <a:r>
              <a:rPr lang="ru-RU" sz="5100" i="1" dirty="0" smtClean="0">
                <a:latin typeface="Times New Roman" pitchFamily="18" charset="0"/>
                <a:cs typeface="Times New Roman" pitchFamily="18" charset="0"/>
              </a:rPr>
              <a:t>Шумовые</a:t>
            </a:r>
            <a:r>
              <a:rPr lang="ru-RU" sz="5100" i="1" dirty="0">
                <a:latin typeface="Times New Roman" pitchFamily="18" charset="0"/>
                <a:cs typeface="Times New Roman" pitchFamily="18" charset="0"/>
              </a:rPr>
              <a:t>, ударные, свистящие инструменты (деревянные палочки, ложки, маракасы, треугольники, дудочки и др.)</a:t>
            </a: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958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взаимодействия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611560" y="1124744"/>
          <a:ext cx="799288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4464496" cy="291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2655"/>
            <a:ext cx="4320480" cy="5823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8960"/>
            <a:ext cx="4464496" cy="308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5705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428492" cy="3243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6632"/>
            <a:ext cx="4680520" cy="3243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360571"/>
            <a:ext cx="3384376" cy="3220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5" y="3360572"/>
            <a:ext cx="4032447" cy="3220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429000"/>
            <a:ext cx="3240360" cy="3152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4843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1"/>
            <a:ext cx="457200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8641"/>
            <a:ext cx="4608512" cy="3240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1"/>
            <a:ext cx="4571999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3429000"/>
            <a:ext cx="4572001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2365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596" y="2714620"/>
            <a:ext cx="83198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«Музыка — могучий источник мысли. Без музыкального воспитания невозможно полноценное умственное развитие»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В.А.Сухомлинский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587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3203848" cy="6741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-1"/>
            <a:ext cx="3203848" cy="6741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1312" y="1714506"/>
            <a:ext cx="674137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1196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720840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Успехи музыкального развития дошкольников во многом зависят не только от музыкального руководителя, но и от воспитателя – ведь он общается с детьми чаще, чем музыкальный руководитель и лучше знает склонности каждого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ребёнка. Благодаря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совместной работе музыкального руководителя и воспитателя, творческому подходу к вопросам музыкального воспитания дошкольников, жизнь ребят можно сделать интересной и разнообразной.</a:t>
            </a:r>
          </a:p>
        </p:txBody>
      </p:sp>
    </p:spTree>
    <p:extLst>
      <p:ext uri="{BB962C8B-B14F-4D97-AF65-F5344CB8AC3E}">
        <p14:creationId xmlns:p14="http://schemas.microsoft.com/office/powerpoint/2010/main" val="2073956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1080119"/>
          </a:xfrm>
        </p:spPr>
        <p:txBody>
          <a:bodyPr>
            <a:normAutofit/>
          </a:bodyPr>
          <a:lstStyle/>
          <a:p>
            <a:r>
              <a:rPr lang="ru-RU" alt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40760" cy="11521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 Орск 2022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060848"/>
            <a:ext cx="4752528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6339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064896" cy="2736304"/>
          </a:xfrm>
        </p:spPr>
        <p:txBody>
          <a:bodyPr>
            <a:noAutofit/>
          </a:bodyPr>
          <a:lstStyle/>
          <a:p>
            <a:r>
              <a:rPr lang="ru-RU" alt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Успехи в музыкальном развитии детей дошкольного возраста, эмоциональное восприятие музыки, тесно связаны с работой не только музыкального руководителя, но и воспитателя.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4"/>
            <a:ext cx="464400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645024"/>
            <a:ext cx="493204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8736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39" y="1016732"/>
            <a:ext cx="8888105" cy="792088"/>
          </a:xfrm>
        </p:spPr>
        <p:txBody>
          <a:bodyPr>
            <a:normAutofit fontScale="90000"/>
          </a:bodyPr>
          <a:lstStyle/>
          <a:p>
            <a:r>
              <a:rPr lang="ru-RU" alt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 и задачи:</a:t>
            </a:r>
            <a:r>
              <a:rPr lang="ru-RU" alt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434" y="1628801"/>
            <a:ext cx="86282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системы взаимодействия воспитателя и музыкального руководителя в решении задач музыкального воспитания и развития детей в целостном образовательном процессе ДОУ.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1.Познакомить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воспитателей с задачами музыкального воспитания и развития дошкольников.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2.Создание развивающей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музыкально-образовательной среды детского сада.</a:t>
            </a:r>
          </a:p>
          <a:p>
            <a:pPr algn="just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3429000"/>
            <a:ext cx="7286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2744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35275" algn="ctr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2359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35275" algn="ctr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191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3861047"/>
            <a:ext cx="64087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168002"/>
            <a:ext cx="892899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Информационная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Развивающая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Мобилизационная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Ориентационная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Конструктивная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Организаторская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Коммуникативная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Исследовательская</a:t>
            </a: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145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Педагогические функции: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834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взаимодействия: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Практические занятия.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стендов.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утренников, досугов, развлечений.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1.Групповые (2 – 4 человека)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2.Индивидуальные.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503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Условия успешного взаимодействия: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Совместное планирование работы.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Единство требований, предъявляемых детям.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взаимодействия:</a:t>
            </a:r>
          </a:p>
          <a:p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сценариев…</a:t>
            </a:r>
          </a:p>
          <a:p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Подготовка атрибутов, декораций, костюмов, оформление музыкального зала…</a:t>
            </a:r>
            <a:endParaRPr lang="ru-RU" sz="3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460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воспитателя на музыкальных занятиях.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Пение, распевание:</a:t>
            </a:r>
          </a:p>
          <a:p>
            <a:pPr marL="0" indent="0"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1-й этап разучивания песни: поёт с детьми, разучивая новую песню, показывая правильную артикуляцию (ни в коем случае не учит с детьми слова песни без музыки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2-й этап разучивания: поддерживает пением при исполнении знакомых песен, используя мимику 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пантомимику.</a:t>
            </a:r>
          </a:p>
          <a:p>
            <a:pPr marL="0" indent="0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3-й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этап разучивания: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не поёт с детьми при самостоятельном эмоционально – выразительном пении (кроме детей младших групп).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При разучиваемой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песни, подпевает в «трудных местах» (на 4-5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муз. занятиях).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i="1" dirty="0"/>
          </a:p>
          <a:p>
            <a:pPr marL="0" indent="0">
              <a:buNone/>
            </a:pPr>
            <a:endParaRPr lang="ru-RU" sz="2000" i="1" dirty="0"/>
          </a:p>
          <a:p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73696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Слушание музыки: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оказывает содействие музыкальному руководителю в использовании наглядных пособий и другого методического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материала.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личным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примером воспитывает у детей умение внимательно слушать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музыку.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Музыкально- ритмические движения: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даёт эталоны движений (кроме упражнений на развитие творческой активности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участвует в показе всех видов движений, давая соответствующие рекомендации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детям.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берёт одну из ролей в сюжетной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игре.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корректирует исполнение движений отдельными детьми во время танца, упражнения,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игры.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принимает участие в танцах, плясках,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хороводах.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 плясках-импровизациях (старшие группы) не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участвует.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014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834</Words>
  <Application>Microsoft Office PowerPoint</Application>
  <PresentationFormat>Экран (4:3)</PresentationFormat>
  <Paragraphs>134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Взаимодействие воспитателя и музыкального руководителя при             организации музыкальной образовательной деятельности.</vt:lpstr>
      <vt:lpstr>Презентация PowerPoint</vt:lpstr>
      <vt:lpstr>Успехи в музыкальном развитии детей дошкольного возраста, эмоциональное восприятие музыки, тесно связаны с работой не только музыкального руководителя, но и воспитателя.</vt:lpstr>
      <vt:lpstr> Цели и задачи: </vt:lpstr>
      <vt:lpstr> Педагогические функции:</vt:lpstr>
      <vt:lpstr>Формы взаимодействия:</vt:lpstr>
      <vt:lpstr>Условия успешного взаимодействия:</vt:lpstr>
      <vt:lpstr>Участие воспитателя на музыкальных занятиях.</vt:lpstr>
      <vt:lpstr>Презентация PowerPoint</vt:lpstr>
      <vt:lpstr>Презентация PowerPoint</vt:lpstr>
      <vt:lpstr> Задачи решаемые музыкальным руководителем в процессе музыкального воспитания детей. </vt:lpstr>
      <vt:lpstr>Задачи музыкального воспитания дошкольников, решаемые воспитателем.  </vt:lpstr>
      <vt:lpstr> Роль воспитателя  на празднике. </vt:lpstr>
      <vt:lpstr> Роль воспитателя в режимных моментах. </vt:lpstr>
      <vt:lpstr>Музыкальная среда</vt:lpstr>
      <vt:lpstr>Структура взаимодействия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kurs</dc:creator>
  <cp:lastModifiedBy>Admin</cp:lastModifiedBy>
  <cp:revision>115</cp:revision>
  <dcterms:created xsi:type="dcterms:W3CDTF">2014-09-30T05:00:39Z</dcterms:created>
  <dcterms:modified xsi:type="dcterms:W3CDTF">2022-09-07T03:04:09Z</dcterms:modified>
</cp:coreProperties>
</file>