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78" r:id="rId3"/>
    <p:sldId id="270" r:id="rId4"/>
    <p:sldId id="279" r:id="rId5"/>
    <p:sldId id="280" r:id="rId6"/>
    <p:sldId id="281" r:id="rId7"/>
    <p:sldId id="282" r:id="rId8"/>
    <p:sldId id="283" r:id="rId9"/>
    <p:sldId id="277" r:id="rId10"/>
    <p:sldId id="284" r:id="rId11"/>
    <p:sldId id="285" r:id="rId12"/>
    <p:sldId id="286" r:id="rId13"/>
    <p:sldId id="28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«Финансовая грамотность дошкольников в условиях реализации ФГОС ДО»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293096"/>
            <a:ext cx="6400800" cy="14732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Руководители: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Недрыгайлова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Н.А. </a:t>
            </a:r>
          </a:p>
          <a:p>
            <a:pPr algn="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старший воспитатель МДОАУ № 94</a:t>
            </a:r>
          </a:p>
          <a:p>
            <a:pPr algn="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Литвинова С.П.</a:t>
            </a:r>
          </a:p>
          <a:p>
            <a:pPr algn="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МДОАУ № 46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51520" y="2708920"/>
            <a:ext cx="8496944" cy="147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ЛАБОРАТОРИЯ ВОСПИТАТЕЛЕЙ ДОУ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3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" t="6719" r="24800" b="24952"/>
          <a:stretch/>
        </p:blipFill>
        <p:spPr>
          <a:xfrm>
            <a:off x="171803" y="188640"/>
            <a:ext cx="8972197" cy="6408712"/>
          </a:xfrm>
          <a:ln>
            <a:solidFill>
              <a:schemeClr val="accent1"/>
            </a:solidFill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Официальный сайт МДОАУ № 94 В сети Интернет: </a:t>
            </a:r>
            <a:r>
              <a:rPr lang="en-US" sz="2400" b="1" dirty="0"/>
              <a:t>https://</a:t>
            </a:r>
            <a:r>
              <a:rPr lang="ru-RU" sz="2400" b="1" dirty="0"/>
              <a:t>детсад-94.рф</a:t>
            </a:r>
          </a:p>
        </p:txBody>
      </p:sp>
      <p:sp>
        <p:nvSpPr>
          <p:cNvPr id="5" name="Полилиния 4"/>
          <p:cNvSpPr/>
          <p:nvPr/>
        </p:nvSpPr>
        <p:spPr>
          <a:xfrm>
            <a:off x="999821" y="4106472"/>
            <a:ext cx="1907008" cy="622519"/>
          </a:xfrm>
          <a:custGeom>
            <a:avLst/>
            <a:gdLst>
              <a:gd name="connsiteX0" fmla="*/ 1560499 w 1907008"/>
              <a:gd name="connsiteY0" fmla="*/ 70892 h 622519"/>
              <a:gd name="connsiteX1" fmla="*/ 116710 w 1907008"/>
              <a:gd name="connsiteY1" fmla="*/ 3515 h 622519"/>
              <a:gd name="connsiteX2" fmla="*/ 87834 w 1907008"/>
              <a:gd name="connsiteY2" fmla="*/ 167145 h 622519"/>
              <a:gd name="connsiteX3" fmla="*/ 107084 w 1907008"/>
              <a:gd name="connsiteY3" fmla="*/ 417402 h 622519"/>
              <a:gd name="connsiteX4" fmla="*/ 347716 w 1907008"/>
              <a:gd name="connsiteY4" fmla="*/ 542530 h 622519"/>
              <a:gd name="connsiteX5" fmla="*/ 655724 w 1907008"/>
              <a:gd name="connsiteY5" fmla="*/ 561781 h 622519"/>
              <a:gd name="connsiteX6" fmla="*/ 1319867 w 1907008"/>
              <a:gd name="connsiteY6" fmla="*/ 590656 h 622519"/>
              <a:gd name="connsiteX7" fmla="*/ 1666377 w 1907008"/>
              <a:gd name="connsiteY7" fmla="*/ 619532 h 622519"/>
              <a:gd name="connsiteX8" fmla="*/ 1849257 w 1907008"/>
              <a:gd name="connsiteY8" fmla="*/ 513654 h 622519"/>
              <a:gd name="connsiteX9" fmla="*/ 1907008 w 1907008"/>
              <a:gd name="connsiteY9" fmla="*/ 253772 h 622519"/>
              <a:gd name="connsiteX10" fmla="*/ 1849257 w 1907008"/>
              <a:gd name="connsiteY10" fmla="*/ 109393 h 622519"/>
              <a:gd name="connsiteX11" fmla="*/ 1685627 w 1907008"/>
              <a:gd name="connsiteY11" fmla="*/ 32391 h 622519"/>
              <a:gd name="connsiteX12" fmla="*/ 1464246 w 1907008"/>
              <a:gd name="connsiteY12" fmla="*/ 13141 h 622519"/>
              <a:gd name="connsiteX13" fmla="*/ 1348743 w 1907008"/>
              <a:gd name="connsiteY13" fmla="*/ 13141 h 622519"/>
              <a:gd name="connsiteX14" fmla="*/ 1252491 w 1907008"/>
              <a:gd name="connsiteY14" fmla="*/ 42016 h 622519"/>
              <a:gd name="connsiteX15" fmla="*/ 1290992 w 1907008"/>
              <a:gd name="connsiteY15" fmla="*/ 51642 h 622519"/>
              <a:gd name="connsiteX16" fmla="*/ 1290992 w 1907008"/>
              <a:gd name="connsiteY16" fmla="*/ 51642 h 622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7008" h="622519">
                <a:moveTo>
                  <a:pt x="1560499" y="70892"/>
                </a:moveTo>
                <a:cubicBezTo>
                  <a:pt x="961326" y="29182"/>
                  <a:pt x="362154" y="-12527"/>
                  <a:pt x="116710" y="3515"/>
                </a:cubicBezTo>
                <a:cubicBezTo>
                  <a:pt x="-128734" y="19557"/>
                  <a:pt x="89438" y="98164"/>
                  <a:pt x="87834" y="167145"/>
                </a:cubicBezTo>
                <a:cubicBezTo>
                  <a:pt x="86230" y="236126"/>
                  <a:pt x="63770" y="354838"/>
                  <a:pt x="107084" y="417402"/>
                </a:cubicBezTo>
                <a:cubicBezTo>
                  <a:pt x="150398" y="479966"/>
                  <a:pt x="256276" y="518467"/>
                  <a:pt x="347716" y="542530"/>
                </a:cubicBezTo>
                <a:cubicBezTo>
                  <a:pt x="439156" y="566593"/>
                  <a:pt x="655724" y="561781"/>
                  <a:pt x="655724" y="561781"/>
                </a:cubicBezTo>
                <a:lnTo>
                  <a:pt x="1319867" y="590656"/>
                </a:lnTo>
                <a:cubicBezTo>
                  <a:pt x="1488309" y="600281"/>
                  <a:pt x="1578145" y="632366"/>
                  <a:pt x="1666377" y="619532"/>
                </a:cubicBezTo>
                <a:cubicBezTo>
                  <a:pt x="1754609" y="606698"/>
                  <a:pt x="1809152" y="574614"/>
                  <a:pt x="1849257" y="513654"/>
                </a:cubicBezTo>
                <a:cubicBezTo>
                  <a:pt x="1889362" y="452694"/>
                  <a:pt x="1907008" y="321149"/>
                  <a:pt x="1907008" y="253772"/>
                </a:cubicBezTo>
                <a:cubicBezTo>
                  <a:pt x="1907008" y="186395"/>
                  <a:pt x="1886154" y="146290"/>
                  <a:pt x="1849257" y="109393"/>
                </a:cubicBezTo>
                <a:cubicBezTo>
                  <a:pt x="1812360" y="72496"/>
                  <a:pt x="1749795" y="48433"/>
                  <a:pt x="1685627" y="32391"/>
                </a:cubicBezTo>
                <a:cubicBezTo>
                  <a:pt x="1621459" y="16349"/>
                  <a:pt x="1520393" y="16349"/>
                  <a:pt x="1464246" y="13141"/>
                </a:cubicBezTo>
                <a:cubicBezTo>
                  <a:pt x="1408099" y="9933"/>
                  <a:pt x="1384035" y="8328"/>
                  <a:pt x="1348743" y="13141"/>
                </a:cubicBezTo>
                <a:cubicBezTo>
                  <a:pt x="1313450" y="17953"/>
                  <a:pt x="1262116" y="35599"/>
                  <a:pt x="1252491" y="42016"/>
                </a:cubicBezTo>
                <a:cubicBezTo>
                  <a:pt x="1242866" y="48433"/>
                  <a:pt x="1290992" y="51642"/>
                  <a:pt x="1290992" y="51642"/>
                </a:cubicBezTo>
                <a:lnTo>
                  <a:pt x="1290992" y="51642"/>
                </a:lnTo>
              </a:path>
            </a:pathLst>
          </a:cu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906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" t="5979" r="26330" b="25135"/>
          <a:stretch/>
        </p:blipFill>
        <p:spPr>
          <a:xfrm>
            <a:off x="26611" y="116632"/>
            <a:ext cx="9036496" cy="6623188"/>
          </a:xfrm>
          <a:solidFill>
            <a:schemeClr val="accent1"/>
          </a:solidFill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915816" y="4149672"/>
            <a:ext cx="439248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915816" y="4437112"/>
            <a:ext cx="44644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241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980728"/>
            <a:ext cx="8424936" cy="5544616"/>
          </a:xfrm>
        </p:spPr>
        <p:txBody>
          <a:bodyPr>
            <a:normAutofit fontScale="625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600" b="1" u="sng" dirty="0" smtClean="0">
                <a:solidFill>
                  <a:schemeClr val="tx1"/>
                </a:solidFill>
              </a:rPr>
              <a:t>Дети: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Активно используют </a:t>
            </a:r>
            <a:r>
              <a:rPr lang="ru-RU" sz="2600" b="1" dirty="0">
                <a:solidFill>
                  <a:schemeClr val="tx1"/>
                </a:solidFill>
              </a:rPr>
              <a:t>в игровой деятельности основные экономические понятия и категории, которым было уделено внимание в ходе реализации проектных мероприятий (деньги, цена, товар, семейный бюджет и пр.).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Осознают </a:t>
            </a:r>
            <a:r>
              <a:rPr lang="ru-RU" sz="2600" b="1" dirty="0">
                <a:solidFill>
                  <a:schemeClr val="tx1"/>
                </a:solidFill>
              </a:rPr>
              <a:t>и </a:t>
            </a:r>
            <a:r>
              <a:rPr lang="ru-RU" sz="2600" b="1" dirty="0" smtClean="0">
                <a:solidFill>
                  <a:schemeClr val="tx1"/>
                </a:solidFill>
              </a:rPr>
              <a:t>соизмеряют </a:t>
            </a:r>
            <a:r>
              <a:rPr lang="ru-RU" sz="2600" b="1" dirty="0">
                <a:solidFill>
                  <a:schemeClr val="tx1"/>
                </a:solidFill>
              </a:rPr>
              <a:t>свои потребности и возможности.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Понимают, </a:t>
            </a:r>
            <a:r>
              <a:rPr lang="ru-RU" sz="2600" b="1" dirty="0">
                <a:solidFill>
                  <a:schemeClr val="tx1"/>
                </a:solidFill>
              </a:rPr>
              <a:t>что расходы семьи не должны быть расточительными и что ребенок может, будучи экономным, их уменьшить.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Контролируют </a:t>
            </a:r>
            <a:r>
              <a:rPr lang="ru-RU" sz="2600" b="1" dirty="0">
                <a:solidFill>
                  <a:schemeClr val="tx1"/>
                </a:solidFill>
              </a:rPr>
              <a:t>ответственность за свои поступки, которые могут положительно или отрицательно сказаться на экономическом положении семьи и его самого.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Осознают на </a:t>
            </a:r>
            <a:r>
              <a:rPr lang="ru-RU" sz="2600" b="1" dirty="0">
                <a:solidFill>
                  <a:schemeClr val="tx1"/>
                </a:solidFill>
              </a:rPr>
              <a:t>доступном уровне взаимосвязи понятий: «труд – продукт -деньги» и «стоимость продукта в зависимости от качества», признание авторитетными качества человека-хозяина: бережливость, рациональность, расчетливость, экономность, трудолюбие - и вместе с тем щедрость, честность, отзывчивость, доброта (приводить примеры меценатства, материальной взаимопомощи, поддержки и т. п.).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chemeClr val="tx1"/>
                </a:solidFill>
              </a:rPr>
              <a:t>Развитая </a:t>
            </a:r>
            <a:r>
              <a:rPr lang="ru-RU" sz="2600" b="1" dirty="0">
                <a:solidFill>
                  <a:schemeClr val="tx1"/>
                </a:solidFill>
              </a:rPr>
              <a:t>эмоциональная </a:t>
            </a:r>
            <a:r>
              <a:rPr lang="ru-RU" sz="2600" b="1" dirty="0" smtClean="0">
                <a:solidFill>
                  <a:schemeClr val="tx1"/>
                </a:solidFill>
              </a:rPr>
              <a:t>сфера, </a:t>
            </a:r>
            <a:r>
              <a:rPr lang="ru-RU" sz="2600" b="1" dirty="0">
                <a:solidFill>
                  <a:schemeClr val="tx1"/>
                </a:solidFill>
              </a:rPr>
              <a:t>умение понимать свое эмоциональное состояние, регулировать собственное поведение, формировать положительную самооценку, способность распознавать чувства других людей.</a:t>
            </a:r>
          </a:p>
          <a:p>
            <a:endParaRPr lang="ru-RU" sz="26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600" b="1" u="sng" dirty="0">
                <a:solidFill>
                  <a:schemeClr val="tx1"/>
                </a:solidFill>
              </a:rPr>
              <a:t>Педагоги</a:t>
            </a:r>
            <a:r>
              <a:rPr lang="ru-RU" sz="2600" b="1" dirty="0">
                <a:solidFill>
                  <a:schemeClr val="tx1"/>
                </a:solidFill>
              </a:rPr>
              <a:t>: высокий уровень овладения теоретическими, методическими, технологическими знаниями педагогами по формированию экономических знаний у детей дошкольного возраста</a:t>
            </a:r>
          </a:p>
          <a:p>
            <a:pPr algn="just"/>
            <a:endParaRPr lang="ru-RU" sz="26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600" b="1" u="sng" dirty="0">
                <a:solidFill>
                  <a:schemeClr val="tx1"/>
                </a:solidFill>
              </a:rPr>
              <a:t>Родители (законные представители)</a:t>
            </a:r>
            <a:r>
              <a:rPr lang="ru-RU" sz="2600" b="1" dirty="0">
                <a:solidFill>
                  <a:schemeClr val="tx1"/>
                </a:solidFill>
              </a:rPr>
              <a:t>: овладение экономическими знаниями по ознакомлению детей дошкольного возраста с экономическими понятиями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Предполагаемые </a:t>
            </a:r>
            <a:r>
              <a:rPr lang="ru-RU" b="1" dirty="0" smtClean="0"/>
              <a:t>результаты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904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420888"/>
            <a:ext cx="82809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264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136904" cy="396044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b="1" dirty="0"/>
              <a:t>«Неделя финансовой грамотности «Занимательные финансы»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(13 – 22 января 2021 года)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5300" b="1" dirty="0"/>
              <a:t>Познавательно-практический проект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328592"/>
          </a:xfrm>
        </p:spPr>
        <p:txBody>
          <a:bodyPr>
            <a:normAutofit fontScale="92500"/>
          </a:bodyPr>
          <a:lstStyle/>
          <a:p>
            <a:pPr marL="0" indent="182563" algn="just">
              <a:buNone/>
            </a:pPr>
            <a:r>
              <a:rPr lang="ru-RU" sz="2800" b="1" dirty="0" smtClean="0"/>
              <a:t>Человек </a:t>
            </a:r>
            <a:r>
              <a:rPr lang="ru-RU" sz="2800" b="1" dirty="0"/>
              <a:t>в современном мире не может сам производить всё, что ему нужно для жизни, поэтому необходима специализация в производстве </a:t>
            </a:r>
            <a:r>
              <a:rPr lang="ru-RU" sz="2800" b="1" dirty="0" smtClean="0"/>
              <a:t>товаров.</a:t>
            </a:r>
          </a:p>
          <a:p>
            <a:pPr marL="0" indent="182563" algn="just">
              <a:buNone/>
            </a:pPr>
            <a:r>
              <a:rPr lang="ru-RU" sz="2800" b="1" dirty="0" smtClean="0"/>
              <a:t>Обмен </a:t>
            </a:r>
            <a:r>
              <a:rPr lang="ru-RU" sz="2800" b="1" dirty="0"/>
              <a:t>товарами – путь удовлетворения экономических потребностей.</a:t>
            </a:r>
          </a:p>
          <a:p>
            <a:pPr marL="0" indent="182563" algn="just">
              <a:buNone/>
            </a:pPr>
            <a:r>
              <a:rPr lang="ru-RU" sz="2800" b="1" dirty="0" smtClean="0"/>
              <a:t>Деньги </a:t>
            </a:r>
            <a:r>
              <a:rPr lang="ru-RU" sz="2800" b="1" dirty="0"/>
              <a:t>– универсальное и удобное средство обмена.</a:t>
            </a:r>
          </a:p>
          <a:p>
            <a:pPr marL="0" indent="182563" algn="just">
              <a:buNone/>
            </a:pPr>
            <a:r>
              <a:rPr lang="ru-RU" sz="2800" b="1" dirty="0" smtClean="0"/>
              <a:t>Заработная </a:t>
            </a:r>
            <a:r>
              <a:rPr lang="ru-RU" sz="2800" b="1" dirty="0"/>
              <a:t>плата – цена работы по производству товаров.</a:t>
            </a:r>
          </a:p>
          <a:p>
            <a:pPr marL="0" indent="182563" algn="just">
              <a:buNone/>
            </a:pPr>
            <a:r>
              <a:rPr lang="ru-RU" sz="2800" b="1" dirty="0" smtClean="0"/>
              <a:t>Цена </a:t>
            </a:r>
            <a:r>
              <a:rPr lang="ru-RU" sz="2800" b="1" dirty="0"/>
              <a:t>– количество денег, которые люди платят за товар.</a:t>
            </a:r>
          </a:p>
          <a:p>
            <a:pPr marL="0" indent="182563" algn="just">
              <a:buNone/>
            </a:pPr>
            <a:r>
              <a:rPr lang="ru-RU" sz="2800" b="1" dirty="0" smtClean="0"/>
              <a:t>Рынок </a:t>
            </a:r>
            <a:r>
              <a:rPr lang="ru-RU" sz="2800" b="1" dirty="0"/>
              <a:t>– обмен товарами продавцами и покупателями.</a:t>
            </a:r>
          </a:p>
          <a:p>
            <a:pPr marL="0" indent="182563" algn="just">
              <a:buNone/>
            </a:pPr>
            <a:r>
              <a:rPr lang="ru-RU" sz="2800" b="1" dirty="0" smtClean="0"/>
              <a:t>Семейный </a:t>
            </a:r>
            <a:r>
              <a:rPr lang="ru-RU" sz="2800" b="1" dirty="0"/>
              <a:t>бюджет – деньги, которые семья может тратить на свои нужды по своему усмотрению.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300" b="1" dirty="0"/>
              <a:t>Основные идеи проекта:</a:t>
            </a:r>
            <a:br>
              <a:rPr lang="ru-RU" sz="5300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37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496943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Задачи проекта:</a:t>
            </a:r>
            <a:endParaRPr lang="ru-RU" sz="2800" b="1" dirty="0"/>
          </a:p>
          <a:p>
            <a:r>
              <a:rPr lang="ru-RU" sz="2800" b="1" dirty="0" smtClean="0"/>
              <a:t>формирование </a:t>
            </a:r>
            <a:r>
              <a:rPr lang="ru-RU" sz="2800" b="1" dirty="0"/>
              <a:t>первичных экономических представлений и компетенций;</a:t>
            </a:r>
          </a:p>
          <a:p>
            <a:r>
              <a:rPr lang="ru-RU" sz="2800" b="1" dirty="0" smtClean="0"/>
              <a:t>развитие </a:t>
            </a:r>
            <a:r>
              <a:rPr lang="ru-RU" sz="2800" b="1" dirty="0"/>
              <a:t>экономического мышления дошкольников;</a:t>
            </a:r>
          </a:p>
          <a:p>
            <a:r>
              <a:rPr lang="ru-RU" sz="2800" b="1" dirty="0" smtClean="0"/>
              <a:t>воспитание </a:t>
            </a:r>
            <a:r>
              <a:rPr lang="ru-RU" sz="2800" b="1" dirty="0"/>
              <a:t>социально-личностных качеств и ценностных ориентиров, необходимых для рационального поведения в сфере экономики.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692696"/>
            <a:ext cx="8640960" cy="1252728"/>
          </a:xfrm>
        </p:spPr>
        <p:txBody>
          <a:bodyPr>
            <a:normAutofit fontScale="90000"/>
          </a:bodyPr>
          <a:lstStyle/>
          <a:p>
            <a:r>
              <a:rPr lang="ru-RU" sz="2700" b="1" dirty="0"/>
              <a:t>Цель проекта: создание основ для формирования финансово грамотного поведения детей старшего дошкольного возраста, как необходимого условия повышения уровня и качества жизни будущего гражданина.</a:t>
            </a:r>
            <a:r>
              <a:rPr lang="ru-RU" sz="2200" dirty="0"/>
              <a:t/>
            </a:r>
            <a:br>
              <a:rPr lang="ru-RU" sz="22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55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832648"/>
          </a:xfrm>
        </p:spPr>
        <p:txBody>
          <a:bodyPr>
            <a:normAutofit/>
          </a:bodyPr>
          <a:lstStyle/>
          <a:p>
            <a:r>
              <a:rPr lang="ru-RU" sz="3600" b="1" u="sng" dirty="0"/>
              <a:t>Участники проекта:</a:t>
            </a:r>
          </a:p>
          <a:p>
            <a:r>
              <a:rPr lang="ru-RU" sz="3600" b="1" dirty="0" smtClean="0"/>
              <a:t>дети </a:t>
            </a:r>
            <a:r>
              <a:rPr lang="ru-RU" sz="3600" b="1" dirty="0"/>
              <a:t>старшего дошкольного возраста </a:t>
            </a:r>
            <a:r>
              <a:rPr lang="ru-RU" sz="3600" b="1" dirty="0" smtClean="0"/>
              <a:t>(5-7 </a:t>
            </a:r>
            <a:r>
              <a:rPr lang="ru-RU" sz="3600" b="1" dirty="0"/>
              <a:t>лет</a:t>
            </a:r>
            <a:r>
              <a:rPr lang="ru-RU" sz="3600" b="1" dirty="0" smtClean="0"/>
              <a:t>), воспитатели, </a:t>
            </a:r>
            <a:r>
              <a:rPr lang="ru-RU" sz="3600" b="1" dirty="0"/>
              <a:t>родители.</a:t>
            </a:r>
          </a:p>
          <a:p>
            <a:endParaRPr lang="ru-RU" sz="3600" b="1" dirty="0"/>
          </a:p>
          <a:p>
            <a:r>
              <a:rPr lang="ru-RU" sz="3600" b="1" u="sng" dirty="0"/>
              <a:t>Сроки реализации проекта: </a:t>
            </a:r>
            <a:r>
              <a:rPr lang="ru-RU" sz="3600" b="1" dirty="0"/>
              <a:t>в течении 1 недели </a:t>
            </a:r>
            <a:r>
              <a:rPr lang="ru-RU" sz="3600" b="1" dirty="0" smtClean="0"/>
              <a:t>(13 – 22 января </a:t>
            </a:r>
            <a:r>
              <a:rPr lang="ru-RU" sz="3600" b="1" dirty="0"/>
              <a:t>2021г.)</a:t>
            </a:r>
          </a:p>
          <a:p>
            <a:endParaRPr lang="ru-RU" sz="3600" b="1" dirty="0"/>
          </a:p>
          <a:p>
            <a:r>
              <a:rPr lang="ru-RU" sz="3600" b="1" u="sng" dirty="0"/>
              <a:t>Тип проекта: </a:t>
            </a:r>
            <a:r>
              <a:rPr lang="ru-RU" sz="3600" b="1" dirty="0"/>
              <a:t>познавательно-практический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934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640959" cy="50405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800" b="1" u="sng" dirty="0"/>
              <a:t>1 этап – </a:t>
            </a:r>
            <a:r>
              <a:rPr lang="ru-RU" sz="2800" b="1" u="sng" dirty="0" smtClean="0"/>
              <a:t>Организационный  (13-15 января 2021 г.)</a:t>
            </a:r>
            <a:endParaRPr lang="ru-RU" sz="2800" b="1" u="sng" dirty="0"/>
          </a:p>
          <a:p>
            <a:pPr marL="0" indent="0">
              <a:buNone/>
            </a:pPr>
            <a:r>
              <a:rPr lang="ru-RU" b="1" dirty="0"/>
              <a:t>    Изучение справочной, методической, энциклопедической литературы.</a:t>
            </a:r>
          </a:p>
          <a:p>
            <a:pPr marL="0" indent="0">
              <a:buNone/>
            </a:pPr>
            <a:r>
              <a:rPr lang="ru-RU" b="1" dirty="0"/>
              <a:t>    Информирование родителей о планировании работы с детьми по проекту </a:t>
            </a:r>
            <a:r>
              <a:rPr lang="ru-RU" b="1" dirty="0" smtClean="0"/>
              <a:t>«Занимательные финансы».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   Подбор художественной литературы для детей по выбранной тематике.</a:t>
            </a:r>
          </a:p>
          <a:p>
            <a:pPr marL="0" indent="0">
              <a:buNone/>
            </a:pPr>
            <a:r>
              <a:rPr lang="ru-RU" b="1" dirty="0"/>
              <a:t>    Подбор необходимого оборудования и пособий для практического обогащения проекта.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800" b="1" u="sng" dirty="0"/>
              <a:t>2 этап </a:t>
            </a:r>
            <a:r>
              <a:rPr lang="ru-RU" sz="2800" b="1" u="sng" dirty="0" smtClean="0"/>
              <a:t>– Практический (18-22 января 2021г.)</a:t>
            </a:r>
            <a:endParaRPr lang="ru-RU" sz="2800" b="1" u="sng" dirty="0"/>
          </a:p>
          <a:p>
            <a:pPr marL="0" indent="0">
              <a:buNone/>
            </a:pPr>
            <a:r>
              <a:rPr lang="ru-RU" b="1" dirty="0"/>
              <a:t>    Реализация проектных мероприятий.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800" b="1" u="sng" dirty="0"/>
              <a:t>3 этап </a:t>
            </a:r>
            <a:r>
              <a:rPr lang="ru-RU" sz="2800" b="1" u="sng" dirty="0" smtClean="0"/>
              <a:t>– Заключительный (22 января 2021г.)</a:t>
            </a:r>
            <a:endParaRPr lang="ru-RU" sz="2800" b="1" u="sng" dirty="0"/>
          </a:p>
          <a:p>
            <a:pPr marL="0" indent="0">
              <a:buNone/>
            </a:pPr>
            <a:r>
              <a:rPr lang="ru-RU" b="1" dirty="0"/>
              <a:t>    Подведение итогов реализации проекта в форме образовательного мероприятия «Путешествие в страну Экономики»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sz="7300" b="1" dirty="0"/>
              <a:t>Этапы проекта:</a:t>
            </a:r>
            <a:br>
              <a:rPr lang="ru-RU" sz="7300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05093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352927" cy="4536504"/>
          </a:xfrm>
        </p:spPr>
        <p:txBody>
          <a:bodyPr>
            <a:normAutofit/>
          </a:bodyPr>
          <a:lstStyle/>
          <a:p>
            <a:r>
              <a:rPr lang="ru-RU" b="1" dirty="0" smtClean="0"/>
              <a:t>беседа</a:t>
            </a:r>
            <a:r>
              <a:rPr lang="ru-RU" b="1" dirty="0"/>
              <a:t>, обсуждение, дискуссия,</a:t>
            </a:r>
          </a:p>
          <a:p>
            <a:r>
              <a:rPr lang="ru-RU" b="1" dirty="0" smtClean="0"/>
              <a:t>просмотр </a:t>
            </a:r>
            <a:r>
              <a:rPr lang="ru-RU" b="1" dirty="0"/>
              <a:t>слайд-презентации, мультфильмов</a:t>
            </a:r>
          </a:p>
          <a:p>
            <a:r>
              <a:rPr lang="ru-RU" b="1" dirty="0" smtClean="0"/>
              <a:t>коллекционирование</a:t>
            </a:r>
            <a:r>
              <a:rPr lang="ru-RU" b="1" dirty="0"/>
              <a:t>,</a:t>
            </a:r>
          </a:p>
          <a:p>
            <a:r>
              <a:rPr lang="ru-RU" b="1" dirty="0" smtClean="0"/>
              <a:t>чтение </a:t>
            </a:r>
            <a:r>
              <a:rPr lang="ru-RU" b="1" dirty="0"/>
              <a:t>художественной литературы,</a:t>
            </a:r>
          </a:p>
          <a:p>
            <a:r>
              <a:rPr lang="ru-RU" b="1" dirty="0" smtClean="0"/>
              <a:t>игровые </a:t>
            </a:r>
            <a:r>
              <a:rPr lang="ru-RU" b="1" dirty="0"/>
              <a:t>ситуации,</a:t>
            </a:r>
          </a:p>
          <a:p>
            <a:r>
              <a:rPr lang="ru-RU" b="1" dirty="0" smtClean="0"/>
              <a:t>решение </a:t>
            </a:r>
            <a:r>
              <a:rPr lang="ru-RU" b="1" dirty="0"/>
              <a:t>проблемных ситуаций,</a:t>
            </a:r>
          </a:p>
          <a:p>
            <a:r>
              <a:rPr lang="ru-RU" b="1" dirty="0" smtClean="0"/>
              <a:t>рассматривание </a:t>
            </a:r>
            <a:r>
              <a:rPr lang="ru-RU" b="1" dirty="0"/>
              <a:t>картин,</a:t>
            </a:r>
          </a:p>
          <a:p>
            <a:r>
              <a:rPr lang="ru-RU" b="1" dirty="0" smtClean="0"/>
              <a:t>сюжетно-ролевая </a:t>
            </a:r>
            <a:r>
              <a:rPr lang="ru-RU" b="1" dirty="0"/>
              <a:t>игра,</a:t>
            </a:r>
          </a:p>
          <a:p>
            <a:r>
              <a:rPr lang="ru-RU" b="1" dirty="0" smtClean="0"/>
              <a:t>«</a:t>
            </a:r>
            <a:r>
              <a:rPr lang="ru-RU" b="1" dirty="0"/>
              <a:t>познавательные маршруты»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700" b="1" dirty="0"/>
              <a:t>Формы работы:</a:t>
            </a:r>
            <a:br>
              <a:rPr lang="ru-RU" sz="6700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64383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184576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b="1" dirty="0"/>
              <a:t>    Компьютерное оборудование</a:t>
            </a:r>
          </a:p>
          <a:p>
            <a:r>
              <a:rPr lang="ru-RU" b="1" dirty="0"/>
              <a:t>    Денежные знаки современные, других стран, недавнего прошлого.</a:t>
            </a:r>
          </a:p>
          <a:p>
            <a:r>
              <a:rPr lang="ru-RU" b="1" dirty="0"/>
              <a:t>    Художественная литература: Романов А. «Чудеса в кошельке», К. И. Чуковский «Муха цокотуха»</a:t>
            </a:r>
          </a:p>
          <a:p>
            <a:r>
              <a:rPr lang="ru-RU" b="1" dirty="0"/>
              <a:t>    Мультфильмы С. Михалков «Как старик корову продавал», «</a:t>
            </a:r>
            <a:r>
              <a:rPr lang="ru-RU" b="1" dirty="0" err="1"/>
              <a:t>Барбоскины</a:t>
            </a:r>
            <a:r>
              <a:rPr lang="ru-RU" b="1" dirty="0"/>
              <a:t> и реклама».</a:t>
            </a:r>
          </a:p>
          <a:p>
            <a:r>
              <a:rPr lang="ru-RU" b="1" dirty="0"/>
              <a:t>    Сюжетные картины «В магазине», «На рынке».</a:t>
            </a:r>
          </a:p>
          <a:p>
            <a:r>
              <a:rPr lang="ru-RU" b="1" dirty="0"/>
              <a:t>    Атрибуты к сюжетно-ролевой игре «Магазин», «Банкомат».</a:t>
            </a:r>
          </a:p>
          <a:p>
            <a:r>
              <a:rPr lang="ru-RU" b="1" dirty="0"/>
              <a:t>    Материалы к изобразительной деятельности, бросовый и природный материалы.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/>
              <a:t>Ресурсное обеспечение:</a:t>
            </a:r>
            <a:br>
              <a:rPr lang="ru-RU" sz="6000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112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124744"/>
            <a:ext cx="8352928" cy="561662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видео-мультфильмов «Уроки тетушки Совы»: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Азбука денег тетушки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деньги?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экономить.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Семейный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Карманные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возможности.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зарплата </a:t>
            </a:r>
          </a:p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Мультфильм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Фиксики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–Деньги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Караваев В. «Зайчонок и муха», 1977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«Все профессии нужны, все профессии важны» (мультфильм-песенка для малышей)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Союзмультфильм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«Так сойдет»</a:t>
            </a:r>
          </a:p>
          <a:p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Союзмультфильм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«Пятачок»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«Вершки и корешки»</a:t>
            </a:r>
          </a:p>
          <a:p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Союзмультфильм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«Сказка про лень»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Мультсериал «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Навигатум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Профессия Ветеринар», «Детский стоматолог»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видеоконтент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82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</TotalTime>
  <Words>724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      «Финансовая грамотность дошкольников в условиях реализации ФГОС ДО» </vt:lpstr>
      <vt:lpstr>Познавательно-практический проект  </vt:lpstr>
      <vt:lpstr>Основные идеи проекта: </vt:lpstr>
      <vt:lpstr>Цель проекта: создание основ для формирования финансово грамотного поведения детей старшего дошкольного возраста, как необходимого условия повышения уровня и качества жизни будущего гражданина. </vt:lpstr>
      <vt:lpstr>Презентация PowerPoint</vt:lpstr>
      <vt:lpstr>Этапы проекта: </vt:lpstr>
      <vt:lpstr>Формы работы: </vt:lpstr>
      <vt:lpstr>Ресурсное обеспечение: </vt:lpstr>
      <vt:lpstr> Обучающий видеоконтент </vt:lpstr>
      <vt:lpstr>Официальный сайт МДОАУ № 94 В сети Интернет: https://детсад-94.рф</vt:lpstr>
      <vt:lpstr>Презентация PowerPoint</vt:lpstr>
      <vt:lpstr>Предполагаемые результаты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МДОАУ-94</dc:creator>
  <cp:lastModifiedBy>МДОАУ-94</cp:lastModifiedBy>
  <cp:revision>10</cp:revision>
  <dcterms:created xsi:type="dcterms:W3CDTF">2019-11-18T10:33:10Z</dcterms:created>
  <dcterms:modified xsi:type="dcterms:W3CDTF">2020-11-12T07:15:19Z</dcterms:modified>
</cp:coreProperties>
</file>