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70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Autofit/>
          </a:bodyPr>
          <a:lstStyle/>
          <a:p>
            <a:r>
              <a:rPr lang="ru-RU" sz="5400" b="1" i="1" dirty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Times New Roman"/>
              </a:rPr>
              <a:t>Спортивные игры и упражнения   - чему и как учить </a:t>
            </a:r>
            <a:r>
              <a:rPr lang="ru-RU" sz="5400" b="1" i="1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Times New Roman"/>
              </a:rPr>
              <a:t>дошкольников.</a:t>
            </a:r>
            <a:endParaRPr lang="ru-RU" sz="5400" b="1" i="1" dirty="0">
              <a:solidFill>
                <a:schemeClr val="tx2">
                  <a:lumMod val="75000"/>
                </a:schemeClr>
              </a:solidFill>
              <a:latin typeface="Franklin Gothic Heavy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5713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Баскетбол.</a:t>
            </a:r>
            <a:r>
              <a:rPr lang="ru-RU" sz="3600" dirty="0" smtClean="0">
                <a:latin typeface="Times New Roman"/>
                <a:ea typeface="Times New Roman"/>
              </a:rPr>
              <a:t/>
            </a:r>
            <a:br>
              <a:rPr lang="ru-RU" sz="3600" dirty="0" smtClean="0">
                <a:latin typeface="Times New Roman"/>
                <a:ea typeface="Times New Roman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3928" y="188640"/>
            <a:ext cx="5112568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</a:t>
            </a: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Игровые 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упражнения: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Лови, бросай – падать не давай»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- перебрасывание мяча друг другу разными способами в быстром темпе.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Собачка» -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перебрасывание мяча в парах, третий ловит.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«Кто быстрее?»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ведение мяча вокруг себя правой и левой рукой.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Меткие стрелки»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попадание мячом в корзину.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Будь ловким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» - ведение мяча с препятствием (например, змейкой).</a:t>
            </a:r>
            <a:endParaRPr lang="ru-RU" sz="1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836712"/>
            <a:ext cx="3672408" cy="5832648"/>
          </a:xfrm>
        </p:spPr>
        <p:txBody>
          <a:bodyPr/>
          <a:lstStyle/>
          <a:p>
            <a:pPr indent="449580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        </a:t>
            </a:r>
            <a:r>
              <a:rPr lang="ru-RU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Задачи:</a:t>
            </a:r>
            <a:endParaRPr lang="ru-RU" sz="2000" dirty="0">
              <a:latin typeface="Times New Roman"/>
              <a:ea typeface="Times New Roman"/>
            </a:endParaRPr>
          </a:p>
          <a:p>
            <a:pPr indent="6350"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Помочь детям в овладении основ игры, совершенствовать технику ведения мяча – передача мяча и броски в корзину.</a:t>
            </a:r>
            <a:endParaRPr lang="ru-RU" sz="18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18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Подготовительное упражнение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– отбивание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мяча на месте (перед собой), затем отбивание мяча с боку, отбивание от пола с передачей.</a:t>
            </a:r>
            <a:endParaRPr lang="ru-RU" sz="18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18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Ведение мяча,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передвигаясь шагами, затем бегом (мяч ведётся по прямой со сменой направления, с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увёртыванием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от соперника).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Успех игры зависит от точности попадания мяча в корзину. Забрасывание мяча проводится двумя руками от груди и одной рукой от плеча.</a:t>
            </a:r>
            <a:endParaRPr lang="ru-RU" sz="1800" dirty="0">
              <a:latin typeface="Times New Roman"/>
              <a:ea typeface="Times New Roman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718299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3008313" cy="1700808"/>
          </a:xfrm>
        </p:spPr>
        <p:txBody>
          <a:bodyPr>
            <a:normAutofit/>
          </a:bodyPr>
          <a:lstStyle/>
          <a:p>
            <a:pPr algn="ctr"/>
            <a:r>
              <a:rPr lang="ru-RU" sz="44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44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44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Волейбол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273050"/>
            <a:ext cx="4896544" cy="6396310"/>
          </a:xfrm>
        </p:spPr>
        <p:txBody>
          <a:bodyPr>
            <a:normAutofit lnSpcReduction="10000"/>
          </a:bodyPr>
          <a:lstStyle/>
          <a:p>
            <a:pPr indent="-457200">
              <a:spcAft>
                <a:spcPts val="0"/>
              </a:spcAft>
            </a:pPr>
            <a:r>
              <a:rPr lang="ru-RU" b="1" i="1" u="sng" dirty="0">
                <a:solidFill>
                  <a:srgbClr val="000000"/>
                </a:solidFill>
                <a:latin typeface="Times New Roman"/>
                <a:ea typeface="Times New Roman"/>
              </a:rPr>
              <a:t>Задачи:</a:t>
            </a:r>
            <a:endParaRPr lang="ru-RU" u="sng" dirty="0">
              <a:latin typeface="Times New Roman"/>
              <a:ea typeface="Times New Roman"/>
            </a:endParaRPr>
          </a:p>
          <a:p>
            <a:pPr lvl="0"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поймать брошенный мяч;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перебросить мяч так, чтобы он не коснулся сетки;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не дать мячу упасть на территории поля своей команды.</a:t>
            </a:r>
            <a:endParaRPr lang="ru-RU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Считаются баллы за заброшенные мячи.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       </a:t>
            </a:r>
            <a:endParaRPr lang="ru-RU" sz="11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836712"/>
            <a:ext cx="3816424" cy="5904656"/>
          </a:xfrm>
        </p:spPr>
        <p:txBody>
          <a:bodyPr>
            <a:normAutofit/>
          </a:bodyPr>
          <a:lstStyle/>
          <a:p>
            <a:pPr indent="-914400"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-914400"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-914400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упрощённый вариант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(перебрасывание мяча через сетку и верёвку)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724910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3465513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40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4000" i="1" u="sng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4000" i="1" u="sng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4000" i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Футбол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0"/>
            <a:ext cx="5461446" cy="674136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               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Задача:</a:t>
            </a:r>
            <a:endParaRPr lang="ru-RU" sz="1800" dirty="0">
              <a:latin typeface="Times New Roman"/>
              <a:ea typeface="Times New Roman"/>
            </a:endParaRPr>
          </a:p>
          <a:p>
            <a:pPr indent="381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Закрепить способы действия мячом в футболе: перемещение с мячом, удары по мячу, приёмы мяча, отбор мяча, действия вратаря.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Перемещение: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 прямой, по дуге, зигзагом (огибая препятствия).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Удары по мячу: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выполняются серединой подъёма ноги, внутренней и внешней частью подъёма, носком ноги.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Приём мяча: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подошвой, бедром, носком ноги, грудью, головой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, 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не касаясь мяча руками.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Действия вратаря: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ловит мяч руками, отбивает его ногой, защищает ворота, бросает пойманный мяч на поле.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Правила игры: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участвуют две команды, играют два тайма по пятнадцать минут, пять минут – перерыв. Игра начинается в центре поля. Игры пытаются забить гол в ворота противника. Руками касается мяча только вратарь.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Запрещено: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толкать противника, задерживать его руками.</a:t>
            </a:r>
            <a:endParaRPr lang="ru-RU" sz="18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04" y="764704"/>
            <a:ext cx="3528392" cy="5904656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                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Игровые упражнения:</a:t>
            </a:r>
            <a:endParaRPr lang="ru-RU" sz="10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Точный удар» - игра в парах – удары по неподвижному мячу – приём мяча другим ребёнком, задача – не потерять мяч.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 «Чей мяч дальше?» - удары по неподвижному мячу.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 «Кто больше отобьёт?» - удар мяча о стенку и обратно.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 «Ловкие ребята» - ведение мяча между кеглями.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«Вокруг света» - ведение мяча вокруг обруча правой и левой ногой в разных направлениях.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«Не выпускай мяч из круга» - передача мяча ногой в кругу.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«Футбол вдвоём » - точная передача мяча партнёру.</a:t>
            </a:r>
            <a:endParaRPr lang="ru-RU" sz="1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«Забей в ворота» - чья команда забьёт больше мячей</a:t>
            </a:r>
            <a:endParaRPr lang="ru-RU" sz="1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4792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465513" cy="764704"/>
          </a:xfrm>
        </p:spPr>
        <p:txBody>
          <a:bodyPr>
            <a:noAutofit/>
          </a:bodyPr>
          <a:lstStyle/>
          <a:p>
            <a:pPr algn="ctr"/>
            <a:r>
              <a:rPr lang="ru-RU" sz="4000" i="1" u="sng" dirty="0">
                <a:solidFill>
                  <a:srgbClr val="000000"/>
                </a:solidFill>
                <a:latin typeface="Times New Roman"/>
                <a:ea typeface="Times New Roman"/>
              </a:rPr>
              <a:t>Бадминтон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Игровые упражнения: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«Подбрось – поймай, падать не давай» - перебрасывание волана с руки на руку.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«Кто дальше бросит волан».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«Перебрасывание волана друг другу»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«Чья команда меткая?» - забрасывание волана в центр обруча.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«Подбей волан» - ударить большее число раз, подбивая волан.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«Отрази волан» - первая команда бросает, вторая отбивает.</a:t>
            </a:r>
            <a:endParaRPr lang="ru-RU" dirty="0">
              <a:latin typeface="Times New Roman"/>
              <a:ea typeface="Times New Roman"/>
            </a:endParaRPr>
          </a:p>
          <a:p>
            <a:pPr indent="762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«Волан через сетку» - игра на поле вдвоём.</a:t>
            </a: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04" y="1124744"/>
            <a:ext cx="3600400" cy="5616624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800" b="1" i="1" dirty="0">
                <a:solidFill>
                  <a:srgbClr val="000000"/>
                </a:solidFill>
                <a:latin typeface="Times New Roman"/>
                <a:ea typeface="Times New Roman"/>
              </a:rPr>
              <a:t>Задачи:</a:t>
            </a:r>
            <a:endParaRPr lang="ru-RU" sz="18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Закрепить действия с воланом и ракеткой: учить играть через сетку, свободно перемещаясь по площадке, используя разнообразные удары ракеткой (справа, слева, сверху, снизу).</a:t>
            </a:r>
            <a:endParaRPr lang="ru-RU" sz="24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Разучить способы подачи волана.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420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спортивных игр и упражнений  </a:t>
            </a:r>
            <a:r>
              <a:rPr lang="ru-RU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требует:</a:t>
            </a:r>
            <a:endParaRPr lang="ru-RU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возрастных особенностей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</a:p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развития;</a:t>
            </a:r>
          </a:p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подготовленности;</a:t>
            </a:r>
          </a:p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 физического воспитания детей дошкольного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возраста;</a:t>
            </a:r>
          </a:p>
          <a:p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специфики работы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 организации.</a:t>
            </a:r>
          </a:p>
          <a:p>
            <a:endParaRPr lang="ru-RU" sz="4400" dirty="0" smtClean="0">
              <a:solidFill>
                <a:prstClr val="black"/>
              </a:solidFill>
            </a:endParaRPr>
          </a:p>
          <a:p>
            <a:endParaRPr lang="ru-RU" sz="4400" dirty="0" smtClean="0">
              <a:solidFill>
                <a:prstClr val="black"/>
              </a:solidFill>
            </a:endParaRPr>
          </a:p>
          <a:p>
            <a:endParaRPr lang="ru-RU" sz="4400" dirty="0" smtClean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041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2304256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marL="342900" lvl="0" indent="269875">
              <a:spcBef>
                <a:spcPct val="20000"/>
              </a:spcBef>
            </a:pPr>
            <a:r>
              <a:rPr lang="ru-RU" sz="2600" i="1" u="sng" dirty="0" smtClean="0">
                <a:solidFill>
                  <a:prstClr val="black"/>
                </a:solidFill>
                <a:latin typeface="Times New Roman"/>
                <a:ea typeface="Calibri"/>
              </a:rPr>
              <a:t/>
            </a:r>
            <a:br>
              <a:rPr lang="ru-RU" sz="2600" i="1" u="sng" dirty="0" smtClean="0">
                <a:solidFill>
                  <a:prstClr val="black"/>
                </a:solidFill>
                <a:latin typeface="Times New Roman"/>
                <a:ea typeface="Calibri"/>
              </a:rPr>
            </a:br>
            <a:r>
              <a:rPr lang="ru-RU" sz="2600" i="1" u="sng" dirty="0">
                <a:solidFill>
                  <a:prstClr val="black"/>
                </a:solidFill>
                <a:latin typeface="Times New Roman"/>
                <a:ea typeface="Calibri"/>
              </a:rPr>
              <a:t/>
            </a:r>
            <a:br>
              <a:rPr lang="ru-RU" sz="2600" i="1" u="sng" dirty="0">
                <a:solidFill>
                  <a:prstClr val="black"/>
                </a:solidFill>
                <a:latin typeface="Times New Roman"/>
                <a:ea typeface="Calibri"/>
              </a:rPr>
            </a:br>
            <a:r>
              <a:rPr lang="ru-RU" sz="3100" i="1" u="sng" dirty="0" smtClean="0">
                <a:solidFill>
                  <a:srgbClr val="0070C0"/>
                </a:solidFill>
                <a:latin typeface="Times New Roman"/>
                <a:ea typeface="Calibri"/>
              </a:rPr>
              <a:t>Спортивные </a:t>
            </a:r>
            <a:r>
              <a:rPr lang="ru-RU" sz="3100" i="1" u="sng" dirty="0">
                <a:solidFill>
                  <a:srgbClr val="0070C0"/>
                </a:solidFill>
                <a:latin typeface="Times New Roman"/>
                <a:ea typeface="Calibri"/>
              </a:rPr>
              <a:t>игры</a:t>
            </a:r>
            <a:r>
              <a:rPr lang="ru-RU" sz="3100" dirty="0">
                <a:solidFill>
                  <a:srgbClr val="0070C0"/>
                </a:solidFill>
                <a:latin typeface="Times New Roman"/>
                <a:ea typeface="Calibri"/>
              </a:rPr>
              <a:t> – это виды игровых состязаний, основой которых являются различные технические и тактические приёмы поражения цели (ворота, сетка, площадка </a:t>
            </a:r>
            <a:r>
              <a:rPr lang="ru-RU" sz="3100" dirty="0" err="1">
                <a:solidFill>
                  <a:srgbClr val="0070C0"/>
                </a:solidFill>
                <a:latin typeface="Times New Roman"/>
                <a:ea typeface="Calibri"/>
              </a:rPr>
              <a:t>и.т.д</a:t>
            </a:r>
            <a:r>
              <a:rPr lang="ru-RU" sz="3100" dirty="0">
                <a:solidFill>
                  <a:srgbClr val="0070C0"/>
                </a:solidFill>
                <a:latin typeface="Times New Roman"/>
                <a:ea typeface="Calibri"/>
              </a:rPr>
              <a:t>.) спортивным снарядом (мячом, битой, ракеткой):</a:t>
            </a:r>
            <a:r>
              <a:rPr lang="ru-RU" sz="3100" dirty="0">
                <a:solidFill>
                  <a:srgbClr val="0070C0"/>
                </a:solidFill>
                <a:latin typeface="Times New Roman"/>
                <a:ea typeface="Times New Roman"/>
              </a:rPr>
              <a:t/>
            </a:r>
            <a:br>
              <a:rPr lang="ru-RU" sz="3100" dirty="0">
                <a:solidFill>
                  <a:srgbClr val="0070C0"/>
                </a:solidFill>
                <a:latin typeface="Times New Roman"/>
                <a:ea typeface="Times New Roman"/>
              </a:rPr>
            </a:br>
            <a:r>
              <a:rPr lang="ru-RU" sz="3100" dirty="0">
                <a:solidFill>
                  <a:prstClr val="black"/>
                </a:solidFill>
              </a:rPr>
              <a:t/>
            </a:r>
            <a:br>
              <a:rPr lang="ru-RU" sz="3100" dirty="0">
                <a:solidFill>
                  <a:prstClr val="black"/>
                </a:solidFill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824536"/>
          </a:xfrm>
        </p:spPr>
        <p:txBody>
          <a:bodyPr>
            <a:normAutofit fontScale="62500" lnSpcReduction="20000"/>
          </a:bodyPr>
          <a:lstStyle/>
          <a:p>
            <a:pPr indent="269875" algn="just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Calibri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 smtClean="0">
                <a:solidFill>
                  <a:srgbClr val="002060"/>
                </a:solidFill>
                <a:latin typeface="Times New Roman"/>
                <a:ea typeface="Calibri"/>
              </a:rPr>
              <a:t> проходят </a:t>
            </a:r>
            <a:r>
              <a:rPr lang="ru-RU" sz="3400" dirty="0">
                <a:solidFill>
                  <a:srgbClr val="002060"/>
                </a:solidFill>
                <a:latin typeface="Times New Roman"/>
                <a:ea typeface="Calibri"/>
              </a:rPr>
              <a:t>по строго установленным правилам;</a:t>
            </a:r>
            <a:endParaRPr lang="ru-RU" sz="3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 smtClean="0">
                <a:solidFill>
                  <a:srgbClr val="002060"/>
                </a:solidFill>
                <a:latin typeface="Times New Roman"/>
                <a:ea typeface="Calibri"/>
              </a:rPr>
              <a:t>в </a:t>
            </a:r>
            <a:r>
              <a:rPr lang="ru-RU" sz="3400" dirty="0">
                <a:solidFill>
                  <a:srgbClr val="002060"/>
                </a:solidFill>
                <a:latin typeface="Times New Roman"/>
                <a:ea typeface="Calibri"/>
              </a:rPr>
              <a:t>состав команд входит чёткое количество игроков;</a:t>
            </a:r>
            <a:endParaRPr lang="ru-RU" sz="3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 smtClean="0">
                <a:solidFill>
                  <a:srgbClr val="002060"/>
                </a:solidFill>
                <a:latin typeface="Times New Roman"/>
                <a:ea typeface="Calibri"/>
              </a:rPr>
              <a:t>продолжительность </a:t>
            </a:r>
            <a:r>
              <a:rPr lang="ru-RU" sz="3400" dirty="0">
                <a:solidFill>
                  <a:srgbClr val="002060"/>
                </a:solidFill>
                <a:latin typeface="Times New Roman"/>
                <a:ea typeface="Calibri"/>
              </a:rPr>
              <a:t>игры ограниченна во времени;</a:t>
            </a:r>
            <a:endParaRPr lang="ru-RU" sz="3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 smtClean="0">
                <a:solidFill>
                  <a:srgbClr val="002060"/>
                </a:solidFill>
                <a:latin typeface="Times New Roman"/>
                <a:ea typeface="Calibri"/>
              </a:rPr>
              <a:t>условия </a:t>
            </a:r>
            <a:r>
              <a:rPr lang="ru-RU" sz="3400" dirty="0">
                <a:solidFill>
                  <a:srgbClr val="002060"/>
                </a:solidFill>
                <a:latin typeface="Times New Roman"/>
                <a:ea typeface="Calibri"/>
              </a:rPr>
              <a:t>проведения игры требует специально подготовленного места, разметки площадки, соответствующего оборудования, инвентаря;</a:t>
            </a:r>
            <a:endParaRPr lang="ru-RU" sz="3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 smtClean="0">
                <a:solidFill>
                  <a:srgbClr val="002060"/>
                </a:solidFill>
                <a:latin typeface="Times New Roman"/>
                <a:ea typeface="Calibri"/>
              </a:rPr>
              <a:t>требуют </a:t>
            </a:r>
            <a:r>
              <a:rPr lang="ru-RU" sz="3400" dirty="0">
                <a:solidFill>
                  <a:srgbClr val="002060"/>
                </a:solidFill>
                <a:latin typeface="Times New Roman"/>
                <a:ea typeface="Calibri"/>
              </a:rPr>
              <a:t>большей, чем в подвижных играх, собранности, организованности, наблюдательности, овладения определённой техникой движений и быстроты двигательной реакции.</a:t>
            </a:r>
            <a:endParaRPr lang="ru-RU" sz="3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endParaRPr lang="ru-RU" sz="2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07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584176"/>
          </a:xfrm>
        </p:spPr>
        <p:txBody>
          <a:bodyPr>
            <a:noAutofit/>
          </a:bodyPr>
          <a:lstStyle/>
          <a:p>
            <a:pPr indent="269875">
              <a:spcAft>
                <a:spcPts val="0"/>
              </a:spcAft>
            </a:pPr>
            <a:r>
              <a:rPr lang="ru-RU" sz="2800" i="1" u="sng" dirty="0">
                <a:solidFill>
                  <a:srgbClr val="C00000"/>
                </a:solidFill>
                <a:latin typeface="Times New Roman"/>
                <a:ea typeface="Times New Roman"/>
              </a:rPr>
              <a:t>Спортивные упражнения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  <a:t> – не ограничены во времени, не имеют правил, спортивными упражнениями может заниматься один человек. </a:t>
            </a:r>
            <a:b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indent="269875" algn="ctr">
              <a:lnSpc>
                <a:spcPct val="150000"/>
              </a:lnSpc>
              <a:spcAft>
                <a:spcPts val="0"/>
              </a:spcAft>
            </a:pPr>
            <a:r>
              <a:rPr lang="ru-RU" i="1" u="sng" dirty="0">
                <a:solidFill>
                  <a:srgbClr val="0070C0"/>
                </a:solidFill>
                <a:latin typeface="Times New Roman"/>
                <a:ea typeface="Times New Roman"/>
              </a:rPr>
              <a:t>Зимние </a:t>
            </a:r>
            <a:r>
              <a:rPr lang="ru-RU" i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упражнения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-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ходьба на лыжах, катание на санках, катание на коньках, скольжение по ледяным дорожкам, катание с горки.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indent="269875" algn="ctr">
              <a:lnSpc>
                <a:spcPct val="150000"/>
              </a:lnSpc>
              <a:spcAft>
                <a:spcPts val="0"/>
              </a:spcAft>
            </a:pPr>
            <a:r>
              <a:rPr lang="ru-RU" i="1" u="sng" dirty="0">
                <a:solidFill>
                  <a:srgbClr val="00B050"/>
                </a:solidFill>
                <a:latin typeface="Times New Roman"/>
                <a:ea typeface="Times New Roman"/>
              </a:rPr>
              <a:t>Летние </a:t>
            </a:r>
            <a:r>
              <a:rPr lang="ru-RU" i="1" u="sng" dirty="0" smtClean="0">
                <a:solidFill>
                  <a:srgbClr val="00B050"/>
                </a:solidFill>
                <a:latin typeface="Times New Roman"/>
                <a:ea typeface="Times New Roman"/>
              </a:rPr>
              <a:t>упражнения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–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катание на велосипеде, на роликах, на качелях, на самокате, плавание.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830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64896" cy="1196752"/>
          </a:xfrm>
        </p:spPr>
        <p:txBody>
          <a:bodyPr>
            <a:noAutofit/>
          </a:bodyPr>
          <a:lstStyle/>
          <a:p>
            <a:pPr indent="269875">
              <a:spcAft>
                <a:spcPts val="0"/>
              </a:spcAft>
            </a:pPr>
            <a:r>
              <a:rPr lang="ru-RU" sz="3200" b="1" dirty="0" smtClean="0">
                <a:latin typeface="Times New Roman"/>
                <a:ea typeface="Calibri"/>
              </a:rPr>
              <a:t>Схема </a:t>
            </a:r>
            <a:r>
              <a:rPr lang="ru-RU" sz="2800" dirty="0" smtClean="0">
                <a:latin typeface="Times New Roman"/>
                <a:ea typeface="Calibri"/>
              </a:rPr>
              <a:t/>
            </a:r>
            <a:br>
              <a:rPr lang="ru-RU" sz="2800" dirty="0" smtClean="0">
                <a:latin typeface="Times New Roman"/>
                <a:ea typeface="Calibri"/>
              </a:rPr>
            </a:br>
            <a:r>
              <a:rPr lang="ru-RU" sz="2800" dirty="0" smtClean="0">
                <a:latin typeface="Times New Roman"/>
                <a:ea typeface="Calibri"/>
              </a:rPr>
              <a:t>первоначального </a:t>
            </a:r>
            <a:r>
              <a:rPr lang="ru-RU" sz="2800" dirty="0">
                <a:latin typeface="Times New Roman"/>
                <a:ea typeface="Calibri"/>
              </a:rPr>
              <a:t>разучивания технических элементов спортивных игр</a:t>
            </a:r>
            <a:r>
              <a:rPr lang="ru-RU" sz="2800" dirty="0" smtClean="0">
                <a:latin typeface="Times New Roman"/>
                <a:ea typeface="Calibri"/>
              </a:rPr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1348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smtClean="0">
                <a:latin typeface="Times New Roman"/>
                <a:ea typeface="Calibri"/>
              </a:rPr>
              <a:t>    </a:t>
            </a:r>
            <a:r>
              <a:rPr lang="ru-RU" sz="6800" dirty="0" smtClean="0">
                <a:latin typeface="Times New Roman"/>
                <a:ea typeface="Calibri"/>
              </a:rPr>
              <a:t>1.Ознакомление </a:t>
            </a:r>
            <a:r>
              <a:rPr lang="ru-RU" sz="6800" dirty="0">
                <a:latin typeface="Times New Roman"/>
                <a:ea typeface="Calibri"/>
              </a:rPr>
              <a:t>со спортивной игрой в целом посредством использования методов слова и наглядности.</a:t>
            </a:r>
            <a:endParaRPr lang="ru-RU" sz="6800" dirty="0"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6800" dirty="0">
                <a:latin typeface="Times New Roman"/>
                <a:ea typeface="Calibri"/>
              </a:rPr>
              <a:t>2. Первоначальное разучивание наиболее простых технических приемов при помощи их вычленения из сложного комплекса специальных действий и движений. </a:t>
            </a:r>
            <a:endParaRPr lang="ru-RU" sz="6800" dirty="0"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6800" dirty="0">
                <a:latin typeface="Times New Roman"/>
                <a:ea typeface="Calibri"/>
              </a:rPr>
              <a:t>3. Углубленное разучивание простых специальных движений. </a:t>
            </a:r>
            <a:endParaRPr lang="ru-RU" sz="6800" dirty="0"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6800" dirty="0">
                <a:latin typeface="Times New Roman"/>
                <a:ea typeface="Calibri"/>
              </a:rPr>
              <a:t>4.Закрепление простых комбинационных действий и движений специально направленного характера. </a:t>
            </a:r>
            <a:endParaRPr lang="ru-RU" sz="6800" dirty="0">
              <a:latin typeface="Times New Roman"/>
              <a:ea typeface="Times New Roman"/>
            </a:endParaRPr>
          </a:p>
          <a:p>
            <a:pPr indent="269875" algn="just">
              <a:lnSpc>
                <a:spcPct val="150000"/>
              </a:lnSpc>
              <a:spcAft>
                <a:spcPts val="0"/>
              </a:spcAft>
            </a:pPr>
            <a:r>
              <a:rPr lang="ru-RU" sz="6800" dirty="0">
                <a:latin typeface="Times New Roman"/>
                <a:ea typeface="Calibri"/>
              </a:rPr>
              <a:t>5. Совершенствование основных технических приемов, характерных для изучаемой игры, с использованием игрового и соревновательного методов</a:t>
            </a:r>
            <a:r>
              <a:rPr lang="ru-RU" sz="6800" dirty="0" smtClean="0">
                <a:latin typeface="Times New Roman"/>
                <a:ea typeface="Calibri"/>
              </a:rPr>
              <a:t>.</a:t>
            </a:r>
            <a:endParaRPr lang="ru-RU" sz="6800" dirty="0">
              <a:latin typeface="Times New Roman"/>
              <a:ea typeface="Times New Roman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7596336" y="6237312"/>
            <a:ext cx="720080" cy="6206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4633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7606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indent="269875" algn="just">
              <a:lnSpc>
                <a:spcPct val="150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6. Первоначальное разучивание элементарной тактической схемы игры по упрощенным правилам.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indent="269875" algn="just">
              <a:lnSpc>
                <a:spcPct val="150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7. Углубленное разучивание как элементарных, так и более сложных тактических схем.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indent="269875" algn="just">
              <a:lnSpc>
                <a:spcPct val="150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8.Закрепление основного тактического рисунка игры. Решение простых тактических задач посредством использования технических приемов, двигательных действий и движений, характерных для изучаемой игры.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indent="269875" algn="just">
              <a:lnSpc>
                <a:spcPct val="150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Calibri"/>
              </a:rPr>
              <a:t>9. Совершенствование игры через развитие интереса к ней.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sz="24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7740352" y="0"/>
            <a:ext cx="86409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066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обучения </a:t>
            </a:r>
            <a:br>
              <a:rPr lang="ru-RU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двигательному действию:</a:t>
            </a:r>
            <a:endParaRPr lang="ru-RU" i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4320480" cy="46805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I </a:t>
            </a: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этап - начальное разучивание; </a:t>
            </a:r>
          </a:p>
          <a:p>
            <a:pPr indent="0" algn="ctr">
              <a:spcAft>
                <a:spcPts val="0"/>
              </a:spcAft>
              <a:buNone/>
            </a:pPr>
            <a:endParaRPr lang="ru-RU" sz="2400" b="1" u="sng" dirty="0">
              <a:latin typeface="Arial Black" panose="020B0A04020102020204" pitchFamily="34" charset="0"/>
              <a:ea typeface="Calibri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Calibri"/>
              </a:rPr>
              <a:t>Представление </a:t>
            </a:r>
            <a:r>
              <a:rPr lang="ru-RU" sz="2400" dirty="0">
                <a:latin typeface="Times New Roman"/>
                <a:ea typeface="Calibri"/>
              </a:rPr>
              <a:t>самой игры, ее показа детям. </a:t>
            </a:r>
            <a:r>
              <a:rPr lang="ru-RU" sz="2400" dirty="0" smtClean="0">
                <a:latin typeface="Times New Roman"/>
                <a:ea typeface="Calibri"/>
              </a:rPr>
              <a:t>При </a:t>
            </a:r>
            <a:r>
              <a:rPr lang="ru-RU" sz="2400" dirty="0">
                <a:latin typeface="Times New Roman"/>
                <a:ea typeface="Calibri"/>
              </a:rPr>
              <a:t>этом можно использовать средства наглядности (видеозаписи) и организовывать посещение </a:t>
            </a:r>
            <a:r>
              <a:rPr lang="ru-RU" sz="2400" dirty="0" smtClean="0">
                <a:latin typeface="Times New Roman"/>
                <a:ea typeface="Calibri"/>
              </a:rPr>
              <a:t>соревнований</a:t>
            </a:r>
            <a:r>
              <a:rPr lang="ru-RU" sz="1600" dirty="0" smtClean="0">
                <a:latin typeface="Times New Roman"/>
                <a:ea typeface="Calibri"/>
              </a:rPr>
              <a:t>. 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Calibri"/>
              </a:rPr>
              <a:t>Показ </a:t>
            </a:r>
            <a:r>
              <a:rPr lang="ru-RU" sz="2400" dirty="0">
                <a:latin typeface="Times New Roman"/>
                <a:ea typeface="Calibri"/>
              </a:rPr>
              <a:t>образца </a:t>
            </a:r>
            <a:r>
              <a:rPr lang="ru-RU" sz="2400" dirty="0" smtClean="0">
                <a:latin typeface="Times New Roman"/>
                <a:ea typeface="Calibri"/>
              </a:rPr>
              <a:t>движения.</a:t>
            </a:r>
            <a:endParaRPr lang="ru-RU" sz="2400" dirty="0">
              <a:latin typeface="Times New Roman"/>
              <a:ea typeface="Times New Roman"/>
            </a:endParaRPr>
          </a:p>
          <a:p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258816" cy="46413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II </a:t>
            </a:r>
            <a:r>
              <a:rPr lang="ru-RU" sz="2400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этап - углубленное разучивание;</a:t>
            </a:r>
          </a:p>
          <a:p>
            <a:pPr indent="0" algn="ctr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Calibri"/>
            </a:endParaRPr>
          </a:p>
          <a:p>
            <a:pPr indent="0" algn="ctr">
              <a:spcAft>
                <a:spcPts val="0"/>
              </a:spcAft>
              <a:buNone/>
            </a:pPr>
            <a:endParaRPr lang="ru-RU" sz="2400" dirty="0">
              <a:latin typeface="Times New Roman"/>
              <a:ea typeface="Calibri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Calibri"/>
              </a:rPr>
              <a:t>Выполнение </a:t>
            </a:r>
            <a:r>
              <a:rPr lang="ru-RU" sz="2400" dirty="0">
                <a:latin typeface="Times New Roman"/>
                <a:ea typeface="Calibri"/>
              </a:rPr>
              <a:t>упражнений в комфортном для детей режиме с  элементами конкретной спортивной игры.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ru-RU" sz="2400" dirty="0">
              <a:latin typeface="Arial Black" panose="020B0A04020102020204" pitchFamily="34" charset="0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855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 indent="0" algn="ctr">
              <a:lnSpc>
                <a:spcPct val="150000"/>
              </a:lnSpc>
              <a:buNone/>
            </a:pPr>
            <a:r>
              <a:rPr lang="en-US" sz="2800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III </a:t>
            </a:r>
            <a:r>
              <a:rPr lang="ru-RU" sz="2800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этап - закрепления </a:t>
            </a:r>
            <a:r>
              <a:rPr lang="ru-RU" sz="2800" dirty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и дальнейшего совершенствования</a:t>
            </a:r>
            <a:r>
              <a:rPr lang="ru-RU" sz="2800" dirty="0" smtClean="0">
                <a:solidFill>
                  <a:srgbClr val="00B050"/>
                </a:solidFill>
                <a:latin typeface="Arial Black" panose="020B0A04020102020204" pitchFamily="34" charset="0"/>
                <a:ea typeface="Calibri"/>
              </a:rPr>
              <a:t>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  <a:t>Его суть состоит в моделировании условий, обеспечивающих постепенное «сжатие» и сокращение пространства и времени при выполнении упражнения.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lvl="0" indent="0" algn="ctr">
              <a:lnSpc>
                <a:spcPct val="150000"/>
              </a:lnSpc>
              <a:buNone/>
            </a:pP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369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>
                <a:solidFill>
                  <a:schemeClr val="accent3">
                    <a:lumMod val="75000"/>
                  </a:schemeClr>
                </a:solidFill>
                <a:latin typeface="Times New Roman"/>
                <a:ea typeface="Calibri"/>
              </a:rPr>
              <a:t>Методические приемы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При обучении </a:t>
            </a:r>
            <a:r>
              <a:rPr lang="ru-RU" dirty="0"/>
              <a:t>броскам мяча в корзину в баскетболе первым упражнением является обычная передача мяча, затем — выполнение передачи с высокой траекторией, далее — передача мяча через различные высокорасположенные препятствия (сетка, веревка, планка) с попаданием в горизонтальную цель (щит баскетбольной корзины) и, наконец, броски непосредственно в корзину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Учить передавать </a:t>
            </a:r>
            <a:r>
              <a:rPr lang="ru-RU" dirty="0"/>
              <a:t>и </a:t>
            </a:r>
            <a:r>
              <a:rPr lang="ru-RU" dirty="0" smtClean="0"/>
              <a:t>ловить  </a:t>
            </a:r>
            <a:r>
              <a:rPr lang="ru-RU" dirty="0"/>
              <a:t>мяча в баскетболе </a:t>
            </a:r>
            <a:r>
              <a:rPr lang="ru-RU" dirty="0" smtClean="0"/>
              <a:t> следует не только в </a:t>
            </a:r>
            <a:r>
              <a:rPr lang="ru-RU" dirty="0"/>
              <a:t>парах, </a:t>
            </a:r>
            <a:r>
              <a:rPr lang="ru-RU" dirty="0" smtClean="0"/>
              <a:t>но и тройках</a:t>
            </a:r>
            <a:r>
              <a:rPr lang="ru-RU" dirty="0"/>
              <a:t>, используя при этом не один, а два мяча </a:t>
            </a:r>
            <a:r>
              <a:rPr lang="ru-RU" dirty="0" smtClean="0"/>
              <a:t>одновременно.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5290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551</Words>
  <Application>Microsoft Office PowerPoint</Application>
  <PresentationFormat>Экран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Спортивные игры и упражнения   - чему и как учить дошкольников.</vt:lpstr>
      <vt:lpstr>Организация спортивных игр и упражнений  требует:</vt:lpstr>
      <vt:lpstr>  Спортивные игры – это виды игровых состязаний, основой которых являются различные технические и тактические приёмы поражения цели (ворота, сетка, площадка и.т.д.) спортивным снарядом (мячом, битой, ракеткой):  </vt:lpstr>
      <vt:lpstr>Спортивные упражнения – не ограничены во времени, не имеют правил, спортивными упражнениями может заниматься один человек.  </vt:lpstr>
      <vt:lpstr>Схема  первоначального разучивания технических элементов спортивных игр.</vt:lpstr>
      <vt:lpstr>Слайд 6</vt:lpstr>
      <vt:lpstr>Этапы обучения  двигательному действию:</vt:lpstr>
      <vt:lpstr>Слайд 8</vt:lpstr>
      <vt:lpstr>Методические приемы </vt:lpstr>
      <vt:lpstr>Баскетбол. </vt:lpstr>
      <vt:lpstr> Волейбол </vt:lpstr>
      <vt:lpstr>  Футбол </vt:lpstr>
      <vt:lpstr>Бадминтон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Спортивные игры и упражнения   - чему и как учить дошкольников.</dc:title>
  <dc:creator>Lenovo</dc:creator>
  <cp:lastModifiedBy>МДОБУ-38</cp:lastModifiedBy>
  <cp:revision>12</cp:revision>
  <dcterms:created xsi:type="dcterms:W3CDTF">2020-11-23T16:41:02Z</dcterms:created>
  <dcterms:modified xsi:type="dcterms:W3CDTF">2020-11-25T11:10:06Z</dcterms:modified>
</cp:coreProperties>
</file>