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1357314"/>
          </a:xfrm>
        </p:spPr>
        <p:txBody>
          <a:bodyPr>
            <a:no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Муниципальное  дошкольное образовательное автономное учреждение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>«Детский сад  №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78 комбинированного вида «Пчелка» г. Орска»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857364"/>
            <a:ext cx="6429420" cy="26432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«Виды</a:t>
            </a:r>
          </a:p>
          <a:p>
            <a:pPr algn="ctr"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 утренней гимнастики </a:t>
            </a:r>
          </a:p>
          <a:p>
            <a:pPr algn="ctr"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в детском саду»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3438" y="5143512"/>
            <a:ext cx="4086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4876" y="4929198"/>
            <a:ext cx="4229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78645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Подготовила воспитатель: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Рыбакова С.К.</a:t>
            </a:r>
          </a:p>
        </p:txBody>
      </p:sp>
      <p:pic>
        <p:nvPicPr>
          <p:cNvPr id="1028" name="Picture 4" descr="C:\Users\Марина\Desktop\25-251724_фото-автор-soloveika-на-яндекс-дети-делают-зарядку.pn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000504"/>
            <a:ext cx="2928959" cy="2723235"/>
          </a:xfrm>
          <a:prstGeom prst="rect">
            <a:avLst/>
          </a:prstGeom>
          <a:noFill/>
        </p:spPr>
      </p:pic>
      <p:pic>
        <p:nvPicPr>
          <p:cNvPr id="1033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428625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8" y="-24"/>
            <a:ext cx="8686800" cy="114300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Речёвки</a:t>
            </a:r>
            <a:r>
              <a:rPr lang="ru-RU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к утренней гимнастики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1050367"/>
            <a:ext cx="47616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Выше рук, шире плечи,</a:t>
            </a:r>
          </a:p>
          <a:p>
            <a:r>
              <a:rPr lang="ru-RU" sz="2800" i="1" dirty="0"/>
              <a:t>Раз, два, три – дыши ровней!</a:t>
            </a:r>
          </a:p>
          <a:p>
            <a:r>
              <a:rPr lang="ru-RU" sz="2800" i="1" dirty="0"/>
              <a:t>От зарядки и закалки</a:t>
            </a:r>
          </a:p>
          <a:p>
            <a:r>
              <a:rPr lang="ru-RU" sz="2800" i="1" dirty="0"/>
              <a:t>Будешь крепче и сильней.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6380" y="1428736"/>
            <a:ext cx="3591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Вновь я ловок и силён</a:t>
            </a:r>
          </a:p>
          <a:p>
            <a:r>
              <a:rPr lang="ru-RU" sz="2800" dirty="0"/>
              <a:t>Я зарядкой заряжён!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6" y="3071810"/>
            <a:ext cx="49183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Мы зарядку любим очень</a:t>
            </a:r>
          </a:p>
          <a:p>
            <a:r>
              <a:rPr lang="ru-RU" sz="2800" dirty="0"/>
              <a:t>Каждый быть здоровым хочет!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06" y="4403719"/>
            <a:ext cx="5520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Каждый день зарядку делай,</a:t>
            </a:r>
          </a:p>
          <a:p>
            <a:r>
              <a:rPr lang="ru-RU" sz="2800" dirty="0"/>
              <a:t>Будешь сильным, будешь смелым!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5429264"/>
            <a:ext cx="3338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Здоровье в порядке,</a:t>
            </a:r>
          </a:p>
          <a:p>
            <a:r>
              <a:rPr lang="ru-RU" sz="2800" dirty="0"/>
              <a:t>Спасибо зарядке!</a:t>
            </a:r>
          </a:p>
        </p:txBody>
      </p:sp>
      <p:pic>
        <p:nvPicPr>
          <p:cNvPr id="9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6000768"/>
            <a:ext cx="642942" cy="642942"/>
          </a:xfrm>
          <a:prstGeom prst="rect">
            <a:avLst/>
          </a:prstGeom>
          <a:noFill/>
        </p:spPr>
      </p:pic>
      <p:pic>
        <p:nvPicPr>
          <p:cNvPr id="10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4643446"/>
            <a:ext cx="642942" cy="642942"/>
          </a:xfrm>
          <a:prstGeom prst="rect">
            <a:avLst/>
          </a:prstGeom>
          <a:noFill/>
        </p:spPr>
      </p:pic>
      <p:pic>
        <p:nvPicPr>
          <p:cNvPr id="11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000108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5357826"/>
            <a:ext cx="857256" cy="857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70" y="-24"/>
            <a:ext cx="9144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Список использованной литературы: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Горькова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Л.Г., Обухова Л.А. Занятие физической культуры в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ДОУ : Основные виды, Сценарии занятий, 2007г. 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2) Ерофеева Т.И. Современные образовательные программы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для дошкольных учреждений//.М, 2009г.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3) Комплексная образовательная программа дошкольного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образования «Детство» /  Т.И. Бабаева, А.Г. Гогоберидзе,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О.В. Солнцева и др. — СПб. : ООО Издательство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«Детство - Пресс», 2019.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4) Сулим Е.В. Детский фитнес. Физкультурные занятия для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детей 3-5 лет. Творческий центр Сфера 2014г.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5) Харченко Т. Е. Утренняя гимнастика в детском саду.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Упражнения для детей 3-5 лет. (Мозаика-Синтез), 2007г.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58777"/>
            <a:ext cx="8786842" cy="1470025"/>
          </a:xfrm>
        </p:spPr>
        <p:txBody>
          <a:bodyPr>
            <a:noAutofit/>
          </a:bodyPr>
          <a:lstStyle/>
          <a:p>
            <a:r>
              <a:rPr lang="ru-RU" sz="4000" i="1" dirty="0">
                <a:latin typeface="Arial" pitchFamily="34" charset="0"/>
                <a:cs typeface="Arial" pitchFamily="34" charset="0"/>
              </a:rPr>
              <a:t>Структура утренней гимнастики: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sz="4000" i="1" dirty="0"/>
          </a:p>
        </p:txBody>
      </p:sp>
      <p:pic>
        <p:nvPicPr>
          <p:cNvPr id="4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000240"/>
            <a:ext cx="785818" cy="785818"/>
          </a:xfrm>
          <a:prstGeom prst="rect">
            <a:avLst/>
          </a:prstGeom>
          <a:noFill/>
        </p:spPr>
      </p:pic>
      <p:pic>
        <p:nvPicPr>
          <p:cNvPr id="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357562"/>
            <a:ext cx="785818" cy="785818"/>
          </a:xfrm>
          <a:prstGeom prst="rect">
            <a:avLst/>
          </a:prstGeom>
          <a:noFill/>
        </p:spPr>
      </p:pic>
      <p:pic>
        <p:nvPicPr>
          <p:cNvPr id="6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4643446"/>
            <a:ext cx="785818" cy="7858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2068289"/>
            <a:ext cx="331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Вводная 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3425611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Основная часть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32" y="4782933"/>
            <a:ext cx="505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Заключительная часть</a:t>
            </a:r>
          </a:p>
        </p:txBody>
      </p:sp>
      <p:pic>
        <p:nvPicPr>
          <p:cNvPr id="4099" name="Picture 3" descr="C:\Users\Марина\Desktop\1e3dd59872539ae895c79247b482e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85736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20" y="500043"/>
            <a:ext cx="8715436" cy="13573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>
                <a:latin typeface="Arial" pitchFamily="34" charset="0"/>
                <a:cs typeface="Arial" pitchFamily="34" charset="0"/>
              </a:rPr>
              <a:t>Примерная продолжительность гимнастики в минутах:</a:t>
            </a:r>
          </a:p>
          <a:p>
            <a:pPr algn="ctr">
              <a:buNone/>
            </a:pPr>
            <a:endParaRPr lang="ru-RU" sz="40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214554"/>
            <a:ext cx="8001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Младшая группа - 5 минут</a:t>
            </a:r>
          </a:p>
          <a:p>
            <a:pPr marL="342900" indent="-342900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Средняя группа - 8 минут</a:t>
            </a:r>
          </a:p>
          <a:p>
            <a:pPr marL="342900" indent="-342900">
              <a:buAutoNum type="arabicPeriod"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Старшая группа - 10 минут</a:t>
            </a:r>
          </a:p>
          <a:p>
            <a:pPr marL="342900" indent="-342900">
              <a:buAutoNum type="arabicPeriod"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Подготовительная группа - 12 минут</a:t>
            </a:r>
          </a:p>
        </p:txBody>
      </p:sp>
      <p:pic>
        <p:nvPicPr>
          <p:cNvPr id="9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214554"/>
            <a:ext cx="785818" cy="785818"/>
          </a:xfrm>
          <a:prstGeom prst="rect">
            <a:avLst/>
          </a:prstGeom>
          <a:noFill/>
        </p:spPr>
      </p:pic>
      <p:pic>
        <p:nvPicPr>
          <p:cNvPr id="10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214686"/>
            <a:ext cx="785818" cy="785818"/>
          </a:xfrm>
          <a:prstGeom prst="rect">
            <a:avLst/>
          </a:prstGeom>
          <a:noFill/>
        </p:spPr>
      </p:pic>
      <p:pic>
        <p:nvPicPr>
          <p:cNvPr id="11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256"/>
            <a:ext cx="785818" cy="785818"/>
          </a:xfrm>
          <a:prstGeom prst="rect">
            <a:avLst/>
          </a:prstGeom>
          <a:noFill/>
        </p:spPr>
      </p:pic>
      <p:pic>
        <p:nvPicPr>
          <p:cNvPr id="12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429264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929618" cy="507209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Традиционная с использованием 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Игрового характера (2-3 игры с разной степени интенсивности 5-7 упражнений имитационного характера);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Сюжетная утренняя гимнастика;</a:t>
            </a:r>
            <a:br>
              <a:rPr lang="ru-RU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 использованием полосы препятствий;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 включением оздоровительных пробежек;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 использованием простейших тренажеров и оборудования;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Утренняя гимнастика с музыкально-ритмическими движениям;</a:t>
            </a:r>
            <a:br>
              <a:rPr lang="ru-RU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 использованием нетрадиционного оборудования.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357166"/>
            <a:ext cx="7095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latin typeface="Arial" pitchFamily="34" charset="0"/>
                <a:cs typeface="Arial" pitchFamily="34" charset="0"/>
              </a:rPr>
              <a:t>Виды утренней гимнастики</a:t>
            </a:r>
          </a:p>
        </p:txBody>
      </p:sp>
      <p:pic>
        <p:nvPicPr>
          <p:cNvPr id="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643182"/>
            <a:ext cx="500066" cy="500066"/>
          </a:xfrm>
          <a:prstGeom prst="rect">
            <a:avLst/>
          </a:prstGeom>
          <a:noFill/>
        </p:spPr>
      </p:pic>
      <p:pic>
        <p:nvPicPr>
          <p:cNvPr id="16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286124"/>
            <a:ext cx="500066" cy="500066"/>
          </a:xfrm>
          <a:prstGeom prst="rect">
            <a:avLst/>
          </a:prstGeom>
          <a:noFill/>
        </p:spPr>
      </p:pic>
      <p:pic>
        <p:nvPicPr>
          <p:cNvPr id="17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929066"/>
            <a:ext cx="500066" cy="500066"/>
          </a:xfrm>
          <a:prstGeom prst="rect">
            <a:avLst/>
          </a:prstGeom>
          <a:noFill/>
        </p:spPr>
      </p:pic>
      <p:pic>
        <p:nvPicPr>
          <p:cNvPr id="1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500570"/>
            <a:ext cx="500066" cy="500066"/>
          </a:xfrm>
          <a:prstGeom prst="rect">
            <a:avLst/>
          </a:prstGeom>
          <a:noFill/>
        </p:spPr>
      </p:pic>
      <p:pic>
        <p:nvPicPr>
          <p:cNvPr id="19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072074"/>
            <a:ext cx="500066" cy="500066"/>
          </a:xfrm>
          <a:prstGeom prst="rect">
            <a:avLst/>
          </a:prstGeom>
          <a:noFill/>
        </p:spPr>
      </p:pic>
      <p:pic>
        <p:nvPicPr>
          <p:cNvPr id="20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715016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71612"/>
            <a:ext cx="7929618" cy="857256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Традиционная с использованием ОРУ</a:t>
            </a:r>
            <a:br>
              <a:rPr lang="ru-RU" sz="32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57166"/>
            <a:ext cx="7095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latin typeface="Arial" pitchFamily="34" charset="0"/>
                <a:cs typeface="Arial" pitchFamily="34" charset="0"/>
              </a:rPr>
              <a:t>Виды утренней гимнастики</a:t>
            </a:r>
          </a:p>
        </p:txBody>
      </p:sp>
      <p:pic>
        <p:nvPicPr>
          <p:cNvPr id="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14422"/>
            <a:ext cx="500066" cy="50006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EAD3D8-7F67-44F7-9208-DC0CBFF48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r="22399"/>
          <a:stretch/>
        </p:blipFill>
        <p:spPr>
          <a:xfrm>
            <a:off x="827584" y="1988840"/>
            <a:ext cx="3245299" cy="3140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526C88-C7C1-4A5E-8958-72C97FA2A4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0" r="12988"/>
          <a:stretch/>
        </p:blipFill>
        <p:spPr>
          <a:xfrm>
            <a:off x="4221216" y="3750514"/>
            <a:ext cx="4560169" cy="2783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Сюжетная утренняя гимнастика</a:t>
            </a:r>
            <a:b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endParaRPr lang="ru-RU" sz="3600" dirty="0"/>
          </a:p>
        </p:txBody>
      </p:sp>
      <p:pic>
        <p:nvPicPr>
          <p:cNvPr id="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642942" cy="642942"/>
          </a:xfrm>
          <a:prstGeom prst="rect">
            <a:avLst/>
          </a:prstGeom>
          <a:noFill/>
        </p:spPr>
      </p:pic>
      <p:pic>
        <p:nvPicPr>
          <p:cNvPr id="18437" name="Picture 5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71810"/>
            <a:ext cx="3000396" cy="2250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566204">
            <a:off x="5017788" y="2022712"/>
            <a:ext cx="380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«Два весёлых гуся»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B684EA6-A325-41FE-8873-3A2DCBD8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7" r="27163"/>
          <a:stretch/>
        </p:blipFill>
        <p:spPr>
          <a:xfrm>
            <a:off x="619406" y="1271134"/>
            <a:ext cx="3523968" cy="25618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606CBF-9C91-4555-9685-99A421AB9E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26" r="10937"/>
          <a:stretch/>
        </p:blipFill>
        <p:spPr>
          <a:xfrm>
            <a:off x="619407" y="3832988"/>
            <a:ext cx="3523967" cy="2798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28638" y="285736"/>
            <a:ext cx="7829576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 использованием простейшего </a:t>
            </a:r>
            <a:br>
              <a:rPr lang="ru-RU" sz="32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оборудования</a:t>
            </a:r>
            <a:endParaRPr lang="ru-RU" sz="3200" dirty="0">
              <a:solidFill>
                <a:srgbClr val="3333CC"/>
              </a:solidFill>
            </a:endParaRPr>
          </a:p>
        </p:txBody>
      </p:sp>
      <p:pic>
        <p:nvPicPr>
          <p:cNvPr id="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98744" y="5589240"/>
            <a:ext cx="642942" cy="642942"/>
          </a:xfrm>
          <a:prstGeom prst="rect">
            <a:avLst/>
          </a:prstGeom>
          <a:noFill/>
        </p:spPr>
      </p:pic>
      <p:sp>
        <p:nvSpPr>
          <p:cNvPr id="5122" name="AutoShape 2" descr="https://mail.rambler.ru/m/folder/INBOX/9937.2/view/id/IMG-20191017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mail.rambler.ru/m/folder/INBOX/9937.2/view/id/IMG-20191017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A2E34A-0ED2-450A-A120-1DB39788F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r="4326"/>
          <a:stretch/>
        </p:blipFill>
        <p:spPr>
          <a:xfrm>
            <a:off x="534723" y="1587624"/>
            <a:ext cx="3677238" cy="1985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37C5E6-A149-400C-8B35-4A863811F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9" t="5540" r="3538"/>
          <a:stretch/>
        </p:blipFill>
        <p:spPr>
          <a:xfrm>
            <a:off x="1547664" y="3731902"/>
            <a:ext cx="6305924" cy="29857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0789DE-8C09-4AC8-9D85-03406E1AC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00" t="5250" r="3538"/>
          <a:stretch/>
        </p:blipFill>
        <p:spPr>
          <a:xfrm>
            <a:off x="5164448" y="1587623"/>
            <a:ext cx="3677238" cy="1985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Утренняя гимнастика с </a:t>
            </a:r>
            <a:b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музыкально-ритмическими движениям</a:t>
            </a:r>
            <a:r>
              <a:rPr lang="ru-RU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4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642942" cy="6429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189311">
            <a:off x="294534" y="5223745"/>
            <a:ext cx="2301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«Антошка»</a:t>
            </a:r>
          </a:p>
        </p:txBody>
      </p:sp>
      <p:pic>
        <p:nvPicPr>
          <p:cNvPr id="20487" name="Picture 7" descr="Похожее изображени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55644">
            <a:off x="6906553" y="5176026"/>
            <a:ext cx="1621211" cy="140274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5025A9-3F79-4D0E-88CD-C48384FAD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73" r="13654"/>
          <a:stretch/>
        </p:blipFill>
        <p:spPr>
          <a:xfrm>
            <a:off x="2123728" y="1655393"/>
            <a:ext cx="5040560" cy="3209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06461">
            <a:off x="2454779" y="142897"/>
            <a:ext cx="3400420" cy="115409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9900"/>
                </a:solidFill>
              </a:rPr>
              <a:t>«</a:t>
            </a:r>
            <a:r>
              <a:rPr lang="ru-RU" sz="3600" b="1" i="1" dirty="0" err="1">
                <a:solidFill>
                  <a:srgbClr val="009900"/>
                </a:solidFill>
              </a:rPr>
              <a:t>Рыбачок</a:t>
            </a:r>
            <a:r>
              <a:rPr lang="ru-RU" sz="3600" b="1" i="1" dirty="0">
                <a:solidFill>
                  <a:srgbClr val="009900"/>
                </a:solidFill>
              </a:rPr>
              <a:t>»</a:t>
            </a:r>
          </a:p>
        </p:txBody>
      </p:sp>
      <p:pic>
        <p:nvPicPr>
          <p:cNvPr id="2151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49098">
            <a:off x="7135538" y="4796364"/>
            <a:ext cx="1360792" cy="1601304"/>
          </a:xfrm>
          <a:prstGeom prst="rect">
            <a:avLst/>
          </a:prstGeom>
          <a:noFill/>
        </p:spPr>
      </p:pic>
      <p:pic>
        <p:nvPicPr>
          <p:cNvPr id="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04"/>
            <a:ext cx="642942" cy="642942"/>
          </a:xfrm>
          <a:prstGeom prst="rect">
            <a:avLst/>
          </a:prstGeom>
          <a:noFill/>
        </p:spPr>
      </p:pic>
      <p:pic>
        <p:nvPicPr>
          <p:cNvPr id="2151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0441">
            <a:off x="256574" y="5104032"/>
            <a:ext cx="1653381" cy="1344417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434200-CC1F-44E9-BB8F-C57EED025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13" r="20075"/>
          <a:stretch/>
        </p:blipFill>
        <p:spPr>
          <a:xfrm>
            <a:off x="1888324" y="1196752"/>
            <a:ext cx="5112568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182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 дошкольное образовательное автономное учреждение  «Детский сад  № 78 комбинированного вида «Пчелка» г. Орска» </vt:lpstr>
      <vt:lpstr>Структура утренней гимнастики: </vt:lpstr>
      <vt:lpstr>Презентация PowerPoint</vt:lpstr>
      <vt:lpstr>Традиционная с использованием ОРУ;  Игрового характера (2-3 игры с разной степени интенсивности 5-7 упражнений имитационного характера);  Сюжетная утренняя гимнастика;   С использованием полосы препятствий;  С включением оздоровительных пробежек;  С использованием простейших тренажеров и оборудования;  Утренняя гимнастика с музыкально-ритмическими движениям;  С использованием нетрадиционного оборудования.</vt:lpstr>
      <vt:lpstr>Традиционная с использованием ОРУ  </vt:lpstr>
      <vt:lpstr>Презентация PowerPoint</vt:lpstr>
      <vt:lpstr>С использованием простейшего    оборудования</vt:lpstr>
      <vt:lpstr>Утренняя гимнастика с  музыкально-ритмическими движениям </vt:lpstr>
      <vt:lpstr>«Рыбачок»</vt:lpstr>
      <vt:lpstr>Речёвки к утренней гимнастики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79058981189</cp:lastModifiedBy>
  <cp:revision>60</cp:revision>
  <dcterms:created xsi:type="dcterms:W3CDTF">2019-10-16T11:29:02Z</dcterms:created>
  <dcterms:modified xsi:type="dcterms:W3CDTF">2021-10-28T10:32:09Z</dcterms:modified>
</cp:coreProperties>
</file>