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81" r:id="rId8"/>
    <p:sldId id="274" r:id="rId9"/>
    <p:sldId id="282" r:id="rId10"/>
    <p:sldId id="283" r:id="rId11"/>
    <p:sldId id="269" r:id="rId12"/>
    <p:sldId id="270" r:id="rId13"/>
    <p:sldId id="260" r:id="rId14"/>
    <p:sldId id="264" r:id="rId15"/>
    <p:sldId id="265" r:id="rId16"/>
    <p:sldId id="266" r:id="rId17"/>
    <p:sldId id="268" r:id="rId18"/>
    <p:sldId id="276" r:id="rId19"/>
    <p:sldId id="277" r:id="rId20"/>
    <p:sldId id="278" r:id="rId21"/>
    <p:sldId id="279" r:id="rId22"/>
    <p:sldId id="280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41B61D-6867-4643-ACCA-86FA21C6427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06980D-D889-40CC-8D90-5359347F602F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уникальности и </a:t>
          </a:r>
          <a:r>
            <a:rPr lang="ru-RU" b="1" dirty="0" err="1">
              <a:solidFill>
                <a:srgbClr val="002060"/>
              </a:solidFill>
            </a:rPr>
            <a:t>самоценности</a:t>
          </a:r>
          <a:r>
            <a:rPr lang="ru-RU" b="1" dirty="0">
              <a:solidFill>
                <a:srgbClr val="002060"/>
              </a:solidFill>
            </a:rPr>
            <a:t> детства </a:t>
          </a:r>
        </a:p>
      </dgm:t>
    </dgm:pt>
    <dgm:pt modelId="{818134FE-9BFD-4EFF-BE0E-B02224783E23}" type="parTrans" cxnId="{037B239E-5543-442F-AC36-8BB027ECAFC2}">
      <dgm:prSet/>
      <dgm:spPr/>
      <dgm:t>
        <a:bodyPr/>
        <a:lstStyle/>
        <a:p>
          <a:endParaRPr lang="ru-RU"/>
        </a:p>
      </dgm:t>
    </dgm:pt>
    <dgm:pt modelId="{96AD9ADF-27DE-4A96-A666-79C600C6B0AF}" type="sibTrans" cxnId="{037B239E-5543-442F-AC36-8BB027ECAFC2}">
      <dgm:prSet/>
      <dgm:spPr/>
      <dgm:t>
        <a:bodyPr/>
        <a:lstStyle/>
        <a:p>
          <a:endParaRPr lang="ru-RU"/>
        </a:p>
      </dgm:t>
    </dgm:pt>
    <dgm:pt modelId="{9A06664F-BCDF-4B2C-92CE-D82C18A6BE76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поддержку </a:t>
          </a:r>
          <a:r>
            <a:rPr lang="ru-RU" b="1" dirty="0" err="1">
              <a:solidFill>
                <a:srgbClr val="002060"/>
              </a:solidFill>
            </a:rPr>
            <a:t>разнобразия</a:t>
          </a:r>
          <a:r>
            <a:rPr lang="ru-RU" b="1" dirty="0">
              <a:solidFill>
                <a:srgbClr val="002060"/>
              </a:solidFill>
            </a:rPr>
            <a:t> детства</a:t>
          </a:r>
        </a:p>
      </dgm:t>
    </dgm:pt>
    <dgm:pt modelId="{EFFE8A22-B2B7-4EEB-97E3-67B331A21884}" type="parTrans" cxnId="{FC3505A2-29DD-44F2-A929-AB67C7E992B5}">
      <dgm:prSet/>
      <dgm:spPr/>
      <dgm:t>
        <a:bodyPr/>
        <a:lstStyle/>
        <a:p>
          <a:endParaRPr lang="ru-RU"/>
        </a:p>
      </dgm:t>
    </dgm:pt>
    <dgm:pt modelId="{7626E92A-10E5-4C04-9710-72277B553716}" type="sibTrans" cxnId="{FC3505A2-29DD-44F2-A929-AB67C7E992B5}">
      <dgm:prSet/>
      <dgm:spPr/>
      <dgm:t>
        <a:bodyPr/>
        <a:lstStyle/>
        <a:p>
          <a:endParaRPr lang="ru-RU"/>
        </a:p>
      </dgm:t>
    </dgm:pt>
    <dgm:pt modelId="{35A4A745-BFF1-48AA-B297-54A8E96FD7C5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уважение личности ребенка</a:t>
          </a:r>
        </a:p>
      </dgm:t>
    </dgm:pt>
    <dgm:pt modelId="{E53395DD-8C39-4490-975F-B3B436E11CEA}" type="parTrans" cxnId="{34415C32-B99E-4FAA-9EED-1CB93892C78B}">
      <dgm:prSet/>
      <dgm:spPr/>
      <dgm:t>
        <a:bodyPr/>
        <a:lstStyle/>
        <a:p>
          <a:endParaRPr lang="ru-RU"/>
        </a:p>
      </dgm:t>
    </dgm:pt>
    <dgm:pt modelId="{8F35E307-C03E-452C-ABC9-73FD7A0B6C6D}" type="sibTrans" cxnId="{34415C32-B99E-4FAA-9EED-1CB93892C78B}">
      <dgm:prSet/>
      <dgm:spPr/>
      <dgm:t>
        <a:bodyPr/>
        <a:lstStyle/>
        <a:p>
          <a:endParaRPr lang="ru-RU"/>
        </a:p>
      </dgm:t>
    </dgm:pt>
    <dgm:pt modelId="{515EB311-2D16-4602-9E3C-C57E9BC60552}" type="pres">
      <dgm:prSet presAssocID="{6E41B61D-6867-4643-ACCA-86FA21C642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992FFF-AE51-4E9B-B076-FDADBF8C414D}" type="pres">
      <dgm:prSet presAssocID="{8F06980D-D889-40CC-8D90-5359347F602F}" presName="composite" presStyleCnt="0"/>
      <dgm:spPr/>
    </dgm:pt>
    <dgm:pt modelId="{4EC85E19-28CE-42B4-83BE-04AEC57B1731}" type="pres">
      <dgm:prSet presAssocID="{8F06980D-D889-40CC-8D90-5359347F602F}" presName="rect1" presStyleLbl="trAlignAcc1" presStyleIdx="0" presStyleCnt="3" custLinFactNeighborX="-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2FA99-9C51-44A1-B9D2-5F21B1335E21}" type="pres">
      <dgm:prSet presAssocID="{8F06980D-D889-40CC-8D90-5359347F602F}" presName="rect2" presStyleLbl="fgImgPlace1" presStyleIdx="0" presStyleCnt="3" custScaleX="101558" custScaleY="63194" custLinFactNeighborX="-57286" custLinFactNeighborY="3015"/>
      <dgm:spPr>
        <a:prstGeom prst="flowChartConnector">
          <a:avLst/>
        </a:prstGeom>
        <a:solidFill>
          <a:srgbClr val="FF0000"/>
        </a:solidFill>
      </dgm:spPr>
    </dgm:pt>
    <dgm:pt modelId="{9F5CCC24-1F18-4B9A-A85F-4818D5AEA0E6}" type="pres">
      <dgm:prSet presAssocID="{96AD9ADF-27DE-4A96-A666-79C600C6B0AF}" presName="sibTrans" presStyleCnt="0"/>
      <dgm:spPr/>
    </dgm:pt>
    <dgm:pt modelId="{DC5B0051-F626-441F-9021-980A4763ACB4}" type="pres">
      <dgm:prSet presAssocID="{9A06664F-BCDF-4B2C-92CE-D82C18A6BE76}" presName="composite" presStyleCnt="0"/>
      <dgm:spPr/>
    </dgm:pt>
    <dgm:pt modelId="{4105F79F-2B65-48A2-88F0-A56BD1E92035}" type="pres">
      <dgm:prSet presAssocID="{9A06664F-BCDF-4B2C-92CE-D82C18A6BE76}" presName="rect1" presStyleLbl="trAlignAcc1" presStyleIdx="1" presStyleCnt="3" custLinFactNeighborX="611" custLinFactNeighborY="-1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6A6BB-49ED-49AC-B04E-7FAAF0C49E8F}" type="pres">
      <dgm:prSet presAssocID="{9A06664F-BCDF-4B2C-92CE-D82C18A6BE76}" presName="rect2" presStyleLbl="fgImgPlace1" presStyleIdx="1" presStyleCnt="3" custScaleY="66217" custLinFactNeighborX="-61019" custLinFactNeighborY="8942"/>
      <dgm:spPr>
        <a:prstGeom prst="flowChartConnector">
          <a:avLst/>
        </a:prstGeom>
        <a:solidFill>
          <a:srgbClr val="FFFF00"/>
        </a:solidFill>
      </dgm:spPr>
    </dgm:pt>
    <dgm:pt modelId="{923A4E2B-5411-4A21-A78D-C06900059145}" type="pres">
      <dgm:prSet presAssocID="{7626E92A-10E5-4C04-9710-72277B553716}" presName="sibTrans" presStyleCnt="0"/>
      <dgm:spPr/>
    </dgm:pt>
    <dgm:pt modelId="{7995033E-1DF7-4A5C-8770-8B351057013E}" type="pres">
      <dgm:prSet presAssocID="{35A4A745-BFF1-48AA-B297-54A8E96FD7C5}" presName="composite" presStyleCnt="0"/>
      <dgm:spPr/>
    </dgm:pt>
    <dgm:pt modelId="{D593711F-CA38-4081-8736-B4DE392AB35B}" type="pres">
      <dgm:prSet presAssocID="{35A4A745-BFF1-48AA-B297-54A8E96FD7C5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F3B76-65BB-474E-B7D9-252C4473EADD}" type="pres">
      <dgm:prSet presAssocID="{35A4A745-BFF1-48AA-B297-54A8E96FD7C5}" presName="rect2" presStyleLbl="fgImgPlace1" presStyleIdx="2" presStyleCnt="3" custScaleX="96994" custScaleY="64985" custLinFactNeighborX="-57532" custLinFactNeighborY="3895"/>
      <dgm:spPr>
        <a:prstGeom prst="flowChartConnector">
          <a:avLst/>
        </a:prstGeom>
        <a:solidFill>
          <a:srgbClr val="00B050"/>
        </a:solidFill>
      </dgm:spPr>
    </dgm:pt>
  </dgm:ptLst>
  <dgm:cxnLst>
    <dgm:cxn modelId="{FC3505A2-29DD-44F2-A929-AB67C7E992B5}" srcId="{6E41B61D-6867-4643-ACCA-86FA21C64277}" destId="{9A06664F-BCDF-4B2C-92CE-D82C18A6BE76}" srcOrd="1" destOrd="0" parTransId="{EFFE8A22-B2B7-4EEB-97E3-67B331A21884}" sibTransId="{7626E92A-10E5-4C04-9710-72277B553716}"/>
    <dgm:cxn modelId="{9CDCFD69-97A7-42B7-9958-66DA069FA81C}" type="presOf" srcId="{6E41B61D-6867-4643-ACCA-86FA21C64277}" destId="{515EB311-2D16-4602-9E3C-C57E9BC60552}" srcOrd="0" destOrd="0" presId="urn:microsoft.com/office/officeart/2008/layout/PictureStrips"/>
    <dgm:cxn modelId="{E0A5E578-1D72-4A4D-84A5-C1EB43342900}" type="presOf" srcId="{9A06664F-BCDF-4B2C-92CE-D82C18A6BE76}" destId="{4105F79F-2B65-48A2-88F0-A56BD1E92035}" srcOrd="0" destOrd="0" presId="urn:microsoft.com/office/officeart/2008/layout/PictureStrips"/>
    <dgm:cxn modelId="{037B239E-5543-442F-AC36-8BB027ECAFC2}" srcId="{6E41B61D-6867-4643-ACCA-86FA21C64277}" destId="{8F06980D-D889-40CC-8D90-5359347F602F}" srcOrd="0" destOrd="0" parTransId="{818134FE-9BFD-4EFF-BE0E-B02224783E23}" sibTransId="{96AD9ADF-27DE-4A96-A666-79C600C6B0AF}"/>
    <dgm:cxn modelId="{D5B6BD26-AC0A-457F-AF5D-F0F4B8CF4AC2}" type="presOf" srcId="{8F06980D-D889-40CC-8D90-5359347F602F}" destId="{4EC85E19-28CE-42B4-83BE-04AEC57B1731}" srcOrd="0" destOrd="0" presId="urn:microsoft.com/office/officeart/2008/layout/PictureStrips"/>
    <dgm:cxn modelId="{B66B48D3-6738-4851-B4FD-6B8A272EC463}" type="presOf" srcId="{35A4A745-BFF1-48AA-B297-54A8E96FD7C5}" destId="{D593711F-CA38-4081-8736-B4DE392AB35B}" srcOrd="0" destOrd="0" presId="urn:microsoft.com/office/officeart/2008/layout/PictureStrips"/>
    <dgm:cxn modelId="{34415C32-B99E-4FAA-9EED-1CB93892C78B}" srcId="{6E41B61D-6867-4643-ACCA-86FA21C64277}" destId="{35A4A745-BFF1-48AA-B297-54A8E96FD7C5}" srcOrd="2" destOrd="0" parTransId="{E53395DD-8C39-4490-975F-B3B436E11CEA}" sibTransId="{8F35E307-C03E-452C-ABC9-73FD7A0B6C6D}"/>
    <dgm:cxn modelId="{9022F19B-FB1E-461E-BC2B-F7FA5BF13E2A}" type="presParOf" srcId="{515EB311-2D16-4602-9E3C-C57E9BC60552}" destId="{F0992FFF-AE51-4E9B-B076-FDADBF8C414D}" srcOrd="0" destOrd="0" presId="urn:microsoft.com/office/officeart/2008/layout/PictureStrips"/>
    <dgm:cxn modelId="{A0AD0472-A782-4FD8-A055-DD84AADD80BF}" type="presParOf" srcId="{F0992FFF-AE51-4E9B-B076-FDADBF8C414D}" destId="{4EC85E19-28CE-42B4-83BE-04AEC57B1731}" srcOrd="0" destOrd="0" presId="urn:microsoft.com/office/officeart/2008/layout/PictureStrips"/>
    <dgm:cxn modelId="{262AC03C-8879-4468-81F8-48186A416802}" type="presParOf" srcId="{F0992FFF-AE51-4E9B-B076-FDADBF8C414D}" destId="{6C72FA99-9C51-44A1-B9D2-5F21B1335E21}" srcOrd="1" destOrd="0" presId="urn:microsoft.com/office/officeart/2008/layout/PictureStrips"/>
    <dgm:cxn modelId="{4A5A5706-583B-4540-A4E0-60FCB1E28799}" type="presParOf" srcId="{515EB311-2D16-4602-9E3C-C57E9BC60552}" destId="{9F5CCC24-1F18-4B9A-A85F-4818D5AEA0E6}" srcOrd="1" destOrd="0" presId="urn:microsoft.com/office/officeart/2008/layout/PictureStrips"/>
    <dgm:cxn modelId="{D29D91B1-4003-41E1-A32F-BED319B29DF5}" type="presParOf" srcId="{515EB311-2D16-4602-9E3C-C57E9BC60552}" destId="{DC5B0051-F626-441F-9021-980A4763ACB4}" srcOrd="2" destOrd="0" presId="urn:microsoft.com/office/officeart/2008/layout/PictureStrips"/>
    <dgm:cxn modelId="{DF6BE36B-D39F-41E4-8ECA-DE111FF6F1A8}" type="presParOf" srcId="{DC5B0051-F626-441F-9021-980A4763ACB4}" destId="{4105F79F-2B65-48A2-88F0-A56BD1E92035}" srcOrd="0" destOrd="0" presId="urn:microsoft.com/office/officeart/2008/layout/PictureStrips"/>
    <dgm:cxn modelId="{E4E9F937-85AC-41E8-9D8C-F73E7001DCB5}" type="presParOf" srcId="{DC5B0051-F626-441F-9021-980A4763ACB4}" destId="{A686A6BB-49ED-49AC-B04E-7FAAF0C49E8F}" srcOrd="1" destOrd="0" presId="urn:microsoft.com/office/officeart/2008/layout/PictureStrips"/>
    <dgm:cxn modelId="{E498C5FD-C027-4B93-8EF5-FB47677B3F8A}" type="presParOf" srcId="{515EB311-2D16-4602-9E3C-C57E9BC60552}" destId="{923A4E2B-5411-4A21-A78D-C06900059145}" srcOrd="3" destOrd="0" presId="urn:microsoft.com/office/officeart/2008/layout/PictureStrips"/>
    <dgm:cxn modelId="{B5A955DD-2C5F-48CD-906D-480E0CE67E95}" type="presParOf" srcId="{515EB311-2D16-4602-9E3C-C57E9BC60552}" destId="{7995033E-1DF7-4A5C-8770-8B351057013E}" srcOrd="4" destOrd="0" presId="urn:microsoft.com/office/officeart/2008/layout/PictureStrips"/>
    <dgm:cxn modelId="{0F25E7D9-3372-4DD4-8FE1-6C6AB4DD126A}" type="presParOf" srcId="{7995033E-1DF7-4A5C-8770-8B351057013E}" destId="{D593711F-CA38-4081-8736-B4DE392AB35B}" srcOrd="0" destOrd="0" presId="urn:microsoft.com/office/officeart/2008/layout/PictureStrips"/>
    <dgm:cxn modelId="{6EC88A60-75D4-42F5-88B4-FC320718F2A0}" type="presParOf" srcId="{7995033E-1DF7-4A5C-8770-8B351057013E}" destId="{C7BF3B76-65BB-474E-B7D9-252C4473EAD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8DDB6-D75D-4AC2-9609-842EBD6AE4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17DBECC-B112-48DA-9F16-D765BA8BD819}">
      <dgm:prSet phldrT="[Текст]"/>
      <dgm:spPr/>
      <dgm:t>
        <a:bodyPr/>
        <a:lstStyle/>
        <a:p>
          <a:r>
            <a:rPr lang="ru-RU" dirty="0"/>
            <a:t>Витальная (жизнь и здоровье) </a:t>
          </a:r>
        </a:p>
      </dgm:t>
    </dgm:pt>
    <dgm:pt modelId="{81020968-4093-4E0E-BD2C-5B184A52A574}" type="parTrans" cxnId="{E700425B-8B11-40EC-9708-C143F20E57A9}">
      <dgm:prSet/>
      <dgm:spPr/>
      <dgm:t>
        <a:bodyPr/>
        <a:lstStyle/>
        <a:p>
          <a:endParaRPr lang="ru-RU"/>
        </a:p>
      </dgm:t>
    </dgm:pt>
    <dgm:pt modelId="{D9C37A1B-02CD-4683-B192-F2E2E62EB0B2}" type="sibTrans" cxnId="{E700425B-8B11-40EC-9708-C143F20E57A9}">
      <dgm:prSet/>
      <dgm:spPr/>
      <dgm:t>
        <a:bodyPr/>
        <a:lstStyle/>
        <a:p>
          <a:endParaRPr lang="ru-RU"/>
        </a:p>
      </dgm:t>
    </dgm:pt>
    <dgm:pt modelId="{D3DCB745-7682-4E24-AAC7-C2554C52AAE0}">
      <dgm:prSet phldrT="[Текст]"/>
      <dgm:spPr/>
      <dgm:t>
        <a:bodyPr/>
        <a:lstStyle/>
        <a:p>
          <a:r>
            <a:rPr lang="ru-RU" dirty="0"/>
            <a:t>Социальная </a:t>
          </a:r>
        </a:p>
      </dgm:t>
    </dgm:pt>
    <dgm:pt modelId="{628E56C4-DE77-417B-ABCC-6C99C97D46DE}" type="parTrans" cxnId="{92390541-AB04-4310-8819-E96C0316260C}">
      <dgm:prSet/>
      <dgm:spPr/>
      <dgm:t>
        <a:bodyPr/>
        <a:lstStyle/>
        <a:p>
          <a:endParaRPr lang="ru-RU"/>
        </a:p>
      </dgm:t>
    </dgm:pt>
    <dgm:pt modelId="{777E0F70-ED79-42C2-B0AD-568789D456CF}" type="sibTrans" cxnId="{92390541-AB04-4310-8819-E96C0316260C}">
      <dgm:prSet/>
      <dgm:spPr/>
      <dgm:t>
        <a:bodyPr/>
        <a:lstStyle/>
        <a:p>
          <a:endParaRPr lang="ru-RU"/>
        </a:p>
      </dgm:t>
    </dgm:pt>
    <dgm:pt modelId="{2C29F7D5-4716-458F-AAC2-AC90C0D11C50}">
      <dgm:prSet phldrT="[Текст]"/>
      <dgm:spPr/>
      <dgm:t>
        <a:bodyPr/>
        <a:lstStyle/>
        <a:p>
          <a:r>
            <a:rPr lang="ru-RU" dirty="0"/>
            <a:t>Экологическая </a:t>
          </a:r>
        </a:p>
      </dgm:t>
    </dgm:pt>
    <dgm:pt modelId="{9A5294D8-E3DA-4ADC-9FC4-4A79A1FC9BCB}" type="parTrans" cxnId="{20895AD2-AD93-4F62-821B-15585F99BDD6}">
      <dgm:prSet/>
      <dgm:spPr/>
      <dgm:t>
        <a:bodyPr/>
        <a:lstStyle/>
        <a:p>
          <a:endParaRPr lang="ru-RU"/>
        </a:p>
      </dgm:t>
    </dgm:pt>
    <dgm:pt modelId="{EF62E5D4-6DCE-4ECB-B807-0F5CC135ACA6}" type="sibTrans" cxnId="{20895AD2-AD93-4F62-821B-15585F99BDD6}">
      <dgm:prSet/>
      <dgm:spPr/>
      <dgm:t>
        <a:bodyPr/>
        <a:lstStyle/>
        <a:p>
          <a:endParaRPr lang="ru-RU"/>
        </a:p>
      </dgm:t>
    </dgm:pt>
    <dgm:pt modelId="{FC29844A-FE3B-420C-AD26-B5CEFCB9ADB3}" type="pres">
      <dgm:prSet presAssocID="{DCE8DDB6-D75D-4AC2-9609-842EBD6AE46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167AAA8-24EF-4007-8867-76C4F979BD1C}" type="pres">
      <dgm:prSet presAssocID="{DCE8DDB6-D75D-4AC2-9609-842EBD6AE468}" presName="Name1" presStyleCnt="0"/>
      <dgm:spPr/>
    </dgm:pt>
    <dgm:pt modelId="{07BDE6FA-65D0-4824-A772-8572CC6D65D0}" type="pres">
      <dgm:prSet presAssocID="{DCE8DDB6-D75D-4AC2-9609-842EBD6AE468}" presName="cycle" presStyleCnt="0"/>
      <dgm:spPr/>
    </dgm:pt>
    <dgm:pt modelId="{0CBFB96A-1B78-42D8-AF1F-7310401264A6}" type="pres">
      <dgm:prSet presAssocID="{DCE8DDB6-D75D-4AC2-9609-842EBD6AE468}" presName="srcNode" presStyleLbl="node1" presStyleIdx="0" presStyleCnt="3"/>
      <dgm:spPr/>
    </dgm:pt>
    <dgm:pt modelId="{3109B605-2A58-49D7-A668-1709B415EB93}" type="pres">
      <dgm:prSet presAssocID="{DCE8DDB6-D75D-4AC2-9609-842EBD6AE468}" presName="conn" presStyleLbl="parChTrans1D2" presStyleIdx="0" presStyleCnt="1"/>
      <dgm:spPr/>
      <dgm:t>
        <a:bodyPr/>
        <a:lstStyle/>
        <a:p>
          <a:endParaRPr lang="ru-RU"/>
        </a:p>
      </dgm:t>
    </dgm:pt>
    <dgm:pt modelId="{D1AA925E-21E4-4597-B991-CE0B74B669A8}" type="pres">
      <dgm:prSet presAssocID="{DCE8DDB6-D75D-4AC2-9609-842EBD6AE468}" presName="extraNode" presStyleLbl="node1" presStyleIdx="0" presStyleCnt="3"/>
      <dgm:spPr/>
    </dgm:pt>
    <dgm:pt modelId="{D62B6315-1BC8-4663-BABC-752330144B6C}" type="pres">
      <dgm:prSet presAssocID="{DCE8DDB6-D75D-4AC2-9609-842EBD6AE468}" presName="dstNode" presStyleLbl="node1" presStyleIdx="0" presStyleCnt="3"/>
      <dgm:spPr/>
    </dgm:pt>
    <dgm:pt modelId="{FD0703EB-F3EF-4B38-8FF4-E665483785B5}" type="pres">
      <dgm:prSet presAssocID="{717DBECC-B112-48DA-9F16-D765BA8BD81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C3DE8-CF95-4E9F-B2C4-1E4A63BBB40E}" type="pres">
      <dgm:prSet presAssocID="{717DBECC-B112-48DA-9F16-D765BA8BD819}" presName="accent_1" presStyleCnt="0"/>
      <dgm:spPr/>
    </dgm:pt>
    <dgm:pt modelId="{A0D8636E-DFDA-4FFD-80BD-AD9D851B34D5}" type="pres">
      <dgm:prSet presAssocID="{717DBECC-B112-48DA-9F16-D765BA8BD819}" presName="accentRepeatNode" presStyleLbl="solidFgAcc1" presStyleIdx="0" presStyleCnt="3"/>
      <dgm:spPr/>
    </dgm:pt>
    <dgm:pt modelId="{C765B4C6-551A-49AA-B7D2-19061D6E0EC8}" type="pres">
      <dgm:prSet presAssocID="{D3DCB745-7682-4E24-AAC7-C2554C52AAE0}" presName="text_2" presStyleLbl="node1" presStyleIdx="1" presStyleCnt="3" custLinFactNeighborX="305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3C36A-BC7E-46EA-884A-E5163D0DA6FB}" type="pres">
      <dgm:prSet presAssocID="{D3DCB745-7682-4E24-AAC7-C2554C52AAE0}" presName="accent_2" presStyleCnt="0"/>
      <dgm:spPr/>
    </dgm:pt>
    <dgm:pt modelId="{937CF4AF-85DE-4B6C-8FB7-73EDE663F229}" type="pres">
      <dgm:prSet presAssocID="{D3DCB745-7682-4E24-AAC7-C2554C52AAE0}" presName="accentRepeatNode" presStyleLbl="solidFgAcc1" presStyleIdx="1" presStyleCnt="3"/>
      <dgm:spPr/>
    </dgm:pt>
    <dgm:pt modelId="{CED80F34-3877-4B60-B4E3-972AE4699A15}" type="pres">
      <dgm:prSet presAssocID="{2C29F7D5-4716-458F-AAC2-AC90C0D11C5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A603A-900F-467F-AC82-2083FCC2D726}" type="pres">
      <dgm:prSet presAssocID="{2C29F7D5-4716-458F-AAC2-AC90C0D11C50}" presName="accent_3" presStyleCnt="0"/>
      <dgm:spPr/>
    </dgm:pt>
    <dgm:pt modelId="{A4DFC4D9-EC4E-4209-AE7B-80C460F3D1A9}" type="pres">
      <dgm:prSet presAssocID="{2C29F7D5-4716-458F-AAC2-AC90C0D11C50}" presName="accentRepeatNode" presStyleLbl="solidFgAcc1" presStyleIdx="2" presStyleCnt="3"/>
      <dgm:spPr/>
    </dgm:pt>
  </dgm:ptLst>
  <dgm:cxnLst>
    <dgm:cxn modelId="{E700425B-8B11-40EC-9708-C143F20E57A9}" srcId="{DCE8DDB6-D75D-4AC2-9609-842EBD6AE468}" destId="{717DBECC-B112-48DA-9F16-D765BA8BD819}" srcOrd="0" destOrd="0" parTransId="{81020968-4093-4E0E-BD2C-5B184A52A574}" sibTransId="{D9C37A1B-02CD-4683-B192-F2E2E62EB0B2}"/>
    <dgm:cxn modelId="{ABCBE801-9991-4B3D-BE86-B9F250BD9E45}" type="presOf" srcId="{DCE8DDB6-D75D-4AC2-9609-842EBD6AE468}" destId="{FC29844A-FE3B-420C-AD26-B5CEFCB9ADB3}" srcOrd="0" destOrd="0" presId="urn:microsoft.com/office/officeart/2008/layout/VerticalCurvedList"/>
    <dgm:cxn modelId="{0F139538-C072-4AA1-AE3F-7417EA793B93}" type="presOf" srcId="{D9C37A1B-02CD-4683-B192-F2E2E62EB0B2}" destId="{3109B605-2A58-49D7-A668-1709B415EB93}" srcOrd="0" destOrd="0" presId="urn:microsoft.com/office/officeart/2008/layout/VerticalCurvedList"/>
    <dgm:cxn modelId="{92390541-AB04-4310-8819-E96C0316260C}" srcId="{DCE8DDB6-D75D-4AC2-9609-842EBD6AE468}" destId="{D3DCB745-7682-4E24-AAC7-C2554C52AAE0}" srcOrd="1" destOrd="0" parTransId="{628E56C4-DE77-417B-ABCC-6C99C97D46DE}" sibTransId="{777E0F70-ED79-42C2-B0AD-568789D456CF}"/>
    <dgm:cxn modelId="{CA23A617-AF5D-42BD-B680-C5404325679D}" type="presOf" srcId="{D3DCB745-7682-4E24-AAC7-C2554C52AAE0}" destId="{C765B4C6-551A-49AA-B7D2-19061D6E0EC8}" srcOrd="0" destOrd="0" presId="urn:microsoft.com/office/officeart/2008/layout/VerticalCurvedList"/>
    <dgm:cxn modelId="{20895AD2-AD93-4F62-821B-15585F99BDD6}" srcId="{DCE8DDB6-D75D-4AC2-9609-842EBD6AE468}" destId="{2C29F7D5-4716-458F-AAC2-AC90C0D11C50}" srcOrd="2" destOrd="0" parTransId="{9A5294D8-E3DA-4ADC-9FC4-4A79A1FC9BCB}" sibTransId="{EF62E5D4-6DCE-4ECB-B807-0F5CC135ACA6}"/>
    <dgm:cxn modelId="{86C68A15-43B1-4B3F-A14D-2E5884D8E56E}" type="presOf" srcId="{2C29F7D5-4716-458F-AAC2-AC90C0D11C50}" destId="{CED80F34-3877-4B60-B4E3-972AE4699A15}" srcOrd="0" destOrd="0" presId="urn:microsoft.com/office/officeart/2008/layout/VerticalCurvedList"/>
    <dgm:cxn modelId="{49B71ABD-1BD7-47F0-B743-2510BA644534}" type="presOf" srcId="{717DBECC-B112-48DA-9F16-D765BA8BD819}" destId="{FD0703EB-F3EF-4B38-8FF4-E665483785B5}" srcOrd="0" destOrd="0" presId="urn:microsoft.com/office/officeart/2008/layout/VerticalCurvedList"/>
    <dgm:cxn modelId="{5AE5C8D6-6034-4F88-8836-6F57CADECDE7}" type="presParOf" srcId="{FC29844A-FE3B-420C-AD26-B5CEFCB9ADB3}" destId="{B167AAA8-24EF-4007-8867-76C4F979BD1C}" srcOrd="0" destOrd="0" presId="urn:microsoft.com/office/officeart/2008/layout/VerticalCurvedList"/>
    <dgm:cxn modelId="{FD8A33C2-5950-4D8F-9AA6-CDA488D24AC6}" type="presParOf" srcId="{B167AAA8-24EF-4007-8867-76C4F979BD1C}" destId="{07BDE6FA-65D0-4824-A772-8572CC6D65D0}" srcOrd="0" destOrd="0" presId="urn:microsoft.com/office/officeart/2008/layout/VerticalCurvedList"/>
    <dgm:cxn modelId="{229D02BB-1F2B-4F56-87FA-EC26527AF9C8}" type="presParOf" srcId="{07BDE6FA-65D0-4824-A772-8572CC6D65D0}" destId="{0CBFB96A-1B78-42D8-AF1F-7310401264A6}" srcOrd="0" destOrd="0" presId="urn:microsoft.com/office/officeart/2008/layout/VerticalCurvedList"/>
    <dgm:cxn modelId="{F3BF1DBC-3B5D-48EE-8B43-BDC0608867A4}" type="presParOf" srcId="{07BDE6FA-65D0-4824-A772-8572CC6D65D0}" destId="{3109B605-2A58-49D7-A668-1709B415EB93}" srcOrd="1" destOrd="0" presId="urn:microsoft.com/office/officeart/2008/layout/VerticalCurvedList"/>
    <dgm:cxn modelId="{96E4F7F7-9CF9-4541-ABEE-1BA9FC080BEF}" type="presParOf" srcId="{07BDE6FA-65D0-4824-A772-8572CC6D65D0}" destId="{D1AA925E-21E4-4597-B991-CE0B74B669A8}" srcOrd="2" destOrd="0" presId="urn:microsoft.com/office/officeart/2008/layout/VerticalCurvedList"/>
    <dgm:cxn modelId="{0D85FD11-88B7-4EC4-8EB9-A5EBEC51CEB6}" type="presParOf" srcId="{07BDE6FA-65D0-4824-A772-8572CC6D65D0}" destId="{D62B6315-1BC8-4663-BABC-752330144B6C}" srcOrd="3" destOrd="0" presId="urn:microsoft.com/office/officeart/2008/layout/VerticalCurvedList"/>
    <dgm:cxn modelId="{00791E3A-9E04-4020-BE80-793E658CCD7E}" type="presParOf" srcId="{B167AAA8-24EF-4007-8867-76C4F979BD1C}" destId="{FD0703EB-F3EF-4B38-8FF4-E665483785B5}" srcOrd="1" destOrd="0" presId="urn:microsoft.com/office/officeart/2008/layout/VerticalCurvedList"/>
    <dgm:cxn modelId="{3A76704D-586A-40EB-95BC-D522C144CB09}" type="presParOf" srcId="{B167AAA8-24EF-4007-8867-76C4F979BD1C}" destId="{D1EC3DE8-CF95-4E9F-B2C4-1E4A63BBB40E}" srcOrd="2" destOrd="0" presId="urn:microsoft.com/office/officeart/2008/layout/VerticalCurvedList"/>
    <dgm:cxn modelId="{3850DF72-8C41-44F7-BD02-2623C41638F1}" type="presParOf" srcId="{D1EC3DE8-CF95-4E9F-B2C4-1E4A63BBB40E}" destId="{A0D8636E-DFDA-4FFD-80BD-AD9D851B34D5}" srcOrd="0" destOrd="0" presId="urn:microsoft.com/office/officeart/2008/layout/VerticalCurvedList"/>
    <dgm:cxn modelId="{E5F80C83-9B9D-4B16-A84E-00776A5F1F6D}" type="presParOf" srcId="{B167AAA8-24EF-4007-8867-76C4F979BD1C}" destId="{C765B4C6-551A-49AA-B7D2-19061D6E0EC8}" srcOrd="3" destOrd="0" presId="urn:microsoft.com/office/officeart/2008/layout/VerticalCurvedList"/>
    <dgm:cxn modelId="{26C924C0-7F70-4A6F-8EFB-7FD12B9F1237}" type="presParOf" srcId="{B167AAA8-24EF-4007-8867-76C4F979BD1C}" destId="{4CB3C36A-BC7E-46EA-884A-E5163D0DA6FB}" srcOrd="4" destOrd="0" presId="urn:microsoft.com/office/officeart/2008/layout/VerticalCurvedList"/>
    <dgm:cxn modelId="{68D01071-8017-401C-949D-8DC283BDA0BD}" type="presParOf" srcId="{4CB3C36A-BC7E-46EA-884A-E5163D0DA6FB}" destId="{937CF4AF-85DE-4B6C-8FB7-73EDE663F229}" srcOrd="0" destOrd="0" presId="urn:microsoft.com/office/officeart/2008/layout/VerticalCurvedList"/>
    <dgm:cxn modelId="{1DF9F830-5104-478A-A1A2-6F59DEDC18D8}" type="presParOf" srcId="{B167AAA8-24EF-4007-8867-76C4F979BD1C}" destId="{CED80F34-3877-4B60-B4E3-972AE4699A15}" srcOrd="5" destOrd="0" presId="urn:microsoft.com/office/officeart/2008/layout/VerticalCurvedList"/>
    <dgm:cxn modelId="{BB31DB1A-9F15-4839-98B5-680D6C8F9AB3}" type="presParOf" srcId="{B167AAA8-24EF-4007-8867-76C4F979BD1C}" destId="{547A603A-900F-467F-AC82-2083FCC2D726}" srcOrd="6" destOrd="0" presId="urn:microsoft.com/office/officeart/2008/layout/VerticalCurvedList"/>
    <dgm:cxn modelId="{A8CDB5F1-3395-4EB7-BA99-4E2E69F93988}" type="presParOf" srcId="{547A603A-900F-467F-AC82-2083FCC2D726}" destId="{A4DFC4D9-EC4E-4209-AE7B-80C460F3D1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B4583F-E917-40F0-B140-C1DD06BB67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D8A1AE8-D012-48CB-B67C-C1C40EB22771}">
      <dgm:prSet phldrT="[Текст]"/>
      <dgm:spPr/>
      <dgm:t>
        <a:bodyPr/>
        <a:lstStyle/>
        <a:p>
          <a:r>
            <a:rPr lang="ru-RU" dirty="0"/>
            <a:t>Дорожная </a:t>
          </a:r>
        </a:p>
      </dgm:t>
    </dgm:pt>
    <dgm:pt modelId="{F11144D6-1BD2-4AD9-81A3-58BDC647EB60}" type="parTrans" cxnId="{6AB38895-5BA0-4562-A799-02F6D4A8D908}">
      <dgm:prSet/>
      <dgm:spPr/>
      <dgm:t>
        <a:bodyPr/>
        <a:lstStyle/>
        <a:p>
          <a:endParaRPr lang="ru-RU"/>
        </a:p>
      </dgm:t>
    </dgm:pt>
    <dgm:pt modelId="{530E479D-9D94-4FEA-A41A-D015A5C7D8B6}" type="sibTrans" cxnId="{6AB38895-5BA0-4562-A799-02F6D4A8D908}">
      <dgm:prSet/>
      <dgm:spPr/>
      <dgm:t>
        <a:bodyPr/>
        <a:lstStyle/>
        <a:p>
          <a:endParaRPr lang="ru-RU"/>
        </a:p>
      </dgm:t>
    </dgm:pt>
    <dgm:pt modelId="{D4A12277-38CB-4476-8E9F-28CF6DE4F62A}">
      <dgm:prSet phldrT="[Текст]"/>
      <dgm:spPr/>
      <dgm:t>
        <a:bodyPr/>
        <a:lstStyle/>
        <a:p>
          <a:r>
            <a:rPr lang="ru-RU" dirty="0"/>
            <a:t>Пожарная </a:t>
          </a:r>
        </a:p>
      </dgm:t>
    </dgm:pt>
    <dgm:pt modelId="{12CDD525-0B56-4CC8-8A63-BE0C4BB75864}" type="parTrans" cxnId="{5E65BFED-815D-4FEE-BCCA-E9023CCE92A2}">
      <dgm:prSet/>
      <dgm:spPr/>
      <dgm:t>
        <a:bodyPr/>
        <a:lstStyle/>
        <a:p>
          <a:endParaRPr lang="ru-RU"/>
        </a:p>
      </dgm:t>
    </dgm:pt>
    <dgm:pt modelId="{D3D41478-D2FD-4751-B14B-07343A0A260F}" type="sibTrans" cxnId="{5E65BFED-815D-4FEE-BCCA-E9023CCE92A2}">
      <dgm:prSet/>
      <dgm:spPr/>
      <dgm:t>
        <a:bodyPr/>
        <a:lstStyle/>
        <a:p>
          <a:endParaRPr lang="ru-RU"/>
        </a:p>
      </dgm:t>
    </dgm:pt>
    <dgm:pt modelId="{341B9601-99FF-472B-AB7E-F0B89D46F88E}">
      <dgm:prSet phldrT="[Текст]"/>
      <dgm:spPr/>
      <dgm:t>
        <a:bodyPr/>
        <a:lstStyle/>
        <a:p>
          <a:r>
            <a:rPr lang="ru-RU" dirty="0"/>
            <a:t>Информационная</a:t>
          </a:r>
        </a:p>
      </dgm:t>
    </dgm:pt>
    <dgm:pt modelId="{52E2D253-D55E-4C10-8728-480CA4CF1075}" type="parTrans" cxnId="{CD31A2F9-2244-4D03-9F96-FA9FAD3712BD}">
      <dgm:prSet/>
      <dgm:spPr/>
      <dgm:t>
        <a:bodyPr/>
        <a:lstStyle/>
        <a:p>
          <a:endParaRPr lang="ru-RU"/>
        </a:p>
      </dgm:t>
    </dgm:pt>
    <dgm:pt modelId="{DA217457-B5A6-49B2-B600-2A17E1F6C710}" type="sibTrans" cxnId="{CD31A2F9-2244-4D03-9F96-FA9FAD3712BD}">
      <dgm:prSet/>
      <dgm:spPr/>
      <dgm:t>
        <a:bodyPr/>
        <a:lstStyle/>
        <a:p>
          <a:endParaRPr lang="ru-RU"/>
        </a:p>
      </dgm:t>
    </dgm:pt>
    <dgm:pt modelId="{20E6037E-C90D-4E67-A7CC-5469A2806BFA}" type="pres">
      <dgm:prSet presAssocID="{65B4583F-E917-40F0-B140-C1DD06BB674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2EF85BD-151A-43D5-A9EE-BC8F229922C0}" type="pres">
      <dgm:prSet presAssocID="{65B4583F-E917-40F0-B140-C1DD06BB6741}" presName="Name1" presStyleCnt="0"/>
      <dgm:spPr/>
    </dgm:pt>
    <dgm:pt modelId="{E24F3D59-B65D-4DD1-8DD6-A21C4FEB7D76}" type="pres">
      <dgm:prSet presAssocID="{65B4583F-E917-40F0-B140-C1DD06BB6741}" presName="cycle" presStyleCnt="0"/>
      <dgm:spPr/>
    </dgm:pt>
    <dgm:pt modelId="{BBBD596E-6F3C-4D24-AA4E-4F01DD792935}" type="pres">
      <dgm:prSet presAssocID="{65B4583F-E917-40F0-B140-C1DD06BB6741}" presName="srcNode" presStyleLbl="node1" presStyleIdx="0" presStyleCnt="3"/>
      <dgm:spPr/>
    </dgm:pt>
    <dgm:pt modelId="{C84C3B09-1AF3-4255-AC59-C408D88A2230}" type="pres">
      <dgm:prSet presAssocID="{65B4583F-E917-40F0-B140-C1DD06BB6741}" presName="conn" presStyleLbl="parChTrans1D2" presStyleIdx="0" presStyleCnt="1"/>
      <dgm:spPr/>
      <dgm:t>
        <a:bodyPr/>
        <a:lstStyle/>
        <a:p>
          <a:endParaRPr lang="ru-RU"/>
        </a:p>
      </dgm:t>
    </dgm:pt>
    <dgm:pt modelId="{EE8A57DD-CB7F-45AD-8F03-18BB7FC9312E}" type="pres">
      <dgm:prSet presAssocID="{65B4583F-E917-40F0-B140-C1DD06BB6741}" presName="extraNode" presStyleLbl="node1" presStyleIdx="0" presStyleCnt="3"/>
      <dgm:spPr/>
    </dgm:pt>
    <dgm:pt modelId="{345B9B89-A0DE-495C-BAB6-0D974728F10F}" type="pres">
      <dgm:prSet presAssocID="{65B4583F-E917-40F0-B140-C1DD06BB6741}" presName="dstNode" presStyleLbl="node1" presStyleIdx="0" presStyleCnt="3"/>
      <dgm:spPr/>
    </dgm:pt>
    <dgm:pt modelId="{67EE8A85-B625-410A-9422-EF9DA1900BAC}" type="pres">
      <dgm:prSet presAssocID="{1D8A1AE8-D012-48CB-B67C-C1C40EB2277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7DCA0-E767-4773-B977-38251038ACF0}" type="pres">
      <dgm:prSet presAssocID="{1D8A1AE8-D012-48CB-B67C-C1C40EB22771}" presName="accent_1" presStyleCnt="0"/>
      <dgm:spPr/>
    </dgm:pt>
    <dgm:pt modelId="{69B757D0-CBE6-4F8F-8AA4-4FBE4CDB9DA7}" type="pres">
      <dgm:prSet presAssocID="{1D8A1AE8-D012-48CB-B67C-C1C40EB22771}" presName="accentRepeatNode" presStyleLbl="solidFgAcc1" presStyleIdx="0" presStyleCnt="3"/>
      <dgm:spPr/>
    </dgm:pt>
    <dgm:pt modelId="{5DF43AB8-A2B1-470B-B296-854A4127F389}" type="pres">
      <dgm:prSet presAssocID="{D4A12277-38CB-4476-8E9F-28CF6DE4F62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6949F-099F-4B4D-A799-1C17E843AB7F}" type="pres">
      <dgm:prSet presAssocID="{D4A12277-38CB-4476-8E9F-28CF6DE4F62A}" presName="accent_2" presStyleCnt="0"/>
      <dgm:spPr/>
    </dgm:pt>
    <dgm:pt modelId="{C6C478A7-ACDB-4E4B-B285-A565131D96E1}" type="pres">
      <dgm:prSet presAssocID="{D4A12277-38CB-4476-8E9F-28CF6DE4F62A}" presName="accentRepeatNode" presStyleLbl="solidFgAcc1" presStyleIdx="1" presStyleCnt="3"/>
      <dgm:spPr/>
    </dgm:pt>
    <dgm:pt modelId="{8F4D8ED0-6638-4887-9BF8-26E491D14BD9}" type="pres">
      <dgm:prSet presAssocID="{341B9601-99FF-472B-AB7E-F0B89D46F88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FD3F0-A7F2-4BEC-BF33-DF9F6FF6CE32}" type="pres">
      <dgm:prSet presAssocID="{341B9601-99FF-472B-AB7E-F0B89D46F88E}" presName="accent_3" presStyleCnt="0"/>
      <dgm:spPr/>
    </dgm:pt>
    <dgm:pt modelId="{CFD0B928-C9FC-483A-85C5-A9E62E2A4342}" type="pres">
      <dgm:prSet presAssocID="{341B9601-99FF-472B-AB7E-F0B89D46F88E}" presName="accentRepeatNode" presStyleLbl="solidFgAcc1" presStyleIdx="2" presStyleCnt="3"/>
      <dgm:spPr/>
    </dgm:pt>
  </dgm:ptLst>
  <dgm:cxnLst>
    <dgm:cxn modelId="{21DB4933-1355-4338-8760-9DE0D4C44DFA}" type="presOf" srcId="{D4A12277-38CB-4476-8E9F-28CF6DE4F62A}" destId="{5DF43AB8-A2B1-470B-B296-854A4127F389}" srcOrd="0" destOrd="0" presId="urn:microsoft.com/office/officeart/2008/layout/VerticalCurvedList"/>
    <dgm:cxn modelId="{6AB38895-5BA0-4562-A799-02F6D4A8D908}" srcId="{65B4583F-E917-40F0-B140-C1DD06BB6741}" destId="{1D8A1AE8-D012-48CB-B67C-C1C40EB22771}" srcOrd="0" destOrd="0" parTransId="{F11144D6-1BD2-4AD9-81A3-58BDC647EB60}" sibTransId="{530E479D-9D94-4FEA-A41A-D015A5C7D8B6}"/>
    <dgm:cxn modelId="{74C4B0F8-1EEF-4359-BAB1-BAF8EE2046EE}" type="presOf" srcId="{1D8A1AE8-D012-48CB-B67C-C1C40EB22771}" destId="{67EE8A85-B625-410A-9422-EF9DA1900BAC}" srcOrd="0" destOrd="0" presId="urn:microsoft.com/office/officeart/2008/layout/VerticalCurvedList"/>
    <dgm:cxn modelId="{5E65BFED-815D-4FEE-BCCA-E9023CCE92A2}" srcId="{65B4583F-E917-40F0-B140-C1DD06BB6741}" destId="{D4A12277-38CB-4476-8E9F-28CF6DE4F62A}" srcOrd="1" destOrd="0" parTransId="{12CDD525-0B56-4CC8-8A63-BE0C4BB75864}" sibTransId="{D3D41478-D2FD-4751-B14B-07343A0A260F}"/>
    <dgm:cxn modelId="{CD31A2F9-2244-4D03-9F96-FA9FAD3712BD}" srcId="{65B4583F-E917-40F0-B140-C1DD06BB6741}" destId="{341B9601-99FF-472B-AB7E-F0B89D46F88E}" srcOrd="2" destOrd="0" parTransId="{52E2D253-D55E-4C10-8728-480CA4CF1075}" sibTransId="{DA217457-B5A6-49B2-B600-2A17E1F6C710}"/>
    <dgm:cxn modelId="{9A4BF728-2D70-450A-9C67-8677DCCCA8A9}" type="presOf" srcId="{65B4583F-E917-40F0-B140-C1DD06BB6741}" destId="{20E6037E-C90D-4E67-A7CC-5469A2806BFA}" srcOrd="0" destOrd="0" presId="urn:microsoft.com/office/officeart/2008/layout/VerticalCurvedList"/>
    <dgm:cxn modelId="{2E5B8050-9FFF-45CC-8D33-0700B6ED8C25}" type="presOf" srcId="{530E479D-9D94-4FEA-A41A-D015A5C7D8B6}" destId="{C84C3B09-1AF3-4255-AC59-C408D88A2230}" srcOrd="0" destOrd="0" presId="urn:microsoft.com/office/officeart/2008/layout/VerticalCurvedList"/>
    <dgm:cxn modelId="{24EB811D-9778-487D-8464-E7BEE091074B}" type="presOf" srcId="{341B9601-99FF-472B-AB7E-F0B89D46F88E}" destId="{8F4D8ED0-6638-4887-9BF8-26E491D14BD9}" srcOrd="0" destOrd="0" presId="urn:microsoft.com/office/officeart/2008/layout/VerticalCurvedList"/>
    <dgm:cxn modelId="{753C98E8-D841-406B-BF58-617FC16FB9C5}" type="presParOf" srcId="{20E6037E-C90D-4E67-A7CC-5469A2806BFA}" destId="{22EF85BD-151A-43D5-A9EE-BC8F229922C0}" srcOrd="0" destOrd="0" presId="urn:microsoft.com/office/officeart/2008/layout/VerticalCurvedList"/>
    <dgm:cxn modelId="{2687A622-956E-4EAE-AE22-7199F016468D}" type="presParOf" srcId="{22EF85BD-151A-43D5-A9EE-BC8F229922C0}" destId="{E24F3D59-B65D-4DD1-8DD6-A21C4FEB7D76}" srcOrd="0" destOrd="0" presId="urn:microsoft.com/office/officeart/2008/layout/VerticalCurvedList"/>
    <dgm:cxn modelId="{26FD36AB-3134-4AAF-B11E-D57DD5B58388}" type="presParOf" srcId="{E24F3D59-B65D-4DD1-8DD6-A21C4FEB7D76}" destId="{BBBD596E-6F3C-4D24-AA4E-4F01DD792935}" srcOrd="0" destOrd="0" presId="urn:microsoft.com/office/officeart/2008/layout/VerticalCurvedList"/>
    <dgm:cxn modelId="{745435C3-24AA-49F2-9671-BEDA104ADE37}" type="presParOf" srcId="{E24F3D59-B65D-4DD1-8DD6-A21C4FEB7D76}" destId="{C84C3B09-1AF3-4255-AC59-C408D88A2230}" srcOrd="1" destOrd="0" presId="urn:microsoft.com/office/officeart/2008/layout/VerticalCurvedList"/>
    <dgm:cxn modelId="{858BC065-7472-472E-9B69-E46D222D0A01}" type="presParOf" srcId="{E24F3D59-B65D-4DD1-8DD6-A21C4FEB7D76}" destId="{EE8A57DD-CB7F-45AD-8F03-18BB7FC9312E}" srcOrd="2" destOrd="0" presId="urn:microsoft.com/office/officeart/2008/layout/VerticalCurvedList"/>
    <dgm:cxn modelId="{6C622286-2755-4075-81CD-57F5682371E5}" type="presParOf" srcId="{E24F3D59-B65D-4DD1-8DD6-A21C4FEB7D76}" destId="{345B9B89-A0DE-495C-BAB6-0D974728F10F}" srcOrd="3" destOrd="0" presId="urn:microsoft.com/office/officeart/2008/layout/VerticalCurvedList"/>
    <dgm:cxn modelId="{186CC572-431F-4501-925D-A942B5D68D9C}" type="presParOf" srcId="{22EF85BD-151A-43D5-A9EE-BC8F229922C0}" destId="{67EE8A85-B625-410A-9422-EF9DA1900BAC}" srcOrd="1" destOrd="0" presId="urn:microsoft.com/office/officeart/2008/layout/VerticalCurvedList"/>
    <dgm:cxn modelId="{BB22A82A-B86D-4A85-98CB-EEF684296C79}" type="presParOf" srcId="{22EF85BD-151A-43D5-A9EE-BC8F229922C0}" destId="{9687DCA0-E767-4773-B977-38251038ACF0}" srcOrd="2" destOrd="0" presId="urn:microsoft.com/office/officeart/2008/layout/VerticalCurvedList"/>
    <dgm:cxn modelId="{AD673A1C-C107-4644-AF7E-6206E0C681DD}" type="presParOf" srcId="{9687DCA0-E767-4773-B977-38251038ACF0}" destId="{69B757D0-CBE6-4F8F-8AA4-4FBE4CDB9DA7}" srcOrd="0" destOrd="0" presId="urn:microsoft.com/office/officeart/2008/layout/VerticalCurvedList"/>
    <dgm:cxn modelId="{6F599169-DD2A-42BB-AE1C-37F06C6EB066}" type="presParOf" srcId="{22EF85BD-151A-43D5-A9EE-BC8F229922C0}" destId="{5DF43AB8-A2B1-470B-B296-854A4127F389}" srcOrd="3" destOrd="0" presId="urn:microsoft.com/office/officeart/2008/layout/VerticalCurvedList"/>
    <dgm:cxn modelId="{47E41A9A-1CB3-4340-8500-D55BE1552E85}" type="presParOf" srcId="{22EF85BD-151A-43D5-A9EE-BC8F229922C0}" destId="{C326949F-099F-4B4D-A799-1C17E843AB7F}" srcOrd="4" destOrd="0" presId="urn:microsoft.com/office/officeart/2008/layout/VerticalCurvedList"/>
    <dgm:cxn modelId="{0A533EEB-7CA8-4EBD-8A3E-608122AEAE51}" type="presParOf" srcId="{C326949F-099F-4B4D-A799-1C17E843AB7F}" destId="{C6C478A7-ACDB-4E4B-B285-A565131D96E1}" srcOrd="0" destOrd="0" presId="urn:microsoft.com/office/officeart/2008/layout/VerticalCurvedList"/>
    <dgm:cxn modelId="{1DB73F30-D20F-4ABF-A50F-AE0FE93C3C92}" type="presParOf" srcId="{22EF85BD-151A-43D5-A9EE-BC8F229922C0}" destId="{8F4D8ED0-6638-4887-9BF8-26E491D14BD9}" srcOrd="5" destOrd="0" presId="urn:microsoft.com/office/officeart/2008/layout/VerticalCurvedList"/>
    <dgm:cxn modelId="{8C763240-9137-4D06-A9EC-FE7544B5E3C1}" type="presParOf" srcId="{22EF85BD-151A-43D5-A9EE-BC8F229922C0}" destId="{44BFD3F0-A7F2-4BEC-BF33-DF9F6FF6CE32}" srcOrd="6" destOrd="0" presId="urn:microsoft.com/office/officeart/2008/layout/VerticalCurvedList"/>
    <dgm:cxn modelId="{89963CF5-780F-473E-98C7-70E14300339A}" type="presParOf" srcId="{44BFD3F0-A7F2-4BEC-BF33-DF9F6FF6CE32}" destId="{CFD0B928-C9FC-483A-85C5-A9E62E2A43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85E19-28CE-42B4-83BE-04AEC57B1731}">
      <dsp:nvSpPr>
        <dsp:cNvPr id="0" name=""/>
        <dsp:cNvSpPr/>
      </dsp:nvSpPr>
      <dsp:spPr>
        <a:xfrm>
          <a:off x="1620388" y="155907"/>
          <a:ext cx="4806529" cy="15020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382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rgbClr val="002060"/>
              </a:solidFill>
            </a:rPr>
            <a:t>уникальности и </a:t>
          </a:r>
          <a:r>
            <a:rPr lang="ru-RU" sz="3100" b="1" kern="1200" dirty="0" err="1">
              <a:solidFill>
                <a:srgbClr val="002060"/>
              </a:solidFill>
            </a:rPr>
            <a:t>самоценности</a:t>
          </a:r>
          <a:r>
            <a:rPr lang="ru-RU" sz="3100" b="1" kern="1200" dirty="0">
              <a:solidFill>
                <a:srgbClr val="002060"/>
              </a:solidFill>
            </a:rPr>
            <a:t> детства </a:t>
          </a:r>
        </a:p>
      </dsp:txBody>
      <dsp:txXfrm>
        <a:off x="1620388" y="155907"/>
        <a:ext cx="4806529" cy="1502040"/>
      </dsp:txXfrm>
    </dsp:sp>
    <dsp:sp modelId="{6C72FA99-9C51-44A1-B9D2-5F21B1335E21}">
      <dsp:nvSpPr>
        <dsp:cNvPr id="0" name=""/>
        <dsp:cNvSpPr/>
      </dsp:nvSpPr>
      <dsp:spPr>
        <a:xfrm>
          <a:off x="840078" y="276738"/>
          <a:ext cx="1067809" cy="996659"/>
        </a:xfrm>
        <a:prstGeom prst="flowChartConnector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5F79F-2B65-48A2-88F0-A56BD1E92035}">
      <dsp:nvSpPr>
        <dsp:cNvPr id="0" name=""/>
        <dsp:cNvSpPr/>
      </dsp:nvSpPr>
      <dsp:spPr>
        <a:xfrm>
          <a:off x="1676134" y="1804403"/>
          <a:ext cx="4806529" cy="15020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382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rgbClr val="002060"/>
              </a:solidFill>
            </a:rPr>
            <a:t>поддержку </a:t>
          </a:r>
          <a:r>
            <a:rPr lang="ru-RU" sz="3100" b="1" kern="1200" dirty="0" err="1">
              <a:solidFill>
                <a:srgbClr val="002060"/>
              </a:solidFill>
            </a:rPr>
            <a:t>разнобразия</a:t>
          </a:r>
          <a:r>
            <a:rPr lang="ru-RU" sz="3100" b="1" kern="1200" dirty="0">
              <a:solidFill>
                <a:srgbClr val="002060"/>
              </a:solidFill>
            </a:rPr>
            <a:t> детства</a:t>
          </a:r>
        </a:p>
      </dsp:txBody>
      <dsp:txXfrm>
        <a:off x="1676134" y="1804403"/>
        <a:ext cx="4806529" cy="1502040"/>
      </dsp:txXfrm>
    </dsp:sp>
    <dsp:sp modelId="{A686A6BB-49ED-49AC-B04E-7FAAF0C49E8F}">
      <dsp:nvSpPr>
        <dsp:cNvPr id="0" name=""/>
        <dsp:cNvSpPr/>
      </dsp:nvSpPr>
      <dsp:spPr>
        <a:xfrm>
          <a:off x="804923" y="2020317"/>
          <a:ext cx="1051428" cy="1044336"/>
        </a:xfrm>
        <a:prstGeom prst="flowChartConnector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3711F-CA38-4081-8736-B4DE392AB35B}">
      <dsp:nvSpPr>
        <dsp:cNvPr id="0" name=""/>
        <dsp:cNvSpPr/>
      </dsp:nvSpPr>
      <dsp:spPr>
        <a:xfrm>
          <a:off x="1638865" y="3503788"/>
          <a:ext cx="4806529" cy="15020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382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rgbClr val="002060"/>
              </a:solidFill>
            </a:rPr>
            <a:t>уважение личности ребенка</a:t>
          </a:r>
        </a:p>
      </dsp:txBody>
      <dsp:txXfrm>
        <a:off x="1638865" y="3503788"/>
        <a:ext cx="4806529" cy="1502040"/>
      </dsp:txXfrm>
    </dsp:sp>
    <dsp:sp modelId="{C7BF3B76-65BB-474E-B7D9-252C4473EADD}">
      <dsp:nvSpPr>
        <dsp:cNvPr id="0" name=""/>
        <dsp:cNvSpPr/>
      </dsp:nvSpPr>
      <dsp:spPr>
        <a:xfrm>
          <a:off x="849488" y="3624374"/>
          <a:ext cx="1019822" cy="1024905"/>
        </a:xfrm>
        <a:prstGeom prst="flowChartConnector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9B605-2A58-49D7-A668-1709B415EB93}">
      <dsp:nvSpPr>
        <dsp:cNvPr id="0" name=""/>
        <dsp:cNvSpPr/>
      </dsp:nvSpPr>
      <dsp:spPr>
        <a:xfrm>
          <a:off x="-3641147" y="-559498"/>
          <a:ext cx="4340497" cy="4340497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703EB-F3EF-4B38-8FF4-E665483785B5}">
      <dsp:nvSpPr>
        <dsp:cNvPr id="0" name=""/>
        <dsp:cNvSpPr/>
      </dsp:nvSpPr>
      <dsp:spPr>
        <a:xfrm>
          <a:off x="449720" y="322150"/>
          <a:ext cx="5491855" cy="6443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413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Витальная (жизнь и здоровье) </a:t>
          </a:r>
        </a:p>
      </dsp:txBody>
      <dsp:txXfrm>
        <a:off x="449720" y="322150"/>
        <a:ext cx="5491855" cy="644300"/>
      </dsp:txXfrm>
    </dsp:sp>
    <dsp:sp modelId="{A0D8636E-DFDA-4FFD-80BD-AD9D851B34D5}">
      <dsp:nvSpPr>
        <dsp:cNvPr id="0" name=""/>
        <dsp:cNvSpPr/>
      </dsp:nvSpPr>
      <dsp:spPr>
        <a:xfrm>
          <a:off x="47033" y="241612"/>
          <a:ext cx="805375" cy="80537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5B4C6-551A-49AA-B7D2-19061D6E0EC8}">
      <dsp:nvSpPr>
        <dsp:cNvPr id="0" name=""/>
        <dsp:cNvSpPr/>
      </dsp:nvSpPr>
      <dsp:spPr>
        <a:xfrm>
          <a:off x="725804" y="1288600"/>
          <a:ext cx="5257652" cy="6443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413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Социальная </a:t>
          </a:r>
        </a:p>
      </dsp:txBody>
      <dsp:txXfrm>
        <a:off x="725804" y="1288600"/>
        <a:ext cx="5257652" cy="644300"/>
      </dsp:txXfrm>
    </dsp:sp>
    <dsp:sp modelId="{937CF4AF-85DE-4B6C-8FB7-73EDE663F229}">
      <dsp:nvSpPr>
        <dsp:cNvPr id="0" name=""/>
        <dsp:cNvSpPr/>
      </dsp:nvSpPr>
      <dsp:spPr>
        <a:xfrm>
          <a:off x="281236" y="1208062"/>
          <a:ext cx="805375" cy="80537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80F34-3877-4B60-B4E3-972AE4699A15}">
      <dsp:nvSpPr>
        <dsp:cNvPr id="0" name=""/>
        <dsp:cNvSpPr/>
      </dsp:nvSpPr>
      <dsp:spPr>
        <a:xfrm>
          <a:off x="449720" y="2255050"/>
          <a:ext cx="5491855" cy="6443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413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Экологическая </a:t>
          </a:r>
        </a:p>
      </dsp:txBody>
      <dsp:txXfrm>
        <a:off x="449720" y="2255050"/>
        <a:ext cx="5491855" cy="644300"/>
      </dsp:txXfrm>
    </dsp:sp>
    <dsp:sp modelId="{A4DFC4D9-EC4E-4209-AE7B-80C460F3D1A9}">
      <dsp:nvSpPr>
        <dsp:cNvPr id="0" name=""/>
        <dsp:cNvSpPr/>
      </dsp:nvSpPr>
      <dsp:spPr>
        <a:xfrm>
          <a:off x="47033" y="2174513"/>
          <a:ext cx="805375" cy="80537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C3B09-1AF3-4255-AC59-C408D88A2230}">
      <dsp:nvSpPr>
        <dsp:cNvPr id="0" name=""/>
        <dsp:cNvSpPr/>
      </dsp:nvSpPr>
      <dsp:spPr>
        <a:xfrm>
          <a:off x="-3752560" y="-576435"/>
          <a:ext cx="4472847" cy="4472847"/>
        </a:xfrm>
        <a:prstGeom prst="blockArc">
          <a:avLst>
            <a:gd name="adj1" fmla="val 18900000"/>
            <a:gd name="adj2" fmla="val 2700000"/>
            <a:gd name="adj3" fmla="val 483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E8A85-B625-410A-9422-EF9DA1900BAC}">
      <dsp:nvSpPr>
        <dsp:cNvPr id="0" name=""/>
        <dsp:cNvSpPr/>
      </dsp:nvSpPr>
      <dsp:spPr>
        <a:xfrm>
          <a:off x="463192" y="331997"/>
          <a:ext cx="4895365" cy="6639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46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/>
            <a:t>Дорожная </a:t>
          </a:r>
        </a:p>
      </dsp:txBody>
      <dsp:txXfrm>
        <a:off x="463192" y="331997"/>
        <a:ext cx="4895365" cy="663995"/>
      </dsp:txXfrm>
    </dsp:sp>
    <dsp:sp modelId="{69B757D0-CBE6-4F8F-8AA4-4FBE4CDB9DA7}">
      <dsp:nvSpPr>
        <dsp:cNvPr id="0" name=""/>
        <dsp:cNvSpPr/>
      </dsp:nvSpPr>
      <dsp:spPr>
        <a:xfrm>
          <a:off x="48195" y="248998"/>
          <a:ext cx="829994" cy="8299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43AB8-A2B1-470B-B296-854A4127F389}">
      <dsp:nvSpPr>
        <dsp:cNvPr id="0" name=""/>
        <dsp:cNvSpPr/>
      </dsp:nvSpPr>
      <dsp:spPr>
        <a:xfrm>
          <a:off x="704555" y="1327990"/>
          <a:ext cx="4654003" cy="6639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46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/>
            <a:t>Пожарная </a:t>
          </a:r>
        </a:p>
      </dsp:txBody>
      <dsp:txXfrm>
        <a:off x="704555" y="1327990"/>
        <a:ext cx="4654003" cy="663995"/>
      </dsp:txXfrm>
    </dsp:sp>
    <dsp:sp modelId="{C6C478A7-ACDB-4E4B-B285-A565131D96E1}">
      <dsp:nvSpPr>
        <dsp:cNvPr id="0" name=""/>
        <dsp:cNvSpPr/>
      </dsp:nvSpPr>
      <dsp:spPr>
        <a:xfrm>
          <a:off x="289558" y="1244991"/>
          <a:ext cx="829994" cy="8299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D8ED0-6638-4887-9BF8-26E491D14BD9}">
      <dsp:nvSpPr>
        <dsp:cNvPr id="0" name=""/>
        <dsp:cNvSpPr/>
      </dsp:nvSpPr>
      <dsp:spPr>
        <a:xfrm>
          <a:off x="463192" y="2323983"/>
          <a:ext cx="4895365" cy="6639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46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/>
            <a:t>Информационная</a:t>
          </a:r>
        </a:p>
      </dsp:txBody>
      <dsp:txXfrm>
        <a:off x="463192" y="2323983"/>
        <a:ext cx="4895365" cy="663995"/>
      </dsp:txXfrm>
    </dsp:sp>
    <dsp:sp modelId="{CFD0B928-C9FC-483A-85C5-A9E62E2A4342}">
      <dsp:nvSpPr>
        <dsp:cNvPr id="0" name=""/>
        <dsp:cNvSpPr/>
      </dsp:nvSpPr>
      <dsp:spPr>
        <a:xfrm>
          <a:off x="48195" y="2240983"/>
          <a:ext cx="829994" cy="8299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06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2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1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56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136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7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7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0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08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8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1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9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3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2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9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2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AC941-16A2-4CAD-81AA-EA928AAE0DB3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92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811AC8-F8C8-0B1B-6CCF-80BF9F24EEE6}"/>
              </a:ext>
            </a:extLst>
          </p:cNvPr>
          <p:cNvSpPr txBox="1"/>
          <p:nvPr/>
        </p:nvSpPr>
        <p:spPr>
          <a:xfrm>
            <a:off x="1434906" y="1420055"/>
            <a:ext cx="943942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Парциальная образовательная программа</a:t>
            </a:r>
            <a:endParaRPr kumimoji="0" lang="ru-RU" sz="3600" b="0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для детей дошкольного возраста</a:t>
            </a:r>
            <a:endParaRPr kumimoji="0" lang="ru-RU" sz="3600" b="0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И.А. Лыковой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100" normalizeH="0" baseline="0" noProof="0" dirty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100" normalizeH="0" baseline="0" noProof="0" dirty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100" normalizeH="0" baseline="0" noProof="0" dirty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Подготовила воспитатель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lang="ru-RU" sz="2400" spc="100" dirty="0" smtClean="0">
                <a:solidFill>
                  <a:srgbClr val="FEFAC9"/>
                </a:solidFill>
                <a:latin typeface="Constantia"/>
              </a:rPr>
              <a:t>МДОАУ «Детский сад № 55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lang="ru-RU" sz="2400" spc="100" dirty="0" smtClean="0">
                <a:solidFill>
                  <a:srgbClr val="FEFAC9"/>
                </a:solidFill>
                <a:latin typeface="Constantia"/>
              </a:rPr>
              <a:t>«Солнышко» </a:t>
            </a:r>
            <a:r>
              <a:rPr lang="ru-RU" sz="2400" spc="100" dirty="0" err="1" smtClean="0">
                <a:solidFill>
                  <a:srgbClr val="FEFAC9"/>
                </a:solidFill>
                <a:latin typeface="Constantia"/>
              </a:rPr>
              <a:t>г.Орска</a:t>
            </a:r>
            <a:r>
              <a:rPr lang="ru-RU" sz="2400" spc="100" dirty="0" smtClean="0">
                <a:solidFill>
                  <a:srgbClr val="FEFAC9"/>
                </a:solidFill>
                <a:latin typeface="Constantia"/>
              </a:rPr>
              <a:t>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100" normalizeH="0" baseline="0" noProof="0" dirty="0" err="1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Словакова</a:t>
            </a:r>
            <a:r>
              <a:rPr kumimoji="0" lang="ru-RU" sz="24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Анна</a:t>
            </a:r>
            <a:r>
              <a:rPr kumimoji="0" lang="ru-RU" sz="2400" b="0" i="0" u="none" strike="noStrike" kern="1200" cap="none" spc="100" normalizeH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Сергеевна</a:t>
            </a:r>
            <a:endParaRPr kumimoji="0" lang="ru-RU" sz="2400" b="0" i="0" u="none" strike="noStrike" kern="1200" cap="none" spc="100" normalizeH="0" baseline="0" noProof="0" dirty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835601-2B45-502E-2F04-F051CFB8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89" y="393114"/>
            <a:ext cx="11577711" cy="1026941"/>
          </a:xfrm>
        </p:spPr>
        <p:txBody>
          <a:bodyPr>
            <a:noAutofit/>
          </a:bodyPr>
          <a:lstStyle/>
          <a:p>
            <a:r>
              <a:rPr lang="ru-RU" sz="6600" b="1" cap="none" spc="100" dirty="0">
                <a:solidFill>
                  <a:srgbClr val="FEFAC9"/>
                </a:solidFill>
                <a:latin typeface="Constantia"/>
                <a:ea typeface="+mn-ea"/>
                <a:cs typeface="+mn-cs"/>
              </a:rPr>
              <a:t>  </a:t>
            </a:r>
            <a:r>
              <a:rPr lang="ru-RU" sz="6600" b="1" cap="none" spc="100" dirty="0">
                <a:solidFill>
                  <a:srgbClr val="FF0000"/>
                </a:solidFill>
                <a:latin typeface="Constantia"/>
                <a:ea typeface="+mn-ea"/>
                <a:cs typeface="+mn-cs"/>
              </a:rPr>
              <a:t>МИР</a:t>
            </a:r>
            <a:r>
              <a:rPr lang="ru-RU" sz="6600" b="1" cap="none" spc="100" dirty="0">
                <a:solidFill>
                  <a:srgbClr val="FEFAC9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6600" b="1" cap="none" spc="100" dirty="0">
                <a:solidFill>
                  <a:srgbClr val="FFFF00"/>
                </a:solidFill>
                <a:latin typeface="Constantia"/>
                <a:ea typeface="+mn-ea"/>
                <a:cs typeface="+mn-cs"/>
              </a:rPr>
              <a:t>БЕЗ</a:t>
            </a:r>
            <a:r>
              <a:rPr lang="ru-RU" sz="6600" b="1" cap="none" spc="100" dirty="0">
                <a:solidFill>
                  <a:srgbClr val="FEFAC9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6600" b="1" cap="none" spc="100" dirty="0">
                <a:solidFill>
                  <a:srgbClr val="00B050"/>
                </a:solidFill>
                <a:latin typeface="Constantia"/>
                <a:ea typeface="+mn-ea"/>
                <a:cs typeface="+mn-cs"/>
              </a:rPr>
              <a:t>ОПАСНОСТИ</a:t>
            </a:r>
            <a:endParaRPr lang="ru-RU" sz="6600" b="1" cap="none" spc="100" dirty="0">
              <a:solidFill>
                <a:srgbClr val="FEFAC9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5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cap="none" dirty="0" smtClean="0">
                <a:solidFill>
                  <a:srgbClr val="002060"/>
                </a:solidFill>
              </a:rPr>
              <a:t>Задачи в динамике их проектирования</a:t>
            </a:r>
            <a:br>
              <a:rPr lang="ru-RU" b="1" cap="none" dirty="0" smtClean="0">
                <a:solidFill>
                  <a:srgbClr val="002060"/>
                </a:solidFill>
              </a:rPr>
            </a:br>
            <a:r>
              <a:rPr lang="ru-RU" b="1" cap="none" dirty="0" smtClean="0">
                <a:solidFill>
                  <a:srgbClr val="002060"/>
                </a:solidFill>
              </a:rPr>
              <a:t>в подготовительной к школе группе (6–7 лет)</a:t>
            </a:r>
            <a:endParaRPr lang="ru-RU" b="1" cap="none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717" y="2204580"/>
            <a:ext cx="105970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•	Воспитывать культуру без- опасного, </a:t>
            </a:r>
            <a:r>
              <a:rPr lang="ru-RU" sz="2000" dirty="0" err="1" smtClean="0"/>
              <a:t>здоровьесберегающего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err="1" smtClean="0"/>
              <a:t>здоровьесозидающего</a:t>
            </a:r>
            <a:r>
              <a:rPr lang="ru-RU" sz="2000" dirty="0" smtClean="0"/>
              <a:t> </a:t>
            </a:r>
            <a:r>
              <a:rPr lang="ru-RU" sz="2000" dirty="0"/>
              <a:t>поведения.</a:t>
            </a:r>
          </a:p>
          <a:p>
            <a:r>
              <a:rPr lang="ru-RU" sz="2000" dirty="0"/>
              <a:t>•	Уточнить представления о видах опасностей, учить идентифицировать </a:t>
            </a:r>
            <a:r>
              <a:rPr lang="ru-RU" sz="2000" dirty="0" smtClean="0"/>
              <a:t>опасности</a:t>
            </a:r>
            <a:r>
              <a:rPr lang="ru-RU" sz="2000" dirty="0"/>
              <a:t>, выявлять их причины и находить способы преодоления (н-р, сосульки на </a:t>
            </a:r>
            <a:r>
              <a:rPr lang="ru-RU" sz="2000" dirty="0" smtClean="0"/>
              <a:t>крыше </a:t>
            </a:r>
            <a:r>
              <a:rPr lang="ru-RU" sz="2000" dirty="0"/>
              <a:t>дома — могут упасть — нужно обойти стороной).</a:t>
            </a:r>
          </a:p>
          <a:p>
            <a:r>
              <a:rPr lang="ru-RU" sz="2000" dirty="0"/>
              <a:t>•	Расширять и </a:t>
            </a:r>
            <a:r>
              <a:rPr lang="ru-RU" sz="2000" dirty="0" smtClean="0"/>
              <a:t>систематизировать </a:t>
            </a:r>
            <a:r>
              <a:rPr lang="ru-RU" sz="2000" dirty="0"/>
              <a:t>представления детей о разных видах безопасности— витальной, социальной, экологической, дорожной, пожарной, информационной и др. Дать начальные представления о безопасности личности, общества и </a:t>
            </a:r>
            <a:r>
              <a:rPr lang="ru-RU" sz="2000" dirty="0" smtClean="0"/>
              <a:t>государства</a:t>
            </a:r>
            <a:r>
              <a:rPr lang="ru-RU" sz="2000" dirty="0"/>
              <a:t>.</a:t>
            </a:r>
          </a:p>
          <a:p>
            <a:r>
              <a:rPr lang="ru-RU" sz="2000" dirty="0"/>
              <a:t>•	Уточнить представление о правиле как общественном договоре людей. Создавать условия для осмысления, </a:t>
            </a:r>
            <a:r>
              <a:rPr lang="ru-RU" sz="2000" dirty="0" smtClean="0"/>
              <a:t>мотивированного </a:t>
            </a:r>
            <a:r>
              <a:rPr lang="ru-RU" sz="2000" dirty="0"/>
              <a:t>принятия и адекватного применения </a:t>
            </a:r>
            <a:r>
              <a:rPr lang="ru-RU" sz="2000" dirty="0" smtClean="0"/>
              <a:t>правил </a:t>
            </a:r>
            <a:r>
              <a:rPr lang="ru-RU" sz="2000" dirty="0"/>
              <a:t>безопасного поведения в разных местах и ситуациях (дома, в детском саду, на </a:t>
            </a:r>
            <a:r>
              <a:rPr lang="ru-RU" sz="2000" dirty="0" smtClean="0"/>
              <a:t>улице</a:t>
            </a:r>
            <a:r>
              <a:rPr lang="ru-RU" sz="2000" dirty="0"/>
              <a:t>, в транспорте, в магазине, в театре, в цирке, в аквапарке, в путешествии и др.).</a:t>
            </a:r>
          </a:p>
        </p:txBody>
      </p:sp>
    </p:spTree>
    <p:extLst>
      <p:ext uri="{BB962C8B-B14F-4D97-AF65-F5344CB8AC3E}">
        <p14:creationId xmlns:p14="http://schemas.microsoft.com/office/powerpoint/2010/main" val="9025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Образовательная деятельность  по программе «Мир Без Опасности»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Образовательная деятельность может осуществляться в течение всего времени пребывания детей в ДОО в различные режимные моменты. </a:t>
            </a:r>
          </a:p>
        </p:txBody>
      </p:sp>
    </p:spTree>
    <p:extLst>
      <p:ext uri="{BB962C8B-B14F-4D97-AF65-F5344CB8AC3E}">
        <p14:creationId xmlns:p14="http://schemas.microsoft.com/office/powerpoint/2010/main" val="8336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252" y="112542"/>
            <a:ext cx="9905999" cy="773723"/>
          </a:xfrm>
        </p:spPr>
        <p:txBody>
          <a:bodyPr>
            <a:normAutofit/>
          </a:bodyPr>
          <a:lstStyle/>
          <a:p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Взаимодействие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703385"/>
            <a:ext cx="9905999" cy="5087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Совместная деятельность детей, родителей и педагогов ДОО: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образовательные проекты,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мастер-классы,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прогулки,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путешествия,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экскурсии,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совместные занятия,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театральные представления,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клубы выходного дня,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Дни открытых дверей,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совместные чаепития,</a:t>
            </a:r>
          </a:p>
        </p:txBody>
      </p:sp>
    </p:spTree>
    <p:extLst>
      <p:ext uri="{BB962C8B-B14F-4D97-AF65-F5344CB8AC3E}">
        <p14:creationId xmlns:p14="http://schemas.microsoft.com/office/powerpoint/2010/main" val="16384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D1459A-1A85-2B71-7B3C-246E51DF9540}"/>
              </a:ext>
            </a:extLst>
          </p:cNvPr>
          <p:cNvSpPr txBox="1"/>
          <p:nvPr/>
        </p:nvSpPr>
        <p:spPr>
          <a:xfrm>
            <a:off x="1509932" y="765127"/>
            <a:ext cx="917213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Развивающая предметно-пространственная среда</a:t>
            </a:r>
            <a:r>
              <a:rPr lang="ru-RU" sz="2400" b="1" dirty="0"/>
              <a:t> — одно из важнейших условий успешности решения образовательных задач, поставленных </a:t>
            </a:r>
            <a:r>
              <a:rPr lang="ru-RU" sz="2400" b="1" dirty="0">
                <a:solidFill>
                  <a:srgbClr val="002060"/>
                </a:solidFill>
              </a:rPr>
              <a:t>программой «Мир Без Опасности». </a:t>
            </a:r>
          </a:p>
          <a:p>
            <a:r>
              <a:rPr lang="ru-RU" sz="2400" b="1" dirty="0"/>
              <a:t>Конкретные рекомендации к ее проектированию в дошкольной образовательной организации разработаны на основе системы принципов, предложенных ФГОС ДО: 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безопасности,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 содержательной насыщенности, </a:t>
            </a:r>
          </a:p>
          <a:p>
            <a:pPr marL="342900" indent="-342900">
              <a:buFontTx/>
              <a:buChar char="-"/>
            </a:pPr>
            <a:r>
              <a:rPr lang="ru-RU" sz="2400" b="1" dirty="0" err="1">
                <a:solidFill>
                  <a:srgbClr val="002060"/>
                </a:solidFill>
              </a:rPr>
              <a:t>полифункциональности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</a:p>
          <a:p>
            <a:pPr marL="342900" indent="-342900">
              <a:buFontTx/>
              <a:buChar char="-"/>
            </a:pPr>
            <a:r>
              <a:rPr lang="ru-RU" sz="2400" b="1" dirty="0" err="1">
                <a:solidFill>
                  <a:srgbClr val="002060"/>
                </a:solidFill>
              </a:rPr>
              <a:t>трансформируемости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доступности, 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вариативности (гибкости).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076" y="3352799"/>
            <a:ext cx="4845844" cy="3230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2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image (2).png">
            <a:extLst>
              <a:ext uri="{FF2B5EF4-FFF2-40B4-BE49-F238E27FC236}">
                <a16:creationId xmlns="" xmlns:a16="http://schemas.microsoft.com/office/drawing/2014/main" id="{E6CDB73D-5380-127D-9318-2AE3E3B80A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136778"/>
            <a:ext cx="7213600" cy="492510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1413" y="323878"/>
            <a:ext cx="9540300" cy="773402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УМК программы «Мир Без Опасности»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44" y="3810000"/>
            <a:ext cx="1680255" cy="216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image (3).png">
            <a:extLst>
              <a:ext uri="{FF2B5EF4-FFF2-40B4-BE49-F238E27FC236}">
                <a16:creationId xmlns="" xmlns:a16="http://schemas.microsoft.com/office/drawing/2014/main" id="{E247407F-D9B2-6D51-6286-8D9CC7C60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9593" y="179362"/>
            <a:ext cx="8665699" cy="64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image (4).png">
            <a:extLst>
              <a:ext uri="{FF2B5EF4-FFF2-40B4-BE49-F238E27FC236}">
                <a16:creationId xmlns="" xmlns:a16="http://schemas.microsoft.com/office/drawing/2014/main" id="{26DF26BB-8490-B68B-F6DD-5ABDCF1105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2700" y="182880"/>
            <a:ext cx="9692641" cy="647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176F7B-D096-5403-87E2-A57532552D5C}"/>
              </a:ext>
            </a:extLst>
          </p:cNvPr>
          <p:cNvSpPr txBox="1"/>
          <p:nvPr/>
        </p:nvSpPr>
        <p:spPr>
          <a:xfrm>
            <a:off x="1266092" y="603932"/>
            <a:ext cx="97207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Логотип программы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«Мир Без Опасности»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22" l="20000" r="80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2397760"/>
            <a:ext cx="6313884" cy="377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7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69" y="0"/>
            <a:ext cx="6821261" cy="68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0" y="-98039"/>
            <a:ext cx="10008296" cy="69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EF3552-CB06-D15C-9FFF-6130731121D7}"/>
              </a:ext>
            </a:extLst>
          </p:cNvPr>
          <p:cNvSpPr txBox="1"/>
          <p:nvPr/>
        </p:nvSpPr>
        <p:spPr>
          <a:xfrm>
            <a:off x="2118751" y="1266092"/>
            <a:ext cx="100732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ru-RU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«Мир Без Опасности»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— авторская программа нового поколения, разработанная в соответствии с ФГОС ДО и направленная на формирование культуры безопасности личности в условиях развивающего дошкольного образования</a:t>
            </a:r>
            <a:r>
              <a:rPr lang="ru-RU" sz="4000" dirty="0">
                <a:solidFill>
                  <a:prstClr val="white"/>
                </a:solidFill>
                <a:latin typeface="Constantia"/>
              </a:rPr>
              <a:t>, для детей от 3 до 7 лет. 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1" y="987019"/>
            <a:ext cx="1822450" cy="5975350"/>
          </a:xfrm>
          <a:prstGeom prst="roundRect">
            <a:avLst>
              <a:gd name="adj" fmla="val 1889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4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11" y="41008"/>
            <a:ext cx="9543789" cy="681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07" y="18388"/>
            <a:ext cx="9462793" cy="67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19" y="138096"/>
            <a:ext cx="9480795" cy="67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4789" y="1240077"/>
            <a:ext cx="64383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B96274A-5854-730F-A625-FA36E9F5C759}"/>
              </a:ext>
            </a:extLst>
          </p:cNvPr>
          <p:cNvSpPr txBox="1"/>
          <p:nvPr/>
        </p:nvSpPr>
        <p:spPr>
          <a:xfrm>
            <a:off x="1547446" y="1434904"/>
            <a:ext cx="89892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Цель программы «Мир Без Опасности»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—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становление культуры безопасности личности в процессе активной деятельности, расширение социокультурного опыта растущего человека, содействие формированию эмоционально-ценностного отношения к окружающему миру и «Я-концепции».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8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8BD4EE-AEF3-35A2-7C0E-B9EAD56DD9DC}"/>
              </a:ext>
            </a:extLst>
          </p:cNvPr>
          <p:cNvSpPr txBox="1"/>
          <p:nvPr/>
        </p:nvSpPr>
        <p:spPr>
          <a:xfrm>
            <a:off x="2067951" y="527540"/>
            <a:ext cx="87501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2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Миссия программы «Мир Без Опасности»</a:t>
            </a:r>
            <a:br>
              <a:rPr kumimoji="0" lang="ru-RU" sz="32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054D88-9AEE-93B4-88C6-761EA3CDEC02}"/>
              </a:ext>
            </a:extLst>
          </p:cNvPr>
          <p:cNvSpPr txBox="1"/>
          <p:nvPr/>
        </p:nvSpPr>
        <p:spPr>
          <a:xfrm>
            <a:off x="1378634" y="1280160"/>
            <a:ext cx="94394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Arial" pitchFamily="34" charset="0"/>
                <a:cs typeface="Arial" pitchFamily="34" charset="0"/>
              </a:rPr>
              <a:t>Основной особенностью авторского подхода является проектирование образовательных маршрутов по модели развития человеческой культуры и общества, на основе взаимосвязи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Arial" pitchFamily="34" charset="0"/>
                <a:cs typeface="Arial" pitchFamily="34" charset="0"/>
              </a:rPr>
              <a:t>культуротворчества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Arial" pitchFamily="34" charset="0"/>
                <a:cs typeface="Arial" pitchFamily="34" charset="0"/>
              </a:rPr>
              <a:t> и нормотворчества.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C6507A-5CA3-2973-0C32-0C283EF2F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15318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Парциальная образовательная программа </a:t>
            </a:r>
            <a:b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</a:br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«Мир Без опасности»</a:t>
            </a:r>
            <a:b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</a:br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 ориентирована на сохранение: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7468225C-B4B1-5A81-C3A5-80F76F9F7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1200001"/>
              </p:ext>
            </p:extLst>
          </p:nvPr>
        </p:nvGraphicFramePr>
        <p:xfrm>
          <a:off x="1272345" y="1696264"/>
          <a:ext cx="7899791" cy="516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0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EA40FF-935C-81A6-E952-E52169EB6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30628"/>
            <a:ext cx="9905998" cy="689317"/>
          </a:xfrm>
        </p:spPr>
        <p:txBody>
          <a:bodyPr>
            <a:normAutofit/>
          </a:bodyPr>
          <a:lstStyle/>
          <a:p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Виды детской безопасности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269B0D9F-D192-EC83-CA48-251FAFFF7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581535"/>
              </p:ext>
            </p:extLst>
          </p:nvPr>
        </p:nvGraphicFramePr>
        <p:xfrm>
          <a:off x="867508" y="886264"/>
          <a:ext cx="5983457" cy="322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5DB9AFA4-1ACE-EF14-E4F6-FB5ABBCE7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617155"/>
              </p:ext>
            </p:extLst>
          </p:nvPr>
        </p:nvGraphicFramePr>
        <p:xfrm>
          <a:off x="5922498" y="3179299"/>
          <a:ext cx="5401994" cy="331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18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239482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solidFill>
                  <a:srgbClr val="002060"/>
                </a:solidFill>
              </a:rPr>
              <a:t>Задачи в динамике их проектирования</a:t>
            </a:r>
            <a:br>
              <a:rPr lang="ru-RU" b="1" cap="none" dirty="0" smtClean="0">
                <a:solidFill>
                  <a:srgbClr val="002060"/>
                </a:solidFill>
              </a:rPr>
            </a:br>
            <a:r>
              <a:rPr lang="ru-RU" b="1" cap="none" dirty="0" smtClean="0">
                <a:solidFill>
                  <a:srgbClr val="002060"/>
                </a:solidFill>
              </a:rPr>
              <a:t>во второй младшей группе (3–4 </a:t>
            </a:r>
            <a:r>
              <a:rPr lang="ru-RU" b="1" cap="none" dirty="0">
                <a:solidFill>
                  <a:srgbClr val="002060"/>
                </a:solidFill>
              </a:rPr>
              <a:t>года)</a:t>
            </a:r>
            <a:r>
              <a:rPr lang="ru-RU" sz="2400" cap="none" dirty="0"/>
              <a:t/>
            </a:r>
            <a:br>
              <a:rPr lang="ru-RU" sz="2400" cap="none" dirty="0"/>
            </a:br>
            <a:r>
              <a:rPr lang="ru-RU" sz="2400" cap="none" dirty="0"/>
              <a:t>•	Создать условия для эмоционально позитивного, комфортного состояния детей, поддерживать чувство базового доверия к миру.</a:t>
            </a:r>
            <a:br>
              <a:rPr lang="ru-RU" sz="2400" cap="none" dirty="0"/>
            </a:br>
            <a:r>
              <a:rPr lang="ru-RU" sz="2400" cap="none" dirty="0"/>
              <a:t>•	Дать доступное возрасту представление о возможных опасностях как угрозах жизни и здоровью в разных ситуациях (дома, в детском саду, на улице, в транспорте).</a:t>
            </a:r>
            <a:br>
              <a:rPr lang="ru-RU" sz="2400" cap="none" dirty="0"/>
            </a:br>
            <a:r>
              <a:rPr lang="ru-RU" sz="2400" cap="none" dirty="0"/>
              <a:t>•	Создавать условия для формирования навыков осторожного поведения в потенциально опасных местах (возле окон и дверей, на балконе, лестнице, горке и т.п.) и ситуациях (на дороге, в транспорте, в магазине, на прогулке, за столом, в ванной).</a:t>
            </a:r>
            <a:br>
              <a:rPr lang="ru-RU" sz="2400" cap="none" dirty="0"/>
            </a:br>
            <a:r>
              <a:rPr lang="ru-RU" sz="2400" cap="none" dirty="0" smtClean="0"/>
              <a:t/>
            </a:r>
            <a:br>
              <a:rPr lang="ru-RU" sz="2400" cap="none" dirty="0" smtClean="0"/>
            </a:br>
            <a:endParaRPr lang="ru-RU" sz="2400" cap="none" dirty="0"/>
          </a:p>
        </p:txBody>
      </p:sp>
    </p:spTree>
    <p:extLst>
      <p:ext uri="{BB962C8B-B14F-4D97-AF65-F5344CB8AC3E}">
        <p14:creationId xmlns:p14="http://schemas.microsoft.com/office/powerpoint/2010/main" val="284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2B4B0A-4798-227D-0215-DE53629D4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573" y="351692"/>
            <a:ext cx="9905998" cy="801859"/>
          </a:xfrm>
        </p:spPr>
        <p:txBody>
          <a:bodyPr>
            <a:noAutofit/>
          </a:bodyPr>
          <a:lstStyle/>
          <a:p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Задачи в динамике их проектирования</a:t>
            </a:r>
            <a:b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</a:br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в средней группе (4 – 5 лет)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D28141-2D81-CCFE-CDF7-933E3E43EC2B}"/>
              </a:ext>
            </a:extLst>
          </p:cNvPr>
          <p:cNvSpPr txBox="1"/>
          <p:nvPr/>
        </p:nvSpPr>
        <p:spPr>
          <a:xfrm>
            <a:off x="985520" y="1356751"/>
            <a:ext cx="10668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•	</a:t>
            </a:r>
            <a:r>
              <a:rPr lang="ru-RU" sz="2400" dirty="0"/>
              <a:t>Поддерживать </a:t>
            </a:r>
            <a:r>
              <a:rPr lang="ru-RU" sz="2400" dirty="0" smtClean="0"/>
              <a:t>психологически </a:t>
            </a:r>
            <a:r>
              <a:rPr lang="ru-RU" sz="2400" dirty="0"/>
              <a:t>благоприятную </a:t>
            </a:r>
            <a:r>
              <a:rPr lang="ru-RU" sz="2400" dirty="0" smtClean="0"/>
              <a:t>атмосферу </a:t>
            </a:r>
            <a:r>
              <a:rPr lang="ru-RU" sz="2400" dirty="0"/>
              <a:t>в группе для </a:t>
            </a:r>
            <a:r>
              <a:rPr lang="ru-RU" sz="2400" dirty="0" smtClean="0"/>
              <a:t>эмоционально </a:t>
            </a:r>
            <a:r>
              <a:rPr lang="ru-RU" sz="2400" dirty="0"/>
              <a:t>позитивного состояния каждого ребенка, </a:t>
            </a:r>
            <a:r>
              <a:rPr lang="ru-RU" sz="2400" dirty="0" smtClean="0"/>
              <a:t>комфортного </a:t>
            </a:r>
            <a:r>
              <a:rPr lang="ru-RU" sz="2400" dirty="0"/>
              <a:t>и безопасного </a:t>
            </a:r>
            <a:r>
              <a:rPr lang="ru-RU" sz="2400" dirty="0" smtClean="0"/>
              <a:t>взаимодействия </a:t>
            </a:r>
            <a:r>
              <a:rPr lang="ru-RU" sz="2400" dirty="0"/>
              <a:t>детей в разных </a:t>
            </a:r>
            <a:r>
              <a:rPr lang="ru-RU" sz="2400" dirty="0" smtClean="0"/>
              <a:t>видах </a:t>
            </a:r>
            <a:r>
              <a:rPr lang="ru-RU" sz="2400" dirty="0"/>
              <a:t>деятельности.</a:t>
            </a:r>
          </a:p>
          <a:p>
            <a:r>
              <a:rPr lang="ru-RU" sz="2400" dirty="0"/>
              <a:t>•	Расширить представления об опасностях как угрозах жизни и здоровью человека. Учить выявлять причины </a:t>
            </a:r>
            <a:r>
              <a:rPr lang="ru-RU" sz="2400" dirty="0" smtClean="0"/>
              <a:t>опасностей</a:t>
            </a:r>
            <a:r>
              <a:rPr lang="ru-RU" sz="2400" dirty="0"/>
              <a:t>, осваивать способы их предупреждения и </a:t>
            </a:r>
            <a:r>
              <a:rPr lang="ru-RU" sz="2400" dirty="0" smtClean="0"/>
              <a:t>преодоления </a:t>
            </a:r>
            <a:r>
              <a:rPr lang="ru-RU" sz="2400" dirty="0"/>
              <a:t>(например, не играть со спичками, не входить в лифт без взрослых, не </a:t>
            </a:r>
            <a:r>
              <a:rPr lang="ru-RU" sz="2400" dirty="0" smtClean="0"/>
              <a:t>вступать </a:t>
            </a:r>
            <a:r>
              <a:rPr lang="ru-RU" sz="2400" dirty="0"/>
              <a:t>в общение с </a:t>
            </a:r>
            <a:r>
              <a:rPr lang="ru-RU" sz="2400" dirty="0" smtClean="0"/>
              <a:t>незнакомыми </a:t>
            </a:r>
            <a:r>
              <a:rPr lang="ru-RU" sz="2400" dirty="0"/>
              <a:t>людьми без поддержки близких взрослых).</a:t>
            </a:r>
          </a:p>
          <a:p>
            <a:r>
              <a:rPr lang="ru-RU" sz="2400" dirty="0"/>
              <a:t>•	Продолжать знакомить с разными видами безопасности— витальной, социальной, экологической, дорожной, пожарной, информационной.</a:t>
            </a:r>
          </a:p>
          <a:p>
            <a:r>
              <a:rPr lang="ru-RU" sz="2400" dirty="0"/>
              <a:t>•	Создать условия для </a:t>
            </a:r>
            <a:r>
              <a:rPr lang="ru-RU" sz="2400" dirty="0" smtClean="0"/>
              <a:t>освоения </a:t>
            </a:r>
            <a:r>
              <a:rPr lang="ru-RU" sz="2400" dirty="0"/>
              <a:t>и осмысления правила безопасного поведения в </a:t>
            </a:r>
            <a:r>
              <a:rPr lang="ru-RU" sz="2400" dirty="0" smtClean="0"/>
              <a:t>помещении </a:t>
            </a:r>
            <a:r>
              <a:rPr lang="ru-RU" sz="2400" dirty="0"/>
              <a:t>(дома и в детском саду), на улице, на участке детского сада, в транспорте и в общественных местах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1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753644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solidFill>
                  <a:srgbClr val="002060"/>
                </a:solidFill>
              </a:rPr>
              <a:t>Задачи в динамике их проектирования</a:t>
            </a:r>
            <a:br>
              <a:rPr lang="ru-RU" b="1" cap="none" dirty="0" smtClean="0">
                <a:solidFill>
                  <a:srgbClr val="002060"/>
                </a:solidFill>
              </a:rPr>
            </a:br>
            <a:r>
              <a:rPr lang="ru-RU" b="1" cap="none" dirty="0" smtClean="0">
                <a:solidFill>
                  <a:srgbClr val="002060"/>
                </a:solidFill>
              </a:rPr>
              <a:t>в старшей группе (5–6 лет)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6926" y="1728593"/>
            <a:ext cx="107598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•	Обеспечить эмоционально комфортный микроклимат в группе детского сада, поддерживать потребность детей в положительных эмоциях, активности и самостоятельности.</a:t>
            </a:r>
          </a:p>
          <a:p>
            <a:r>
              <a:rPr lang="ru-RU" sz="2000" dirty="0" smtClean="0"/>
              <a:t>•	Расширять и систематизировать представления о разных видах безопасности — витальной, социальной, экологической, дорожной, пожар- ной, информационной и др.</a:t>
            </a:r>
          </a:p>
          <a:p>
            <a:r>
              <a:rPr lang="ru-RU" sz="2000" dirty="0" smtClean="0"/>
              <a:t>•	Дать начальные представления о безопасности личности, общества и государства.</a:t>
            </a:r>
          </a:p>
          <a:p>
            <a:r>
              <a:rPr lang="ru-RU" sz="2000" dirty="0" smtClean="0"/>
              <a:t>•	Поддерживать интерес к вы- явлению причин опасностей, освоению практических навыков и основных способов преодоления опасностей. Помочь установить связи между опасностями и поведением человека.</a:t>
            </a:r>
          </a:p>
          <a:p>
            <a:r>
              <a:rPr lang="ru-RU" sz="2000" dirty="0" smtClean="0"/>
              <a:t>•	Развивать умение избегать опасных для здоровья ситуаций, знакомить со способами привлечения внимания взрослых в случае их возникновения.</a:t>
            </a:r>
          </a:p>
          <a:p>
            <a:r>
              <a:rPr lang="ru-RU" sz="2000" dirty="0" smtClean="0"/>
              <a:t>•	Помочь детям составить начальное представление о правиле как общественном договоре людей. Создавать условия для осмысления, принятия и адекватного применения правил безопасного поведения в разных ситуациях (дома и в детском саду, на улице и в общественных местах, в транспорте и во время путешествий).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548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630</TotalTime>
  <Words>322</Words>
  <Application>Microsoft Office PowerPoint</Application>
  <PresentationFormat>Произвольный</PresentationFormat>
  <Paragraphs>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Контур</vt:lpstr>
      <vt:lpstr>  МИР БЕЗ ОПАСНОСТИ</vt:lpstr>
      <vt:lpstr>Презентация PowerPoint</vt:lpstr>
      <vt:lpstr>Презентация PowerPoint</vt:lpstr>
      <vt:lpstr>Презентация PowerPoint</vt:lpstr>
      <vt:lpstr>Парциальная образовательная программа  «Мир Без опасности»  ориентирована на сохранение:</vt:lpstr>
      <vt:lpstr>Виды детской безопасности</vt:lpstr>
      <vt:lpstr>Задачи в динамике их проектирования во второй младшей группе (3–4 года) • Создать условия для эмоционально позитивного, комфортного состояния детей, поддерживать чувство базового доверия к миру. • Дать доступное возрасту представление о возможных опасностях как угрозах жизни и здоровью в разных ситуациях (дома, в детском саду, на улице, в транспорте). • Создавать условия для формирования навыков осторожного поведения в потенциально опасных местах (возле окон и дверей, на балконе, лестнице, горке и т.п.) и ситуациях (на дороге, в транспорте, в магазине, на прогулке, за столом, в ванной).  </vt:lpstr>
      <vt:lpstr>Задачи в динамике их проектирования в средней группе (4 – 5 лет) </vt:lpstr>
      <vt:lpstr>Задачи в динамике их проектирования в старшей группе (5–6 лет)</vt:lpstr>
      <vt:lpstr>Задачи в динамике их проектирования в подготовительной к школе группе (6–7 лет)</vt:lpstr>
      <vt:lpstr>Образовательная деятельность  по программе «Мир Без Опасности»</vt:lpstr>
      <vt:lpstr>Взаимодействие с родителями</vt:lpstr>
      <vt:lpstr>Презентация PowerPoint</vt:lpstr>
      <vt:lpstr>УМК программы «Мир Без Опасности»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тимофей маршакоф</dc:creator>
  <cp:lastModifiedBy>ДС 55</cp:lastModifiedBy>
  <cp:revision>15</cp:revision>
  <dcterms:created xsi:type="dcterms:W3CDTF">2022-12-08T12:44:13Z</dcterms:created>
  <dcterms:modified xsi:type="dcterms:W3CDTF">2024-04-24T06:41:42Z</dcterms:modified>
</cp:coreProperties>
</file>