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337" r:id="rId3"/>
    <p:sldId id="336" r:id="rId4"/>
    <p:sldId id="338" r:id="rId5"/>
    <p:sldId id="341" r:id="rId6"/>
    <p:sldId id="343" r:id="rId7"/>
    <p:sldId id="344" r:id="rId8"/>
    <p:sldId id="345" r:id="rId9"/>
    <p:sldId id="346" r:id="rId10"/>
    <p:sldId id="347" r:id="rId11"/>
    <p:sldId id="348" r:id="rId12"/>
    <p:sldId id="349" r:id="rId13"/>
    <p:sldId id="350" r:id="rId14"/>
    <p:sldId id="351" r:id="rId15"/>
    <p:sldId id="339" r:id="rId16"/>
    <p:sldId id="342" r:id="rId17"/>
    <p:sldId id="352" r:id="rId18"/>
    <p:sldId id="353" r:id="rId19"/>
    <p:sldId id="358" r:id="rId20"/>
    <p:sldId id="355" r:id="rId21"/>
    <p:sldId id="356" r:id="rId22"/>
    <p:sldId id="357" r:id="rId23"/>
    <p:sldId id="335" r:id="rId24"/>
    <p:sldId id="261"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FF6600"/>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1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4D9C8-3432-489F-BF07-CC64AA86AA8D}" type="datetimeFigureOut">
              <a:rPr lang="ru-RU" smtClean="0"/>
              <a:pPr/>
              <a:t>28.03.2024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F05F0-359E-438E-BAC9-4D6A00C70D5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21" Type="http://schemas.openxmlformats.org/officeDocument/2006/relationships/image" Target="../media/image46.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slideLayout" Target="../slideLayouts/slideLayout7.xml"/><Relationship Id="rId16" Type="http://schemas.openxmlformats.org/officeDocument/2006/relationships/image" Target="../media/image42.jpeg"/><Relationship Id="rId20" Type="http://schemas.openxmlformats.org/officeDocument/2006/relationships/oleObject" Target="../embeddings/oleObject1.bin"/><Relationship Id="rId1" Type="http://schemas.openxmlformats.org/officeDocument/2006/relationships/vmlDrawing" Target="../drawings/vmlDrawing2.v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GYrAUFEauU&amp;t=2448s" TargetMode="External"/><Relationship Id="rId2" Type="http://schemas.openxmlformats.org/officeDocument/2006/relationships/hyperlink" Target="https://metodrabota.action360.ru/" TargetMode="External"/><Relationship Id="rId1" Type="http://schemas.openxmlformats.org/officeDocument/2006/relationships/slideLayout" Target="../slideLayouts/slideLayout2.xml"/><Relationship Id="rId4" Type="http://schemas.openxmlformats.org/officeDocument/2006/relationships/hyperlink" Target="https://&#1087;&#1077;&#1076;&#1087;&#1088;&#1086;&#1077;&#1082;&#1090;.&#1088;&#1092;/edu-02-2024-pb-144760/?ysclid=lua3a4zanj17180548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Microsoft_Office_PowerPoint1.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764704"/>
            <a:ext cx="5770984" cy="1143000"/>
          </a:xfrm>
        </p:spPr>
        <p:txBody>
          <a:bodyPr>
            <a:normAutofit fontScale="90000"/>
          </a:bodyPr>
          <a:lstStyle/>
          <a:p>
            <a:r>
              <a:rPr lang="ru-RU" sz="1800" b="1" dirty="0" smtClean="0">
                <a:solidFill>
                  <a:srgbClr val="002060"/>
                </a:solidFill>
                <a:latin typeface="Times New Roman" pitchFamily="18" charset="0"/>
                <a:cs typeface="Times New Roman" pitchFamily="18" charset="0"/>
              </a:rPr>
              <a:t>Городское методическое объединение воспитателей </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дошкольных образовательных учреждений  г. Орска</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«Познавательное развитие дошкольников в процессе </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формирования элементарных математических представлений» </a:t>
            </a:r>
            <a:r>
              <a:rPr lang="ru-RU" sz="1800" dirty="0" smtClean="0"/>
              <a:t/>
            </a:r>
            <a:br>
              <a:rPr lang="ru-RU" sz="1800" dirty="0" smtClean="0"/>
            </a:br>
            <a:endParaRPr lang="ru-RU" sz="1800" dirty="0"/>
          </a:p>
        </p:txBody>
      </p:sp>
      <p:sp>
        <p:nvSpPr>
          <p:cNvPr id="3" name="Содержимое 2"/>
          <p:cNvSpPr>
            <a:spLocks noGrp="1"/>
          </p:cNvSpPr>
          <p:nvPr>
            <p:ph idx="1"/>
          </p:nvPr>
        </p:nvSpPr>
        <p:spPr>
          <a:xfrm>
            <a:off x="1547664" y="1600200"/>
            <a:ext cx="6840760" cy="4421088"/>
          </a:xfrm>
        </p:spPr>
        <p:txBody>
          <a:bodyPr>
            <a:normAutofit fontScale="25000" lnSpcReduction="20000"/>
          </a:bodyPr>
          <a:lstStyle/>
          <a:p>
            <a:pPr marL="0" indent="0" algn="ctr">
              <a:buFont typeface="Wingdings" pitchFamily="2" charset="2"/>
              <a:buNone/>
              <a:defRPr/>
            </a:pPr>
            <a:endParaRPr lang="ru-RU" sz="20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20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9800" b="1" dirty="0" smtClean="0">
              <a:solidFill>
                <a:srgbClr val="00388A"/>
              </a:solidFill>
              <a:latin typeface="Times New Roman" panose="02020603050405020304" pitchFamily="18" charset="0"/>
              <a:cs typeface="Times New Roman" panose="02020603050405020304" pitchFamily="18" charset="0"/>
            </a:endParaRPr>
          </a:p>
          <a:p>
            <a:pPr algn="ctr">
              <a:buNone/>
            </a:pPr>
            <a:r>
              <a:rPr lang="ru-RU" sz="14400" b="1" dirty="0" smtClean="0">
                <a:solidFill>
                  <a:srgbClr val="FF0000"/>
                </a:solidFill>
                <a:latin typeface="Times New Roman" pitchFamily="18" charset="0"/>
                <a:cs typeface="Times New Roman" pitchFamily="18" charset="0"/>
              </a:rPr>
              <a:t>Как формировать математическую грамотность у детей дошкольного возраста</a:t>
            </a:r>
            <a:endParaRPr lang="ru-RU" sz="14400" dirty="0" smtClean="0">
              <a:solidFill>
                <a:srgbClr val="FF0000"/>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algn="r">
              <a:buNone/>
            </a:pPr>
            <a:r>
              <a:rPr lang="ru-RU" sz="6400" b="1" i="1" dirty="0" smtClean="0">
                <a:solidFill>
                  <a:srgbClr val="002060"/>
                </a:solidFill>
                <a:latin typeface="Times New Roman" pitchFamily="18" charset="0"/>
                <a:cs typeface="Times New Roman" pitchFamily="18" charset="0"/>
              </a:rPr>
              <a:t>Чудакова </a:t>
            </a:r>
            <a:r>
              <a:rPr lang="ru-RU" sz="6400" b="1" i="1" dirty="0" smtClean="0">
                <a:solidFill>
                  <a:srgbClr val="002060"/>
                </a:solidFill>
                <a:latin typeface="Times New Roman" pitchFamily="18" charset="0"/>
                <a:cs typeface="Times New Roman" pitchFamily="18" charset="0"/>
              </a:rPr>
              <a:t>Светлана Александровна, старший воспитатель</a:t>
            </a:r>
            <a:endParaRPr lang="ru-RU" sz="6400" b="1" dirty="0" smtClean="0">
              <a:solidFill>
                <a:srgbClr val="002060"/>
              </a:solidFill>
              <a:latin typeface="Times New Roman" pitchFamily="18" charset="0"/>
              <a:cs typeface="Times New Roman" pitchFamily="18" charset="0"/>
            </a:endParaRPr>
          </a:p>
          <a:p>
            <a:pPr algn="r">
              <a:buNone/>
            </a:pPr>
            <a:r>
              <a:rPr lang="ru-RU" sz="6400" b="1" i="1" dirty="0" smtClean="0">
                <a:solidFill>
                  <a:srgbClr val="002060"/>
                </a:solidFill>
                <a:latin typeface="Times New Roman" pitchFamily="18" charset="0"/>
                <a:cs typeface="Times New Roman" pitchFamily="18" charset="0"/>
              </a:rPr>
              <a:t> </a:t>
            </a:r>
            <a:r>
              <a:rPr lang="ru-RU" sz="6400" b="1" dirty="0" smtClean="0">
                <a:solidFill>
                  <a:srgbClr val="002060"/>
                </a:solidFill>
                <a:latin typeface="Times New Roman" pitchFamily="18" charset="0"/>
                <a:cs typeface="Times New Roman" pitchFamily="18" charset="0"/>
              </a:rPr>
              <a:t>МДОАУ «ЦРР -  детский сад №116 г. Орска</a:t>
            </a:r>
            <a:r>
              <a:rPr lang="ru-RU" sz="6400" b="1" dirty="0" smtClean="0">
                <a:solidFill>
                  <a:srgbClr val="002060"/>
                </a:solidFill>
                <a:latin typeface="Times New Roman" pitchFamily="18" charset="0"/>
                <a:cs typeface="Times New Roman" pitchFamily="18" charset="0"/>
              </a:rPr>
              <a:t>», </a:t>
            </a:r>
          </a:p>
          <a:p>
            <a:pPr algn="r">
              <a:buNone/>
            </a:pPr>
            <a:r>
              <a:rPr lang="ru-RU" sz="6400" b="1" i="1" dirty="0" smtClean="0">
                <a:solidFill>
                  <a:srgbClr val="002060"/>
                </a:solidFill>
                <a:latin typeface="Times New Roman" pitchFamily="18" charset="0"/>
                <a:cs typeface="Times New Roman" pitchFamily="18" charset="0"/>
              </a:rPr>
              <a:t>Галушкина </a:t>
            </a:r>
            <a:r>
              <a:rPr lang="ru-RU" sz="6400" b="1" i="1" dirty="0" smtClean="0">
                <a:solidFill>
                  <a:srgbClr val="002060"/>
                </a:solidFill>
                <a:latin typeface="Times New Roman" pitchFamily="18" charset="0"/>
                <a:cs typeface="Times New Roman" pitchFamily="18" charset="0"/>
              </a:rPr>
              <a:t>Лариса Юрьевна, старший воспитатель</a:t>
            </a:r>
            <a:endParaRPr lang="ru-RU" sz="6400" b="1" dirty="0" smtClean="0">
              <a:solidFill>
                <a:srgbClr val="002060"/>
              </a:solidFill>
              <a:latin typeface="Times New Roman" pitchFamily="18" charset="0"/>
              <a:cs typeface="Times New Roman" pitchFamily="18" charset="0"/>
            </a:endParaRPr>
          </a:p>
          <a:p>
            <a:pPr algn="r">
              <a:buNone/>
            </a:pPr>
            <a:r>
              <a:rPr lang="ru-RU" sz="6400" b="1" i="1" dirty="0" smtClean="0">
                <a:solidFill>
                  <a:srgbClr val="002060"/>
                </a:solidFill>
                <a:latin typeface="Times New Roman" pitchFamily="18" charset="0"/>
                <a:cs typeface="Times New Roman" pitchFamily="18" charset="0"/>
              </a:rPr>
              <a:t> </a:t>
            </a:r>
            <a:r>
              <a:rPr lang="ru-RU" sz="6400" b="1" dirty="0" smtClean="0">
                <a:solidFill>
                  <a:srgbClr val="002060"/>
                </a:solidFill>
                <a:latin typeface="Times New Roman" pitchFamily="18" charset="0"/>
                <a:cs typeface="Times New Roman" pitchFamily="18" charset="0"/>
              </a:rPr>
              <a:t>МДОАУ «ДСКВ № 71 «Лучик» г. Орска</a:t>
            </a:r>
            <a:r>
              <a:rPr lang="ru-RU" sz="6400" b="1" dirty="0" smtClean="0">
                <a:solidFill>
                  <a:srgbClr val="002060"/>
                </a:solidFill>
                <a:latin typeface="Times New Roman" pitchFamily="18" charset="0"/>
                <a:cs typeface="Times New Roman" pitchFamily="18" charset="0"/>
              </a:rPr>
              <a:t>»</a:t>
            </a:r>
            <a:endParaRPr lang="ru-RU" sz="6400" b="1" dirty="0" smtClean="0">
              <a:solidFill>
                <a:srgbClr val="002060"/>
              </a:solidFill>
              <a:latin typeface="Times New Roman" pitchFamily="18" charset="0"/>
              <a:cs typeface="Times New Roman" pitchFamily="18" charset="0"/>
            </a:endParaRPr>
          </a:p>
          <a:p>
            <a:pPr algn="r">
              <a:buNone/>
            </a:pPr>
            <a:endParaRPr lang="ru-RU" sz="6400" b="1" dirty="0" smtClean="0">
              <a:solidFill>
                <a:srgbClr val="002060"/>
              </a:solidFill>
              <a:latin typeface="Times New Roman" pitchFamily="18" charset="0"/>
              <a:cs typeface="Times New Roman" pitchFamily="18" charset="0"/>
            </a:endParaRPr>
          </a:p>
          <a:p>
            <a:pPr marL="0" indent="0" algn="ctr">
              <a:buNone/>
              <a:defRPr/>
            </a:pPr>
            <a:endParaRPr lang="ru-RU" sz="12800" b="1" dirty="0" smtClean="0">
              <a:solidFill>
                <a:srgbClr val="C00000"/>
              </a:solidFill>
              <a:latin typeface="Times New Roman" pitchFamily="18" charset="0"/>
              <a:cs typeface="Times New Roman" pitchFamily="18" charset="0"/>
            </a:endParaRPr>
          </a:p>
          <a:p>
            <a:pPr marL="0" indent="0" algn="ctr">
              <a:buFont typeface="Wingdings" pitchFamily="2" charset="2"/>
              <a:buNone/>
              <a:defRPr/>
            </a:pPr>
            <a:endParaRPr lang="ru-RU" sz="4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r>
              <a:rPr lang="ru-RU" sz="12800" b="1" dirty="0" smtClean="0">
                <a:solidFill>
                  <a:srgbClr val="00388A"/>
                </a:solidFill>
                <a:latin typeface="Times New Roman" panose="02020603050405020304" pitchFamily="18" charset="0"/>
                <a:cs typeface="Times New Roman" panose="02020603050405020304" pitchFamily="18" charset="0"/>
              </a:rPr>
              <a:t>                                                                    </a:t>
            </a:r>
            <a:endParaRPr lang="ru-RU" sz="5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796950"/>
          </a:xfrm>
        </p:spPr>
        <p:txBody>
          <a:bodyPr>
            <a:normAutofit/>
          </a:bodyPr>
          <a:lstStyle/>
          <a:p>
            <a:r>
              <a:rPr lang="ru-RU" sz="2800" b="1" dirty="0" smtClean="0">
                <a:solidFill>
                  <a:srgbClr val="FF0000"/>
                </a:solidFill>
                <a:latin typeface="Times New Roman" pitchFamily="18" charset="0"/>
                <a:cs typeface="Times New Roman" pitchFamily="18" charset="0"/>
              </a:rPr>
              <a:t>Мотивационные приемы</a:t>
            </a:r>
            <a:endParaRPr lang="ru-RU" sz="2800" dirty="0">
              <a:solidFill>
                <a:srgbClr val="FF0000"/>
              </a:solidFill>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1259632" y="980728"/>
          <a:ext cx="7632848" cy="5481288"/>
        </p:xfrm>
        <a:graphic>
          <a:graphicData uri="http://schemas.openxmlformats.org/drawingml/2006/table">
            <a:tbl>
              <a:tblPr/>
              <a:tblGrid>
                <a:gridCol w="1381546"/>
                <a:gridCol w="2794918"/>
                <a:gridCol w="3456384"/>
              </a:tblGrid>
              <a:tr h="339387">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Прием</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Содержание</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Пример</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7137">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Сенсорная привлекательность материала</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Педагог использует в работе с детьми наглядные пособия и индивидуальные дидактические материалы</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Счетный материал у каждого ребенка свой, он выбирает его по своему вкусу. Карточки с цифрами каждый дошкольник раскрашивает по своему желанию</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851">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Индивидуальная работа</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Каждому ребенку хочется переживать успех на занятии. Если это произошло, в следующий раз подобное занятие скорее вызовет положительную реакцию</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Отстающие дети с новым материалом знакомятся раньше, чем остальные дети группы. Это повышает их активность на общем занятии и способствует как усвоению материала, так и росту чувства уверенности в себе и собственной ценности</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568">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Посадка детей лицом друг к другу</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Дети свободно располагаются на ковре, или столы расставлены в форме буквы П или по кругу</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Каждый ребенок видит лица всех других детей</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2400">
                <a:tc>
                  <a:txBody>
                    <a:bodyPr/>
                    <a:lstStyle/>
                    <a:p>
                      <a:pPr marL="92075" indent="0" algn="l">
                        <a:lnSpc>
                          <a:spcPct val="115000"/>
                        </a:lnSpc>
                        <a:spcAft>
                          <a:spcPts val="0"/>
                        </a:spcAft>
                      </a:pPr>
                      <a:r>
                        <a:rPr lang="ru-RU" sz="1400" b="1" dirty="0">
                          <a:solidFill>
                            <a:srgbClr val="FF0000"/>
                          </a:solidFill>
                          <a:latin typeface="Times New Roman"/>
                          <a:ea typeface="Calibri"/>
                          <a:cs typeface="Times New Roman"/>
                        </a:rPr>
                        <a:t>Совместный поиск решения заданий</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Педагог подбирает задания для коллективного размышления, интеллектуального сотрудничества, а не для соревнования и поиска ошибок друг у друга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Коллективное сочинение историй по заданным примерам</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331640" y="324552"/>
          <a:ext cx="7416824" cy="6004224"/>
        </p:xfrm>
        <a:graphic>
          <a:graphicData uri="http://schemas.openxmlformats.org/drawingml/2006/table">
            <a:tbl>
              <a:tblPr/>
              <a:tblGrid>
                <a:gridCol w="1599707"/>
                <a:gridCol w="3438136"/>
                <a:gridCol w="2378981"/>
              </a:tblGrid>
              <a:tr h="548498">
                <a:tc rowSpan="3">
                  <a:txBody>
                    <a:bodyPr/>
                    <a:lstStyle/>
                    <a:p>
                      <a:pPr marL="92075" indent="0" algn="l">
                        <a:lnSpc>
                          <a:spcPct val="115000"/>
                        </a:lnSpc>
                        <a:spcAft>
                          <a:spcPts val="0"/>
                        </a:spcAft>
                      </a:pPr>
                      <a:r>
                        <a:rPr lang="ru-RU" sz="1400" b="1" dirty="0" err="1">
                          <a:solidFill>
                            <a:srgbClr val="FF0000"/>
                          </a:solidFill>
                          <a:latin typeface="Times New Roman"/>
                          <a:ea typeface="Calibri"/>
                          <a:cs typeface="Times New Roman"/>
                        </a:rPr>
                        <a:t>Нетравмирующая</a:t>
                      </a:r>
                      <a:r>
                        <a:rPr lang="ru-RU" sz="1400" b="1" dirty="0">
                          <a:solidFill>
                            <a:srgbClr val="FF0000"/>
                          </a:solidFill>
                          <a:latin typeface="Times New Roman"/>
                          <a:ea typeface="Calibri"/>
                          <a:cs typeface="Times New Roman"/>
                        </a:rPr>
                        <a:t> оценка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младшей возрастной группе педагог подкрепляет стремление ребенка что-то сделать или узнать. Настраивает ребенка на положительный результат</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80963" algn="l">
                        <a:lnSpc>
                          <a:spcPct val="115000"/>
                        </a:lnSpc>
                        <a:spcAft>
                          <a:spcPts val="0"/>
                        </a:spcAft>
                      </a:pPr>
                      <a:r>
                        <a:rPr lang="ru-RU" sz="1400" dirty="0">
                          <a:solidFill>
                            <a:srgbClr val="004F8A"/>
                          </a:solidFill>
                          <a:latin typeface="Times New Roman"/>
                          <a:ea typeface="Calibri"/>
                          <a:cs typeface="Times New Roman"/>
                        </a:rPr>
                        <a:t>Интересная у тебя идея!</a:t>
                      </a:r>
                    </a:p>
                    <a:p>
                      <a:pPr indent="450215" algn="l">
                        <a:lnSpc>
                          <a:spcPct val="115000"/>
                        </a:lnSpc>
                        <a:spcAft>
                          <a:spcPts val="0"/>
                        </a:spcAft>
                      </a:pPr>
                      <a:r>
                        <a:rPr lang="ru-RU" sz="1400" dirty="0">
                          <a:solidFill>
                            <a:srgbClr val="004F8A"/>
                          </a:solidFill>
                          <a:latin typeface="Times New Roman"/>
                          <a:ea typeface="Calibri"/>
                          <a:cs typeface="Times New Roman"/>
                        </a:rPr>
                        <a:t>Здорово ты придумал!</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3500">
                <a:tc vMerge="1">
                  <a:txBody>
                    <a:bodyPr/>
                    <a:lstStyle/>
                    <a:p>
                      <a:endParaRPr lang="ru-RU"/>
                    </a:p>
                  </a:txBody>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средней и старшей возрастной группе педагог организует сравнение результатов деятельности ребенка с его же собственными предшествующими достижениями, а не с работой других детей. Оценивание осуществляется в индивидуальном общении, а не в присутствии группы сверстников. Вводится элемент справедливой критичности</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Смотри, как хорошо у тебя получилось в этот раз!</a:t>
                      </a:r>
                    </a:p>
                    <a:p>
                      <a:pPr marL="92075" indent="0" algn="l">
                        <a:lnSpc>
                          <a:spcPct val="115000"/>
                        </a:lnSpc>
                        <a:spcAft>
                          <a:spcPts val="0"/>
                        </a:spcAft>
                      </a:pPr>
                      <a:r>
                        <a:rPr lang="ru-RU" sz="1400" dirty="0">
                          <a:solidFill>
                            <a:srgbClr val="004F8A"/>
                          </a:solidFill>
                          <a:latin typeface="Times New Roman"/>
                          <a:ea typeface="Calibri"/>
                          <a:cs typeface="Times New Roman"/>
                        </a:rPr>
                        <a:t>О, ты научился рисовать такие ровные круги!</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3503">
                <a:tc vMerge="1">
                  <a:txBody>
                    <a:bodyPr/>
                    <a:lstStyle/>
                    <a:p>
                      <a:endParaRPr lang="ru-RU"/>
                    </a:p>
                  </a:txBody>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подготовительной группе к концу года педагог проводит вместе с ребенком сравнение работы с эталонной. Важно, чтобы педагог умел четко развести оценку конкретной работы и оценку личности самого ребенка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Очень аккуратно удалось раскрасить этот рисунок! Теперь линии не убегают за контур! У тебя интересная идея бордюра. Он такой же, как образец? Где отличается, чем? Ты можешь попробовать нарисовать точно так же, как показано в образце?</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274638"/>
            <a:ext cx="7355160" cy="706090"/>
          </a:xfrm>
        </p:spPr>
        <p:txBody>
          <a:bodyPr>
            <a:normAutofit/>
          </a:bodyPr>
          <a:lstStyle/>
          <a:p>
            <a:r>
              <a:rPr lang="ru-RU" sz="2000" b="1" u="sng" dirty="0" smtClean="0">
                <a:solidFill>
                  <a:srgbClr val="FF0000"/>
                </a:solidFill>
                <a:latin typeface="Times New Roman" pitchFamily="18" charset="0"/>
                <a:cs typeface="Times New Roman" pitchFamily="18" charset="0"/>
              </a:rPr>
              <a:t>Педагогические технологии</a:t>
            </a:r>
            <a:r>
              <a:rPr lang="ru-RU" sz="2000" u="sng" dirty="0" smtClean="0">
                <a:solidFill>
                  <a:srgbClr val="FF0000"/>
                </a:solidFill>
                <a:latin typeface="Times New Roman" pitchFamily="18" charset="0"/>
                <a:cs typeface="Times New Roman" pitchFamily="18" charset="0"/>
              </a:rPr>
              <a:t/>
            </a:r>
            <a:br>
              <a:rPr lang="ru-RU" sz="2000" u="sng" dirty="0" smtClean="0">
                <a:solidFill>
                  <a:srgbClr val="FF0000"/>
                </a:solidFill>
                <a:latin typeface="Times New Roman" pitchFamily="18" charset="0"/>
                <a:cs typeface="Times New Roman" pitchFamily="18" charset="0"/>
              </a:rPr>
            </a:br>
            <a:endParaRPr lang="ru-RU" sz="2000" u="sng"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475656" y="836712"/>
            <a:ext cx="7211144" cy="5688632"/>
          </a:xfrm>
        </p:spPr>
        <p:txBody>
          <a:bodyPr>
            <a:normAutofit fontScale="85000" lnSpcReduction="10000"/>
          </a:bodyPr>
          <a:lstStyle/>
          <a:p>
            <a:pPr algn="ctr">
              <a:buNone/>
            </a:pPr>
            <a:r>
              <a:rPr lang="ru-RU" sz="2400" b="1" dirty="0" smtClean="0">
                <a:solidFill>
                  <a:srgbClr val="FF0000"/>
                </a:solidFill>
                <a:latin typeface="Times New Roman" pitchFamily="18" charset="0"/>
                <a:cs typeface="Times New Roman" pitchFamily="18" charset="0"/>
              </a:rPr>
              <a:t>Технология «Сенсорная коробка»</a:t>
            </a:r>
            <a:r>
              <a:rPr lang="ru-RU" sz="2400" dirty="0" smtClean="0">
                <a:solidFill>
                  <a:srgbClr val="FF0000"/>
                </a:solidFill>
                <a:latin typeface="Times New Roman" pitchFamily="18" charset="0"/>
                <a:cs typeface="Times New Roman" pitchFamily="18" charset="0"/>
              </a:rPr>
              <a:t>.</a:t>
            </a:r>
            <a:endParaRPr lang="ru-RU" sz="1800" dirty="0" smtClean="0">
              <a:solidFill>
                <a:srgbClr val="FF0000"/>
              </a:solidFill>
            </a:endParaRPr>
          </a:p>
          <a:p>
            <a:pPr algn="ctr">
              <a:buNone/>
            </a:pPr>
            <a:r>
              <a:rPr lang="ru-RU" sz="1800" i="1" dirty="0" smtClean="0">
                <a:solidFill>
                  <a:srgbClr val="0070C0"/>
                </a:solidFill>
                <a:latin typeface="Times New Roman" pitchFamily="18" charset="0"/>
                <a:cs typeface="Times New Roman" pitchFamily="18" charset="0"/>
              </a:rPr>
              <a:t>(варианты наполнения)  </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Предметы, одинаковые по цвету: красный кубик, красный шарик, красная лента, красный цветок в волосы, красный носок, красный фломастер, красная машинка;</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предметы, одинаковые по форме, но разной величины: кубики, шарики;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однородные, но различающиеся признаками предметы: пуговицы, пояса или ленты;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одинаково звучащие предметы, например колокольчики, сделанные из разного материала и различающиеся по размеру;</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коллекция тканей разной фактуры;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все предметы из металла/дерева/пластмассы/резины;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ложки или другие одинаковые предметы из разных материалов;</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фигурки одного и того же животного, например собачки, медвежата;</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машинки/самолетики/лодочки;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флаконы из-под духов;</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камешки/ракушки/шишки;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разноцветные платочки/ленточки;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a:t>
            </a:r>
            <a:r>
              <a:rPr lang="ru-RU" sz="1800" dirty="0" err="1" smtClean="0">
                <a:solidFill>
                  <a:srgbClr val="004F8A"/>
                </a:solidFill>
                <a:latin typeface="Times New Roman" pitchFamily="18" charset="0"/>
                <a:cs typeface="Times New Roman" pitchFamily="18" charset="0"/>
              </a:rPr>
              <a:t>шуршалки</a:t>
            </a:r>
            <a:r>
              <a:rPr lang="ru-RU" sz="1800" dirty="0" smtClean="0">
                <a:solidFill>
                  <a:srgbClr val="004F8A"/>
                </a:solidFill>
                <a:latin typeface="Times New Roman" pitchFamily="18" charset="0"/>
                <a:cs typeface="Times New Roman" pitchFamily="18" charset="0"/>
              </a:rPr>
              <a:t>» и «</a:t>
            </a:r>
            <a:r>
              <a:rPr lang="ru-RU" sz="1800" dirty="0" err="1" smtClean="0">
                <a:solidFill>
                  <a:srgbClr val="004F8A"/>
                </a:solidFill>
                <a:latin typeface="Times New Roman" pitchFamily="18" charset="0"/>
                <a:cs typeface="Times New Roman" pitchFamily="18" charset="0"/>
              </a:rPr>
              <a:t>гремелки</a:t>
            </a:r>
            <a:r>
              <a:rPr lang="ru-RU" sz="1800" dirty="0" smtClean="0">
                <a:solidFill>
                  <a:srgbClr val="004F8A"/>
                </a:solidFill>
                <a:latin typeface="Times New Roman" pitchFamily="18" charset="0"/>
                <a:cs typeface="Times New Roman" pitchFamily="18" charset="0"/>
              </a:rPr>
              <a:t>» из банок из-под детского питания, заполненные крупой, песком, фасолью;</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свистульки;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мелкие коробочки с </a:t>
            </a:r>
            <a:r>
              <a:rPr lang="ru-RU" sz="1800" dirty="0" err="1" smtClean="0">
                <a:solidFill>
                  <a:srgbClr val="004F8A"/>
                </a:solidFill>
                <a:latin typeface="Times New Roman" pitchFamily="18" charset="0"/>
                <a:cs typeface="Times New Roman" pitchFamily="18" charset="0"/>
              </a:rPr>
              <a:t>сюрпризиками</a:t>
            </a:r>
            <a:r>
              <a:rPr lang="ru-RU" sz="1800" dirty="0" smtClean="0">
                <a:solidFill>
                  <a:srgbClr val="004F8A"/>
                </a:solidFill>
                <a:latin typeface="Times New Roman" pitchFamily="18" charset="0"/>
                <a:cs typeface="Times New Roman" pitchFamily="18" charset="0"/>
              </a:rPr>
              <a:t> внутри;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елочная мишура разного цвета, длины и ширины.</a:t>
            </a:r>
            <a:endParaRPr lang="ru-RU" sz="1800" dirty="0">
              <a:solidFill>
                <a:srgbClr val="004F8A"/>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548680"/>
            <a:ext cx="7067128" cy="720080"/>
          </a:xfrm>
        </p:spPr>
        <p:txBody>
          <a:bodyPr>
            <a:normAutofit fontScale="90000"/>
          </a:bodyPr>
          <a:lstStyle/>
          <a:p>
            <a:r>
              <a:rPr lang="ru-RU" sz="3100" b="1" dirty="0" smtClean="0">
                <a:solidFill>
                  <a:srgbClr val="C00000"/>
                </a:solidFill>
                <a:latin typeface="Times New Roman" pitchFamily="18" charset="0"/>
                <a:cs typeface="Times New Roman" pitchFamily="18" charset="0"/>
              </a:rPr>
              <a:t>Технология «Коллективная аппликация».</a:t>
            </a:r>
            <a:r>
              <a:rPr lang="ru-RU" dirty="0" smtClean="0"/>
              <a:t/>
            </a:r>
            <a:br>
              <a:rPr lang="ru-RU" dirty="0" smtClean="0"/>
            </a:br>
            <a:endParaRPr lang="ru-RU" dirty="0"/>
          </a:p>
        </p:txBody>
      </p:sp>
      <p:pic>
        <p:nvPicPr>
          <p:cNvPr id="31747" name="Picture 3"/>
          <p:cNvPicPr>
            <a:picLocks noChangeAspect="1" noChangeArrowheads="1"/>
          </p:cNvPicPr>
          <p:nvPr/>
        </p:nvPicPr>
        <p:blipFill>
          <a:blip r:embed="rId2" cstate="print"/>
          <a:srcRect/>
          <a:stretch>
            <a:fillRect/>
          </a:stretch>
        </p:blipFill>
        <p:spPr bwMode="auto">
          <a:xfrm>
            <a:off x="5364088" y="3933056"/>
            <a:ext cx="3529781" cy="2646294"/>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5364088" y="1052736"/>
            <a:ext cx="3456278" cy="2552328"/>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1403648" y="4005063"/>
            <a:ext cx="3672408" cy="2535247"/>
          </a:xfrm>
          <a:prstGeom prst="rect">
            <a:avLst/>
          </a:prstGeom>
          <a:noFill/>
          <a:ln w="9525">
            <a:noFill/>
            <a:miter lim="800000"/>
            <a:headEnd/>
            <a:tailEnd/>
          </a:ln>
        </p:spPr>
      </p:pic>
      <p:sp>
        <p:nvSpPr>
          <p:cNvPr id="31751" name="AutoShape 7" descr="https://nsportal.ru/sites/default/files/docpreview_image/2023/12/28/formirovanie_predstavleniy_u_detey_4.docx_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Содержимое 9" descr="C:\Users\Светлана\Desktop\formirovanie_predstavleniy_u_detey_4.docx_image1.jpg"/>
          <p:cNvPicPr>
            <a:picLocks noGrp="1"/>
          </p:cNvPicPr>
          <p:nvPr>
            <p:ph idx="1"/>
          </p:nvPr>
        </p:nvPicPr>
        <p:blipFill>
          <a:blip r:embed="rId5" cstate="print"/>
          <a:srcRect/>
          <a:stretch>
            <a:fillRect/>
          </a:stretch>
        </p:blipFill>
        <p:spPr bwMode="auto">
          <a:xfrm>
            <a:off x="1187624" y="1052736"/>
            <a:ext cx="3964071"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solidFill>
                  <a:srgbClr val="C00000"/>
                </a:solidFill>
                <a:latin typeface="Times New Roman" pitchFamily="18" charset="0"/>
                <a:cs typeface="Times New Roman" pitchFamily="18" charset="0"/>
              </a:rPr>
              <a:t>Технология «Истории о числах».</a:t>
            </a:r>
            <a:r>
              <a:rPr lang="ru-RU" dirty="0" smtClean="0"/>
              <a:t/>
            </a:r>
            <a:br>
              <a:rPr lang="ru-RU" dirty="0" smtClean="0"/>
            </a:br>
            <a:endParaRPr lang="ru-RU"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1547664" y="1196752"/>
            <a:ext cx="6912768"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1143000"/>
          </a:xfrm>
        </p:spPr>
        <p:txBody>
          <a:bodyPr>
            <a:noAutofit/>
          </a:bodyPr>
          <a:lstStyle/>
          <a:p>
            <a:r>
              <a:rPr lang="ru-RU" sz="2800" dirty="0" smtClean="0">
                <a:solidFill>
                  <a:srgbClr val="FF0000"/>
                </a:solidFill>
                <a:latin typeface="Times New Roman" pitchFamily="18" charset="0"/>
                <a:cs typeface="Times New Roman" pitchFamily="18" charset="0"/>
              </a:rPr>
              <a:t>Математика описывает окружающий ребенка реальный мир физических предметов, но не сводится к нему</a:t>
            </a:r>
            <a:endParaRPr lang="ru-RU" sz="2800"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259632" y="1600200"/>
            <a:ext cx="7427168" cy="4525963"/>
          </a:xfrm>
        </p:spPr>
        <p:txBody>
          <a:bodyPr>
            <a:normAutofit fontScale="92500" lnSpcReduction="20000"/>
          </a:bodyPr>
          <a:lstStyle/>
          <a:p>
            <a:pPr indent="15875">
              <a:buNone/>
            </a:pPr>
            <a:r>
              <a:rPr lang="ru-RU" dirty="0" smtClean="0">
                <a:solidFill>
                  <a:srgbClr val="0070C0"/>
                </a:solidFill>
                <a:latin typeface="Times New Roman" pitchFamily="18" charset="0"/>
                <a:cs typeface="Times New Roman" pitchFamily="18" charset="0"/>
              </a:rPr>
              <a:t>«Число пять может проявить себя в виде пяти яблок, пяти пальцев, монетки в пять копеек, в виде возраста – пять лет или отметки в дневнике. Во многих других явлениях окружающего мира можно найти проявления этого числа. Но число пять несводимо к кучке яблок или пальцам руки». </a:t>
            </a:r>
          </a:p>
          <a:p>
            <a:pPr indent="15875">
              <a:buNone/>
            </a:pPr>
            <a:r>
              <a:rPr lang="ru-RU" sz="3000" i="1" dirty="0" err="1" smtClean="0">
                <a:solidFill>
                  <a:srgbClr val="0070C0"/>
                </a:solidFill>
                <a:latin typeface="Times New Roman" pitchFamily="18" charset="0"/>
                <a:cs typeface="Times New Roman" pitchFamily="18" charset="0"/>
              </a:rPr>
              <a:t>Г.Фройденталь</a:t>
            </a:r>
            <a:r>
              <a:rPr lang="ru-RU" sz="3000" i="1" dirty="0" smtClean="0">
                <a:solidFill>
                  <a:srgbClr val="0070C0"/>
                </a:solidFill>
                <a:latin typeface="Times New Roman" pitchFamily="18" charset="0"/>
                <a:cs typeface="Times New Roman" pitchFamily="18" charset="0"/>
              </a:rPr>
              <a:t>. Математика как педагогическая задача. М., Педагогика, 1989 г.</a:t>
            </a:r>
            <a:endParaRPr lang="ru-RU" sz="3000" i="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620688"/>
            <a:ext cx="7427168" cy="796950"/>
          </a:xfrm>
        </p:spPr>
        <p:txBody>
          <a:bodyPr>
            <a:normAutofit fontScale="90000"/>
          </a:bodyPr>
          <a:lstStyle/>
          <a:p>
            <a:r>
              <a:rPr lang="ru-RU" sz="2700" b="1" dirty="0" smtClean="0">
                <a:solidFill>
                  <a:srgbClr val="FF0000"/>
                </a:solidFill>
                <a:latin typeface="Times New Roman" pitchFamily="18" charset="0"/>
                <a:cs typeface="Times New Roman" pitchFamily="18" charset="0"/>
              </a:rPr>
              <a:t>Как создать РППС по формированию математической грамотности </a:t>
            </a:r>
            <a:r>
              <a:rPr lang="ru-RU" dirty="0" smtClean="0"/>
              <a:t/>
            </a:r>
            <a:br>
              <a:rPr lang="ru-RU" dirty="0" smtClean="0"/>
            </a:br>
            <a:endParaRPr lang="ru-RU" dirty="0"/>
          </a:p>
        </p:txBody>
      </p:sp>
      <p:sp>
        <p:nvSpPr>
          <p:cNvPr id="3" name="Содержимое 2"/>
          <p:cNvSpPr>
            <a:spLocks noGrp="1"/>
          </p:cNvSpPr>
          <p:nvPr>
            <p:ph idx="1"/>
          </p:nvPr>
        </p:nvSpPr>
        <p:spPr>
          <a:xfrm>
            <a:off x="1403648" y="1600200"/>
            <a:ext cx="7283152" cy="4525963"/>
          </a:xfrm>
        </p:spPr>
        <p:txBody>
          <a:bodyPr>
            <a:normAutofit fontScale="92500" lnSpcReduction="20000"/>
          </a:bodyPr>
          <a:lstStyle/>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Информативная наглядность,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Условия для исследовательской деятельности и экспериментирования,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Условия для закрепления полученных знаний и навыков через систему дидактических игр и игрушек,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Материалы для художественного творчества,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Мотивирующая познание и учение художественная литература.</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940966"/>
          </a:xfrm>
        </p:spPr>
        <p:txBody>
          <a:bodyPr>
            <a:normAutofit/>
          </a:bodyPr>
          <a:lstStyle/>
          <a:p>
            <a:r>
              <a:rPr lang="ru-RU" sz="3200" b="1" dirty="0" smtClean="0">
                <a:solidFill>
                  <a:srgbClr val="C00000"/>
                </a:solidFill>
                <a:latin typeface="Times New Roman" pitchFamily="18" charset="0"/>
                <a:cs typeface="Times New Roman" pitchFamily="18" charset="0"/>
              </a:rPr>
              <a:t>Информативная наглядность</a:t>
            </a:r>
            <a:endParaRPr lang="ru-RU" sz="3200" b="1" dirty="0">
              <a:solidFill>
                <a:srgbClr val="C00000"/>
              </a:solidFill>
            </a:endParaRPr>
          </a:p>
        </p:txBody>
      </p:sp>
      <p:pic>
        <p:nvPicPr>
          <p:cNvPr id="4" name="Содержимое 3" descr="C:\Users\Светлана\Desktop\20201022131009_lenta_cifr_0-10.jpg"/>
          <p:cNvPicPr>
            <a:picLocks noGrp="1"/>
          </p:cNvPicPr>
          <p:nvPr>
            <p:ph idx="1"/>
          </p:nvPr>
        </p:nvPicPr>
        <p:blipFill>
          <a:blip r:embed="rId2" cstate="print"/>
          <a:srcRect/>
          <a:stretch>
            <a:fillRect/>
          </a:stretch>
        </p:blipFill>
        <p:spPr bwMode="auto">
          <a:xfrm>
            <a:off x="1043608" y="692696"/>
            <a:ext cx="5266928" cy="798345"/>
          </a:xfrm>
          <a:prstGeom prst="rect">
            <a:avLst/>
          </a:prstGeom>
          <a:noFill/>
          <a:ln w="9525">
            <a:noFill/>
            <a:miter lim="800000"/>
            <a:headEnd/>
            <a:tailEnd/>
          </a:ln>
        </p:spPr>
      </p:pic>
      <p:pic>
        <p:nvPicPr>
          <p:cNvPr id="39937" name="Picture 1" descr="C:\Users\Светлана\Desktop\xz1JbnMeiAA.jpg"/>
          <p:cNvPicPr>
            <a:picLocks noChangeAspect="1" noChangeArrowheads="1"/>
          </p:cNvPicPr>
          <p:nvPr/>
        </p:nvPicPr>
        <p:blipFill>
          <a:blip r:embed="rId3" cstate="print"/>
          <a:srcRect/>
          <a:stretch>
            <a:fillRect/>
          </a:stretch>
        </p:blipFill>
        <p:spPr bwMode="auto">
          <a:xfrm>
            <a:off x="4427985" y="4725144"/>
            <a:ext cx="2592287" cy="1800200"/>
          </a:xfrm>
          <a:prstGeom prst="rect">
            <a:avLst/>
          </a:prstGeom>
          <a:noFill/>
        </p:spPr>
      </p:pic>
      <p:pic>
        <p:nvPicPr>
          <p:cNvPr id="39938" name="Picture 2"/>
          <p:cNvPicPr>
            <a:picLocks noChangeAspect="1" noChangeArrowheads="1"/>
          </p:cNvPicPr>
          <p:nvPr/>
        </p:nvPicPr>
        <p:blipFill>
          <a:blip r:embed="rId4" cstate="print"/>
          <a:srcRect/>
          <a:stretch>
            <a:fillRect/>
          </a:stretch>
        </p:blipFill>
        <p:spPr bwMode="auto">
          <a:xfrm>
            <a:off x="683568" y="3501008"/>
            <a:ext cx="3960440" cy="1093626"/>
          </a:xfrm>
          <a:prstGeom prst="rect">
            <a:avLst/>
          </a:prstGeom>
          <a:noFill/>
          <a:ln w="9525">
            <a:noFill/>
            <a:miter lim="800000"/>
            <a:headEnd/>
            <a:tailEnd/>
          </a:ln>
        </p:spPr>
      </p:pic>
      <p:pic>
        <p:nvPicPr>
          <p:cNvPr id="39939" name="Picture 3" descr="C:\Users\Светлана\Desktop\yGsN8n2qzKI.jpg"/>
          <p:cNvPicPr>
            <a:picLocks noChangeAspect="1" noChangeArrowheads="1"/>
          </p:cNvPicPr>
          <p:nvPr/>
        </p:nvPicPr>
        <p:blipFill>
          <a:blip r:embed="rId5" cstate="print"/>
          <a:srcRect/>
          <a:stretch>
            <a:fillRect/>
          </a:stretch>
        </p:blipFill>
        <p:spPr bwMode="auto">
          <a:xfrm>
            <a:off x="827584" y="4619096"/>
            <a:ext cx="3384376" cy="1903712"/>
          </a:xfrm>
          <a:prstGeom prst="rect">
            <a:avLst/>
          </a:prstGeom>
          <a:noFill/>
        </p:spPr>
      </p:pic>
      <p:pic>
        <p:nvPicPr>
          <p:cNvPr id="8" name="Рисунок 7" descr="https://i.pinimg.com/originals/cf/c0/8f/cfc08f22c418ad4a83c8d71c9ce086e8.jpg"/>
          <p:cNvPicPr/>
          <p:nvPr/>
        </p:nvPicPr>
        <p:blipFill>
          <a:blip r:embed="rId6" cstate="print"/>
          <a:srcRect t="8571" r="49514"/>
          <a:stretch>
            <a:fillRect/>
          </a:stretch>
        </p:blipFill>
        <p:spPr bwMode="auto">
          <a:xfrm>
            <a:off x="827584" y="1700808"/>
            <a:ext cx="2304256" cy="1656184"/>
          </a:xfrm>
          <a:prstGeom prst="rect">
            <a:avLst/>
          </a:prstGeom>
          <a:noFill/>
          <a:ln w="9525">
            <a:noFill/>
            <a:miter lim="800000"/>
            <a:headEnd/>
            <a:tailEnd/>
          </a:ln>
        </p:spPr>
      </p:pic>
      <p:pic>
        <p:nvPicPr>
          <p:cNvPr id="9" name="Рисунок 8" descr="C:\Users\Светлана\Desktop\7-021-008_plakat4-800x800.jpg"/>
          <p:cNvPicPr/>
          <p:nvPr/>
        </p:nvPicPr>
        <p:blipFill>
          <a:blip r:embed="rId7" cstate="print"/>
          <a:srcRect l="15311" r="15540"/>
          <a:stretch>
            <a:fillRect/>
          </a:stretch>
        </p:blipFill>
        <p:spPr bwMode="auto">
          <a:xfrm>
            <a:off x="6732240" y="764704"/>
            <a:ext cx="2016224" cy="2952328"/>
          </a:xfrm>
          <a:prstGeom prst="rect">
            <a:avLst/>
          </a:prstGeom>
          <a:noFill/>
          <a:ln w="9525">
            <a:noFill/>
            <a:miter lim="800000"/>
            <a:headEnd/>
            <a:tailEnd/>
          </a:ln>
        </p:spPr>
      </p:pic>
      <p:pic>
        <p:nvPicPr>
          <p:cNvPr id="10" name="Рисунок 9" descr="C:\Users\Светлана\Desktop\7-021-008_plakat3-800x800.jpg"/>
          <p:cNvPicPr/>
          <p:nvPr/>
        </p:nvPicPr>
        <p:blipFill>
          <a:blip r:embed="rId8" cstate="print"/>
          <a:srcRect l="15859" r="15951"/>
          <a:stretch>
            <a:fillRect/>
          </a:stretch>
        </p:blipFill>
        <p:spPr bwMode="auto">
          <a:xfrm>
            <a:off x="7092280" y="3933056"/>
            <a:ext cx="1761330" cy="2592288"/>
          </a:xfrm>
          <a:prstGeom prst="rect">
            <a:avLst/>
          </a:prstGeom>
          <a:noFill/>
          <a:ln w="9525">
            <a:noFill/>
            <a:miter lim="800000"/>
            <a:headEnd/>
            <a:tailEnd/>
          </a:ln>
        </p:spPr>
      </p:pic>
      <p:pic>
        <p:nvPicPr>
          <p:cNvPr id="11" name="Рисунок 10" descr="C:\Users\Светлана\Desktop\7-021-008_plakat5-800x800.jpg"/>
          <p:cNvPicPr/>
          <p:nvPr/>
        </p:nvPicPr>
        <p:blipFill>
          <a:blip r:embed="rId9" cstate="print"/>
          <a:srcRect l="15729" r="15642"/>
          <a:stretch>
            <a:fillRect/>
          </a:stretch>
        </p:blipFill>
        <p:spPr bwMode="auto">
          <a:xfrm>
            <a:off x="3275856" y="1556792"/>
            <a:ext cx="1440160" cy="1886188"/>
          </a:xfrm>
          <a:prstGeom prst="rect">
            <a:avLst/>
          </a:prstGeom>
          <a:noFill/>
          <a:ln w="9525">
            <a:noFill/>
            <a:miter lim="800000"/>
            <a:headEnd/>
            <a:tailEnd/>
          </a:ln>
        </p:spPr>
      </p:pic>
      <p:pic>
        <p:nvPicPr>
          <p:cNvPr id="12" name="Рисунок 11" descr="C:\Users\Светлана\Desktop\uk556211.jpg"/>
          <p:cNvPicPr/>
          <p:nvPr/>
        </p:nvPicPr>
        <p:blipFill>
          <a:blip r:embed="rId10" cstate="print"/>
          <a:srcRect/>
          <a:stretch>
            <a:fillRect/>
          </a:stretch>
        </p:blipFill>
        <p:spPr bwMode="auto">
          <a:xfrm>
            <a:off x="4788024" y="1628800"/>
            <a:ext cx="1800200"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60648"/>
            <a:ext cx="7571184" cy="1143000"/>
          </a:xfrm>
        </p:spPr>
        <p:txBody>
          <a:bodyPr>
            <a:normAutofit/>
          </a:bodyPr>
          <a:lstStyle/>
          <a:p>
            <a:r>
              <a:rPr lang="ru-RU" sz="3200" b="1" dirty="0" smtClean="0">
                <a:solidFill>
                  <a:srgbClr val="C00000"/>
                </a:solidFill>
                <a:latin typeface="Times New Roman" pitchFamily="18" charset="0"/>
                <a:cs typeface="Times New Roman" pitchFamily="18" charset="0"/>
              </a:rPr>
              <a:t>Условия для исследовательской деятельности и экспериментирования</a:t>
            </a:r>
            <a:endParaRPr lang="ru-RU" sz="3200" b="1" dirty="0">
              <a:solidFill>
                <a:srgbClr val="C00000"/>
              </a:solidFill>
            </a:endParaRPr>
          </a:p>
        </p:txBody>
      </p:sp>
      <p:pic>
        <p:nvPicPr>
          <p:cNvPr id="4" name="Picture 1"/>
          <p:cNvPicPr>
            <a:picLocks noGrp="1" noChangeAspect="1" noChangeArrowheads="1"/>
          </p:cNvPicPr>
          <p:nvPr>
            <p:ph idx="1"/>
          </p:nvPr>
        </p:nvPicPr>
        <p:blipFill>
          <a:blip r:embed="rId2" cstate="print"/>
          <a:srcRect/>
          <a:stretch>
            <a:fillRect/>
          </a:stretch>
        </p:blipFill>
        <p:spPr bwMode="auto">
          <a:xfrm>
            <a:off x="1115616" y="1340768"/>
            <a:ext cx="2376264" cy="216709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596336" y="2924944"/>
            <a:ext cx="1224136" cy="1224136"/>
          </a:xfrm>
          <a:prstGeom prst="rect">
            <a:avLst/>
          </a:prstGeom>
          <a:noFill/>
          <a:ln w="9525">
            <a:noFill/>
            <a:miter lim="800000"/>
            <a:headEnd/>
            <a:tailEnd/>
          </a:ln>
        </p:spPr>
      </p:pic>
      <p:pic>
        <p:nvPicPr>
          <p:cNvPr id="38913" name="Picture 1"/>
          <p:cNvPicPr>
            <a:picLocks noChangeAspect="1" noChangeArrowheads="1"/>
          </p:cNvPicPr>
          <p:nvPr/>
        </p:nvPicPr>
        <p:blipFill>
          <a:blip r:embed="rId4" cstate="print"/>
          <a:srcRect/>
          <a:stretch>
            <a:fillRect/>
          </a:stretch>
        </p:blipFill>
        <p:spPr bwMode="auto">
          <a:xfrm>
            <a:off x="3563888" y="1556792"/>
            <a:ext cx="1296144" cy="1512168"/>
          </a:xfrm>
          <a:prstGeom prst="rect">
            <a:avLst/>
          </a:prstGeom>
          <a:noFill/>
          <a:ln w="9525">
            <a:noFill/>
            <a:miter lim="800000"/>
            <a:headEnd/>
            <a:tailEnd/>
          </a:ln>
        </p:spPr>
      </p:pic>
      <p:pic>
        <p:nvPicPr>
          <p:cNvPr id="38914" name="Picture 2"/>
          <p:cNvPicPr>
            <a:picLocks noChangeAspect="1" noChangeArrowheads="1"/>
          </p:cNvPicPr>
          <p:nvPr/>
        </p:nvPicPr>
        <p:blipFill>
          <a:blip r:embed="rId5" cstate="print"/>
          <a:srcRect/>
          <a:stretch>
            <a:fillRect/>
          </a:stretch>
        </p:blipFill>
        <p:spPr bwMode="auto">
          <a:xfrm>
            <a:off x="1187624" y="5733256"/>
            <a:ext cx="4644236" cy="936104"/>
          </a:xfrm>
          <a:prstGeom prst="rect">
            <a:avLst/>
          </a:prstGeom>
          <a:noFill/>
          <a:ln w="9525">
            <a:noFill/>
            <a:miter lim="800000"/>
            <a:headEnd/>
            <a:tailEnd/>
          </a:ln>
        </p:spPr>
      </p:pic>
      <p:pic>
        <p:nvPicPr>
          <p:cNvPr id="38915" name="Picture 3"/>
          <p:cNvPicPr>
            <a:picLocks noChangeAspect="1" noChangeArrowheads="1"/>
          </p:cNvPicPr>
          <p:nvPr/>
        </p:nvPicPr>
        <p:blipFill>
          <a:blip r:embed="rId6" cstate="print"/>
          <a:srcRect/>
          <a:stretch>
            <a:fillRect/>
          </a:stretch>
        </p:blipFill>
        <p:spPr bwMode="auto">
          <a:xfrm>
            <a:off x="7740352" y="1484784"/>
            <a:ext cx="936104" cy="1124582"/>
          </a:xfrm>
          <a:prstGeom prst="rect">
            <a:avLst/>
          </a:prstGeom>
          <a:noFill/>
          <a:ln w="9525">
            <a:noFill/>
            <a:miter lim="800000"/>
            <a:headEnd/>
            <a:tailEnd/>
          </a:ln>
        </p:spPr>
      </p:pic>
      <p:pic>
        <p:nvPicPr>
          <p:cNvPr id="9" name="Рисунок 8" descr="C:\Documents and Settings\1.1-210D9ED25B704\Local Settings\Temporary Internet Files\Content.Word\IMG_20180911_124846.jpg"/>
          <p:cNvPicPr/>
          <p:nvPr/>
        </p:nvPicPr>
        <p:blipFill>
          <a:blip r:embed="rId7" cstate="print"/>
          <a:srcRect/>
          <a:stretch>
            <a:fillRect/>
          </a:stretch>
        </p:blipFill>
        <p:spPr bwMode="auto">
          <a:xfrm>
            <a:off x="3563888" y="3645024"/>
            <a:ext cx="2592288" cy="2016224"/>
          </a:xfrm>
          <a:prstGeom prst="rect">
            <a:avLst/>
          </a:prstGeom>
          <a:noFill/>
          <a:ln w="9525">
            <a:noFill/>
            <a:miter lim="800000"/>
            <a:headEnd/>
            <a:tailEnd/>
          </a:ln>
        </p:spPr>
      </p:pic>
      <p:pic>
        <p:nvPicPr>
          <p:cNvPr id="10" name="Рисунок 9" descr="C:\Users\User\Desktop\Развивающая среда\№12\IMG_2942.JPG"/>
          <p:cNvPicPr/>
          <p:nvPr/>
        </p:nvPicPr>
        <p:blipFill>
          <a:blip r:embed="rId8" cstate="print"/>
          <a:srcRect/>
          <a:stretch>
            <a:fillRect/>
          </a:stretch>
        </p:blipFill>
        <p:spPr bwMode="auto">
          <a:xfrm>
            <a:off x="1043608" y="3645024"/>
            <a:ext cx="2376264" cy="1944216"/>
          </a:xfrm>
          <a:prstGeom prst="rect">
            <a:avLst/>
          </a:prstGeom>
          <a:noFill/>
          <a:ln w="9525">
            <a:noFill/>
            <a:miter lim="800000"/>
            <a:headEnd/>
            <a:tailEnd/>
          </a:ln>
        </p:spPr>
      </p:pic>
      <p:pic>
        <p:nvPicPr>
          <p:cNvPr id="11" name="Рисунок 10" descr="C:\Users\User\Desktop\Развивающая среда\№11\QJSA8391.jpg"/>
          <p:cNvPicPr/>
          <p:nvPr/>
        </p:nvPicPr>
        <p:blipFill>
          <a:blip r:embed="rId9" cstate="print"/>
          <a:srcRect/>
          <a:stretch>
            <a:fillRect/>
          </a:stretch>
        </p:blipFill>
        <p:spPr bwMode="auto">
          <a:xfrm>
            <a:off x="4932040" y="1412776"/>
            <a:ext cx="2520280" cy="2088232"/>
          </a:xfrm>
          <a:prstGeom prst="rect">
            <a:avLst/>
          </a:prstGeom>
          <a:noFill/>
          <a:ln w="9525">
            <a:noFill/>
            <a:miter lim="800000"/>
            <a:headEnd/>
            <a:tailEnd/>
          </a:ln>
        </p:spPr>
      </p:pic>
      <p:pic>
        <p:nvPicPr>
          <p:cNvPr id="12" name="Рисунок 11"/>
          <p:cNvPicPr/>
          <p:nvPr/>
        </p:nvPicPr>
        <p:blipFill>
          <a:blip r:embed="rId10" cstate="print"/>
          <a:srcRect/>
          <a:stretch>
            <a:fillRect/>
          </a:stretch>
        </p:blipFill>
        <p:spPr bwMode="auto">
          <a:xfrm>
            <a:off x="6228184" y="4293096"/>
            <a:ext cx="2592288"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0"/>
            <a:ext cx="8229600" cy="606995"/>
          </a:xfrm>
        </p:spPr>
        <p:txBody>
          <a:bodyPr>
            <a:noAutofit/>
          </a:bodyPr>
          <a:lstStyle/>
          <a:p>
            <a:r>
              <a:rPr lang="ru-RU" sz="1200" b="1" dirty="0" smtClean="0">
                <a:solidFill>
                  <a:srgbClr val="C00000"/>
                </a:solidFill>
                <a:latin typeface="Times New Roman" pitchFamily="18" charset="0"/>
                <a:cs typeface="Times New Roman" pitchFamily="18" charset="0"/>
              </a:rPr>
              <a:t>Условия для закрепления полученных знаний и навыков через систему дидактических игр и игрушек</a:t>
            </a:r>
            <a:endParaRPr lang="ru-RU" sz="1200" b="1" dirty="0">
              <a:solidFill>
                <a:srgbClr val="9900FF"/>
              </a:solidFill>
              <a:latin typeface="Comic Sans MS" pitchFamily="66" charset="0"/>
            </a:endParaRPr>
          </a:p>
        </p:txBody>
      </p:sp>
      <p:pic>
        <p:nvPicPr>
          <p:cNvPr id="6" name="Рисунок 5" descr="C:\Users\User\Desktop\Развивающая среда\№ 2\20180904_192556.jpg"/>
          <p:cNvPicPr/>
          <p:nvPr/>
        </p:nvPicPr>
        <p:blipFill>
          <a:blip r:embed="rId3" cstate="print"/>
          <a:srcRect/>
          <a:stretch>
            <a:fillRect/>
          </a:stretch>
        </p:blipFill>
        <p:spPr bwMode="auto">
          <a:xfrm>
            <a:off x="236538" y="409575"/>
            <a:ext cx="1782762" cy="1496615"/>
          </a:xfrm>
          <a:prstGeom prst="rect">
            <a:avLst/>
          </a:prstGeom>
          <a:noFill/>
          <a:ln w="9525">
            <a:noFill/>
            <a:miter lim="800000"/>
            <a:headEnd/>
            <a:tailEnd/>
          </a:ln>
        </p:spPr>
      </p:pic>
      <p:pic>
        <p:nvPicPr>
          <p:cNvPr id="7" name="Рисунок 6" descr="C:\Users\User\Desktop\Развивающая среда\№ 4\центр познания\IMG_20180830_155937.jpg"/>
          <p:cNvPicPr/>
          <p:nvPr/>
        </p:nvPicPr>
        <p:blipFill>
          <a:blip r:embed="rId4" cstate="print"/>
          <a:srcRect r="101" b="15230"/>
          <a:stretch>
            <a:fillRect/>
          </a:stretch>
        </p:blipFill>
        <p:spPr bwMode="auto">
          <a:xfrm>
            <a:off x="150608" y="5136888"/>
            <a:ext cx="1559858" cy="1581262"/>
          </a:xfrm>
          <a:prstGeom prst="rect">
            <a:avLst/>
          </a:prstGeom>
          <a:noFill/>
          <a:ln w="9525">
            <a:noFill/>
            <a:miter lim="800000"/>
            <a:headEnd/>
            <a:tailEnd/>
          </a:ln>
        </p:spPr>
      </p:pic>
      <p:pic>
        <p:nvPicPr>
          <p:cNvPr id="8" name="Рисунок 7" descr="C:\Documents and Settings\1.1-210D9ED25B704\Local Settings\Temporary Internet Files\Content.Word\IMG-efc104c3a0398133322fa39a9d6fade4-V.JPG"/>
          <p:cNvPicPr/>
          <p:nvPr/>
        </p:nvPicPr>
        <p:blipFill>
          <a:blip r:embed="rId5" cstate="print"/>
          <a:srcRect/>
          <a:stretch>
            <a:fillRect/>
          </a:stretch>
        </p:blipFill>
        <p:spPr bwMode="auto">
          <a:xfrm>
            <a:off x="1764310" y="5142154"/>
            <a:ext cx="1807229" cy="1539483"/>
          </a:xfrm>
          <a:prstGeom prst="rect">
            <a:avLst/>
          </a:prstGeom>
          <a:noFill/>
          <a:ln w="9525">
            <a:noFill/>
            <a:miter lim="800000"/>
            <a:headEnd/>
            <a:tailEnd/>
          </a:ln>
        </p:spPr>
      </p:pic>
      <p:pic>
        <p:nvPicPr>
          <p:cNvPr id="9" name="Рисунок 8"/>
          <p:cNvPicPr/>
          <p:nvPr/>
        </p:nvPicPr>
        <p:blipFill>
          <a:blip r:embed="rId6" cstate="print"/>
          <a:srcRect/>
          <a:stretch>
            <a:fillRect/>
          </a:stretch>
        </p:blipFill>
        <p:spPr bwMode="auto">
          <a:xfrm>
            <a:off x="186863" y="2010839"/>
            <a:ext cx="1835576" cy="1356305"/>
          </a:xfrm>
          <a:prstGeom prst="rect">
            <a:avLst/>
          </a:prstGeom>
          <a:noFill/>
          <a:ln w="9525">
            <a:noFill/>
            <a:miter lim="800000"/>
            <a:headEnd/>
            <a:tailEnd/>
          </a:ln>
        </p:spPr>
      </p:pic>
      <p:pic>
        <p:nvPicPr>
          <p:cNvPr id="10" name="Рисунок 9" descr="C:\Documents and Settings\1.1-210D9ED25B704\Local Settings\Temporary Internet Files\Content.Word\IMG_20180911_073908.jpg"/>
          <p:cNvPicPr/>
          <p:nvPr/>
        </p:nvPicPr>
        <p:blipFill>
          <a:blip r:embed="rId7" cstate="print"/>
          <a:srcRect/>
          <a:stretch>
            <a:fillRect/>
          </a:stretch>
        </p:blipFill>
        <p:spPr bwMode="auto">
          <a:xfrm>
            <a:off x="156210" y="3453205"/>
            <a:ext cx="1876985" cy="1660988"/>
          </a:xfrm>
          <a:prstGeom prst="rect">
            <a:avLst/>
          </a:prstGeom>
          <a:noFill/>
          <a:ln w="9525">
            <a:noFill/>
            <a:miter lim="800000"/>
            <a:headEnd/>
            <a:tailEnd/>
          </a:ln>
        </p:spPr>
      </p:pic>
      <p:pic>
        <p:nvPicPr>
          <p:cNvPr id="11" name="Рисунок 10" descr="C:\Users\User\AppData\Local\Microsoft\Windows\Temporary Internet Files\Content.Word\IMG_3446.jpg"/>
          <p:cNvPicPr/>
          <p:nvPr/>
        </p:nvPicPr>
        <p:blipFill>
          <a:blip r:embed="rId8" cstate="print"/>
          <a:srcRect t="28782"/>
          <a:stretch>
            <a:fillRect/>
          </a:stretch>
        </p:blipFill>
        <p:spPr bwMode="auto">
          <a:xfrm>
            <a:off x="2078188" y="537882"/>
            <a:ext cx="1783807" cy="1355463"/>
          </a:xfrm>
          <a:prstGeom prst="rect">
            <a:avLst/>
          </a:prstGeom>
          <a:noFill/>
          <a:ln w="9525">
            <a:noFill/>
            <a:miter lim="800000"/>
            <a:headEnd/>
            <a:tailEnd/>
          </a:ln>
        </p:spPr>
      </p:pic>
      <p:pic>
        <p:nvPicPr>
          <p:cNvPr id="12" name="Рисунок 11" descr="C:\Documents and Settings\1.1-210D9ED25B704\Рабочий стол\Жук ОВ\IMG_20180927_110514.jpg"/>
          <p:cNvPicPr/>
          <p:nvPr/>
        </p:nvPicPr>
        <p:blipFill>
          <a:blip r:embed="rId9" cstate="print"/>
          <a:srcRect/>
          <a:stretch>
            <a:fillRect/>
          </a:stretch>
        </p:blipFill>
        <p:spPr bwMode="auto">
          <a:xfrm>
            <a:off x="2084050" y="3496235"/>
            <a:ext cx="1595066" cy="1559859"/>
          </a:xfrm>
          <a:prstGeom prst="rect">
            <a:avLst/>
          </a:prstGeom>
          <a:noFill/>
          <a:ln w="9525">
            <a:noFill/>
            <a:miter lim="800000"/>
            <a:headEnd/>
            <a:tailEnd/>
          </a:ln>
        </p:spPr>
      </p:pic>
      <p:pic>
        <p:nvPicPr>
          <p:cNvPr id="13" name="Рисунок 12" descr="C:\Documents and Settings\1.1-210D9ED25B704\Рабочий стол\Жук ОВ\IMG_20180927_110602.jpg"/>
          <p:cNvPicPr/>
          <p:nvPr/>
        </p:nvPicPr>
        <p:blipFill>
          <a:blip r:embed="rId10" cstate="print"/>
          <a:srcRect t="15995"/>
          <a:stretch>
            <a:fillRect/>
          </a:stretch>
        </p:blipFill>
        <p:spPr bwMode="auto">
          <a:xfrm>
            <a:off x="3717968" y="3517751"/>
            <a:ext cx="1413429" cy="1544338"/>
          </a:xfrm>
          <a:prstGeom prst="rect">
            <a:avLst/>
          </a:prstGeom>
          <a:noFill/>
          <a:ln w="9525">
            <a:noFill/>
            <a:miter lim="800000"/>
            <a:headEnd/>
            <a:tailEnd/>
          </a:ln>
        </p:spPr>
      </p:pic>
      <p:pic>
        <p:nvPicPr>
          <p:cNvPr id="14" name="Рисунок 13" descr="C:\Users\User\Desktop\Развивающая среда\№ 9\IMG_3047.JPG"/>
          <p:cNvPicPr/>
          <p:nvPr/>
        </p:nvPicPr>
        <p:blipFill>
          <a:blip r:embed="rId11" cstate="print"/>
          <a:srcRect l="17702" t="2261"/>
          <a:stretch>
            <a:fillRect/>
          </a:stretch>
        </p:blipFill>
        <p:spPr bwMode="auto">
          <a:xfrm>
            <a:off x="3913684" y="570156"/>
            <a:ext cx="1777111" cy="1349524"/>
          </a:xfrm>
          <a:prstGeom prst="rect">
            <a:avLst/>
          </a:prstGeom>
          <a:noFill/>
          <a:ln w="9525">
            <a:noFill/>
            <a:miter lim="800000"/>
            <a:headEnd/>
            <a:tailEnd/>
          </a:ln>
        </p:spPr>
      </p:pic>
      <p:pic>
        <p:nvPicPr>
          <p:cNvPr id="15" name="Рисунок 14" descr="C:\Documents and Settings\1.1-210D9ED25B704\Рабочий стол\веснушки\IMG_20180912_163853.jpg"/>
          <p:cNvPicPr/>
          <p:nvPr/>
        </p:nvPicPr>
        <p:blipFill>
          <a:blip r:embed="rId12" cstate="print"/>
          <a:srcRect l="32018" t="11801" r="16555"/>
          <a:stretch>
            <a:fillRect/>
          </a:stretch>
        </p:blipFill>
        <p:spPr bwMode="auto">
          <a:xfrm>
            <a:off x="2085683" y="1925618"/>
            <a:ext cx="1744040" cy="1475924"/>
          </a:xfrm>
          <a:prstGeom prst="rect">
            <a:avLst/>
          </a:prstGeom>
          <a:noFill/>
          <a:ln w="9525">
            <a:noFill/>
            <a:miter lim="800000"/>
            <a:headEnd/>
            <a:tailEnd/>
          </a:ln>
        </p:spPr>
      </p:pic>
      <p:pic>
        <p:nvPicPr>
          <p:cNvPr id="16" name="Рисунок 15" descr="C:\Users\User\AppData\Local\Microsoft\Windows\Temporary Internet Files\Content.Word\20180831_092031.jpg"/>
          <p:cNvPicPr/>
          <p:nvPr/>
        </p:nvPicPr>
        <p:blipFill>
          <a:blip r:embed="rId13" cstate="print"/>
          <a:srcRect/>
          <a:stretch>
            <a:fillRect/>
          </a:stretch>
        </p:blipFill>
        <p:spPr bwMode="auto">
          <a:xfrm>
            <a:off x="3640453" y="5099123"/>
            <a:ext cx="1770643" cy="1617345"/>
          </a:xfrm>
          <a:prstGeom prst="rect">
            <a:avLst/>
          </a:prstGeom>
          <a:noFill/>
          <a:ln w="9525">
            <a:noFill/>
            <a:miter lim="800000"/>
            <a:headEnd/>
            <a:tailEnd/>
          </a:ln>
        </p:spPr>
      </p:pic>
      <p:pic>
        <p:nvPicPr>
          <p:cNvPr id="17" name="Рисунок 16" descr="C:\Users\User\Desktop\Развивающая среда\№ 8\IMG_3477.JPG"/>
          <p:cNvPicPr/>
          <p:nvPr/>
        </p:nvPicPr>
        <p:blipFill>
          <a:blip r:embed="rId14" cstate="print"/>
          <a:srcRect r="-91" b="18226"/>
          <a:stretch>
            <a:fillRect/>
          </a:stretch>
        </p:blipFill>
        <p:spPr bwMode="auto">
          <a:xfrm>
            <a:off x="5752035" y="559397"/>
            <a:ext cx="1552407" cy="1398495"/>
          </a:xfrm>
          <a:prstGeom prst="rect">
            <a:avLst/>
          </a:prstGeom>
          <a:noFill/>
          <a:ln w="9525">
            <a:noFill/>
            <a:miter lim="800000"/>
            <a:headEnd/>
            <a:tailEnd/>
          </a:ln>
        </p:spPr>
      </p:pic>
      <p:pic>
        <p:nvPicPr>
          <p:cNvPr id="18" name="Рисунок 17" descr="C:\Documents and Settings\1.1-210D9ED25B704\Local Settings\Temporary Internet Files\Content.Word\IMG_20180907_110654.jpg"/>
          <p:cNvPicPr/>
          <p:nvPr/>
        </p:nvPicPr>
        <p:blipFill>
          <a:blip r:embed="rId15" cstate="print"/>
          <a:srcRect/>
          <a:stretch>
            <a:fillRect/>
          </a:stretch>
        </p:blipFill>
        <p:spPr bwMode="auto">
          <a:xfrm>
            <a:off x="5172355" y="3560781"/>
            <a:ext cx="1841631" cy="1447562"/>
          </a:xfrm>
          <a:prstGeom prst="rect">
            <a:avLst/>
          </a:prstGeom>
          <a:noFill/>
          <a:ln w="9525">
            <a:noFill/>
            <a:miter lim="800000"/>
            <a:headEnd/>
            <a:tailEnd/>
          </a:ln>
        </p:spPr>
      </p:pic>
      <p:pic>
        <p:nvPicPr>
          <p:cNvPr id="19" name="Рисунок 18" descr="C:\Users\User\Desktop\Развивающая среда\№ 6\IMG_2963.JPG"/>
          <p:cNvPicPr/>
          <p:nvPr/>
        </p:nvPicPr>
        <p:blipFill>
          <a:blip r:embed="rId16" cstate="print"/>
          <a:srcRect l="12115" t="3930"/>
          <a:stretch>
            <a:fillRect/>
          </a:stretch>
        </p:blipFill>
        <p:spPr bwMode="auto">
          <a:xfrm>
            <a:off x="7372799" y="570156"/>
            <a:ext cx="1631352" cy="1357032"/>
          </a:xfrm>
          <a:prstGeom prst="rect">
            <a:avLst/>
          </a:prstGeom>
          <a:noFill/>
          <a:ln w="9525">
            <a:noFill/>
            <a:miter lim="800000"/>
            <a:headEnd/>
            <a:tailEnd/>
          </a:ln>
        </p:spPr>
      </p:pic>
      <p:pic>
        <p:nvPicPr>
          <p:cNvPr id="20" name="Рисунок 19" descr="image (97)"/>
          <p:cNvPicPr/>
          <p:nvPr/>
        </p:nvPicPr>
        <p:blipFill>
          <a:blip r:embed="rId17" cstate="print"/>
          <a:srcRect t="-6495" b="27473"/>
          <a:stretch>
            <a:fillRect/>
          </a:stretch>
        </p:blipFill>
        <p:spPr bwMode="auto">
          <a:xfrm>
            <a:off x="7063291" y="3431688"/>
            <a:ext cx="1930101" cy="1559859"/>
          </a:xfrm>
          <a:prstGeom prst="rect">
            <a:avLst/>
          </a:prstGeom>
          <a:noFill/>
          <a:ln w="9525">
            <a:noFill/>
            <a:miter lim="800000"/>
            <a:headEnd/>
            <a:tailEnd/>
          </a:ln>
        </p:spPr>
      </p:pic>
      <p:pic>
        <p:nvPicPr>
          <p:cNvPr id="21" name="Рисунок 20" descr="C:\Documents and Settings\1.1-210D9ED25B704\Local Settings\Temporary Internet Files\Content.Word\20180913_144209.jpg"/>
          <p:cNvPicPr/>
          <p:nvPr/>
        </p:nvPicPr>
        <p:blipFill>
          <a:blip r:embed="rId18" cstate="print"/>
          <a:srcRect/>
          <a:stretch>
            <a:fillRect/>
          </a:stretch>
        </p:blipFill>
        <p:spPr bwMode="auto">
          <a:xfrm>
            <a:off x="7186108" y="5099123"/>
            <a:ext cx="1807285" cy="1559859"/>
          </a:xfrm>
          <a:prstGeom prst="rect">
            <a:avLst/>
          </a:prstGeom>
          <a:noFill/>
          <a:ln w="9525">
            <a:noFill/>
            <a:miter lim="800000"/>
            <a:headEnd/>
            <a:tailEnd/>
          </a:ln>
        </p:spPr>
      </p:pic>
      <p:pic>
        <p:nvPicPr>
          <p:cNvPr id="22" name="Рисунок 21" descr="C:\Users\User\Desktop\Развивающая среда\№12\IMG_2941.JPG"/>
          <p:cNvPicPr/>
          <p:nvPr/>
        </p:nvPicPr>
        <p:blipFill>
          <a:blip r:embed="rId19" cstate="print"/>
          <a:srcRect/>
          <a:stretch>
            <a:fillRect/>
          </a:stretch>
        </p:blipFill>
        <p:spPr bwMode="auto">
          <a:xfrm>
            <a:off x="3890627" y="1968649"/>
            <a:ext cx="1595774" cy="1441525"/>
          </a:xfrm>
          <a:prstGeom prst="rect">
            <a:avLst/>
          </a:prstGeom>
          <a:noFill/>
          <a:ln w="9525">
            <a:noFill/>
            <a:miter lim="800000"/>
            <a:headEnd/>
            <a:tailEnd/>
          </a:ln>
        </p:spPr>
      </p:pic>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1745" name="Object 1"/>
          <p:cNvGraphicFramePr>
            <a:graphicFrameLocks noChangeAspect="1"/>
          </p:cNvGraphicFramePr>
          <p:nvPr/>
        </p:nvGraphicFramePr>
        <p:xfrm>
          <a:off x="5550944" y="1990164"/>
          <a:ext cx="1484556" cy="1387737"/>
        </p:xfrm>
        <a:graphic>
          <a:graphicData uri="http://schemas.openxmlformats.org/presentationml/2006/ole">
            <p:oleObj spid="_x0000_s40962" name="Изображение" r:id="rId20" imgW="0" imgH="0" progId="StaticMetafile">
              <p:embed/>
            </p:oleObj>
          </a:graphicData>
        </a:graphic>
      </p:graphicFrame>
      <p:pic>
        <p:nvPicPr>
          <p:cNvPr id="23" name="Рисунок 22" descr="C:\Documents and Settings\Admin\Мои документы\Downloads\20180827_134223_HDR.jpg"/>
          <p:cNvPicPr/>
          <p:nvPr/>
        </p:nvPicPr>
        <p:blipFill>
          <a:blip r:embed="rId21"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t="25000" r="-77" b="8555"/>
          <a:stretch>
            <a:fillRect/>
          </a:stretch>
        </p:blipFill>
        <p:spPr bwMode="auto">
          <a:xfrm>
            <a:off x="7115735" y="1957185"/>
            <a:ext cx="1877658" cy="1502103"/>
          </a:xfrm>
          <a:prstGeom prst="rect">
            <a:avLst/>
          </a:prstGeom>
          <a:noFill/>
          <a:ln>
            <a:noFill/>
          </a:ln>
        </p:spPr>
      </p:pic>
      <p:pic>
        <p:nvPicPr>
          <p:cNvPr id="25" name="Рисунок 24" descr="C:\Users\User\Desktop\Развивающая среда\№ 5\MNDN6163.jpg"/>
          <p:cNvPicPr/>
          <p:nvPr/>
        </p:nvPicPr>
        <p:blipFill>
          <a:blip r:embed="rId22" cstate="print"/>
          <a:srcRect l="9854" t="23279" r="42974"/>
          <a:stretch>
            <a:fillRect/>
          </a:stretch>
        </p:blipFill>
        <p:spPr bwMode="auto">
          <a:xfrm>
            <a:off x="5443369" y="5077609"/>
            <a:ext cx="1678193" cy="1646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rgbClr val="C00000"/>
                </a:solidFill>
                <a:latin typeface="Times New Roman" pitchFamily="18" charset="0"/>
                <a:cs typeface="Times New Roman" pitchFamily="18" charset="0"/>
              </a:rPr>
              <a:t>Функциональная грамотность</a:t>
            </a:r>
            <a:endParaRPr lang="ru-RU" sz="3200" b="1" dirty="0">
              <a:solidFill>
                <a:srgbClr val="C00000"/>
              </a:solidFill>
              <a:latin typeface="Times New Roman" pitchFamily="18" charset="0"/>
              <a:cs typeface="Times New Roman" pitchFamily="18" charset="0"/>
            </a:endParaRPr>
          </a:p>
        </p:txBody>
      </p:sp>
      <p:sp>
        <p:nvSpPr>
          <p:cNvPr id="7" name="Содержимое 6"/>
          <p:cNvSpPr>
            <a:spLocks noGrp="1"/>
          </p:cNvSpPr>
          <p:nvPr>
            <p:ph idx="1"/>
          </p:nvPr>
        </p:nvSpPr>
        <p:spPr>
          <a:xfrm>
            <a:off x="1619672" y="1600200"/>
            <a:ext cx="7200800" cy="4525963"/>
          </a:xfrm>
        </p:spPr>
        <p:txBody>
          <a:bodyPr/>
          <a:lstStyle/>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Читательская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Естественно – научная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Финансовая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Математическая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Глобальные компетентности</a:t>
            </a:r>
          </a:p>
          <a:p>
            <a:pPr>
              <a:buClr>
                <a:srgbClr val="FF0000"/>
              </a:buClr>
              <a:buFont typeface="Wingdings" pitchFamily="2" charset="2"/>
              <a:buChar char="Ø"/>
            </a:pPr>
            <a:r>
              <a:rPr lang="ru-RU" dirty="0" err="1" smtClean="0">
                <a:solidFill>
                  <a:srgbClr val="0070C0"/>
                </a:solidFill>
                <a:latin typeface="Times New Roman" pitchFamily="18" charset="0"/>
                <a:cs typeface="Times New Roman" pitchFamily="18" charset="0"/>
              </a:rPr>
              <a:t>Креативное</a:t>
            </a:r>
            <a:r>
              <a:rPr lang="ru-RU" dirty="0" smtClean="0">
                <a:solidFill>
                  <a:srgbClr val="0070C0"/>
                </a:solidFill>
                <a:latin typeface="Times New Roman" pitchFamily="18" charset="0"/>
                <a:cs typeface="Times New Roman" pitchFamily="18" charset="0"/>
              </a:rPr>
              <a:t> и критическое мышление</a:t>
            </a:r>
            <a:endParaRPr lang="ru-RU"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8229600" cy="940966"/>
          </a:xfrm>
        </p:spPr>
        <p:txBody>
          <a:bodyPr>
            <a:normAutofit/>
          </a:bodyPr>
          <a:lstStyle/>
          <a:p>
            <a:r>
              <a:rPr lang="ru-RU" sz="2800" b="1" dirty="0" smtClean="0">
                <a:solidFill>
                  <a:srgbClr val="C00000"/>
                </a:solidFill>
                <a:latin typeface="Times New Roman" pitchFamily="18" charset="0"/>
                <a:cs typeface="Times New Roman" pitchFamily="18" charset="0"/>
              </a:rPr>
              <a:t>Материалы для художественного творчества</a:t>
            </a:r>
            <a:endParaRPr lang="ru-RU" sz="2800" b="1" dirty="0">
              <a:solidFill>
                <a:srgbClr val="C00000"/>
              </a:solidFill>
            </a:endParaRPr>
          </a:p>
        </p:txBody>
      </p:sp>
      <p:graphicFrame>
        <p:nvGraphicFramePr>
          <p:cNvPr id="4" name="Содержимое 3"/>
          <p:cNvGraphicFramePr>
            <a:graphicFrameLocks noGrp="1"/>
          </p:cNvGraphicFramePr>
          <p:nvPr>
            <p:ph idx="1"/>
          </p:nvPr>
        </p:nvGraphicFramePr>
        <p:xfrm>
          <a:off x="1187624" y="1196752"/>
          <a:ext cx="7704856" cy="5112567"/>
        </p:xfrm>
        <a:graphic>
          <a:graphicData uri="http://schemas.openxmlformats.org/drawingml/2006/table">
            <a:tbl>
              <a:tblPr/>
              <a:tblGrid>
                <a:gridCol w="3052315"/>
                <a:gridCol w="4652541"/>
              </a:tblGrid>
              <a:tr h="664982">
                <a:tc>
                  <a:txBody>
                    <a:bodyPr/>
                    <a:lstStyle/>
                    <a:p>
                      <a:pPr indent="450215" algn="just">
                        <a:lnSpc>
                          <a:spcPct val="115000"/>
                        </a:lnSpc>
                        <a:spcAft>
                          <a:spcPts val="0"/>
                        </a:spcAft>
                      </a:pPr>
                      <a:r>
                        <a:rPr lang="ru-RU" sz="1600" b="1" dirty="0">
                          <a:solidFill>
                            <a:srgbClr val="FF0000"/>
                          </a:solidFill>
                          <a:latin typeface="Times New Roman"/>
                          <a:ea typeface="Calibri"/>
                          <a:cs typeface="Times New Roman"/>
                        </a:rPr>
                        <a:t>Материал</a:t>
                      </a:r>
                      <a:endParaRPr lang="ru-RU" sz="1600" dirty="0">
                        <a:solidFill>
                          <a:srgbClr val="FF0000"/>
                        </a:solidFill>
                        <a:latin typeface="Times New Roman"/>
                        <a:ea typeface="Calibri"/>
                        <a:cs typeface="Times New Roman"/>
                      </a:endParaRP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b="1" dirty="0">
                          <a:solidFill>
                            <a:srgbClr val="FF0000"/>
                          </a:solidFill>
                          <a:latin typeface="Times New Roman"/>
                          <a:ea typeface="Calibri"/>
                          <a:cs typeface="Times New Roman"/>
                        </a:rPr>
                        <a:t>Назначение</a:t>
                      </a:r>
                      <a:endParaRPr lang="ru-RU" sz="1600" dirty="0">
                        <a:solidFill>
                          <a:srgbClr val="FF0000"/>
                        </a:solidFill>
                        <a:latin typeface="Times New Roman"/>
                        <a:ea typeface="Calibri"/>
                        <a:cs typeface="Times New Roman"/>
                      </a:endParaRP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marL="92075" indent="0" algn="ctr">
                        <a:lnSpc>
                          <a:spcPct val="115000"/>
                        </a:lnSpc>
                        <a:spcAft>
                          <a:spcPts val="0"/>
                        </a:spcAft>
                      </a:pPr>
                      <a:r>
                        <a:rPr lang="ru-RU" sz="1600" dirty="0">
                          <a:solidFill>
                            <a:srgbClr val="004F8A"/>
                          </a:solidFill>
                          <a:latin typeface="Times New Roman"/>
                          <a:ea typeface="Calibri"/>
                          <a:cs typeface="Times New Roman"/>
                        </a:rPr>
                        <a:t>Пластилин, краски и фломастеры</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a:solidFill>
                            <a:srgbClr val="004F8A"/>
                          </a:solidFill>
                          <a:latin typeface="Times New Roman"/>
                          <a:ea typeface="Calibri"/>
                          <a:cs typeface="Times New Roman"/>
                        </a:rPr>
                        <a:t>Рисование и лепка цифр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Природный материал</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Выкладывание цифр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Декоративная проволока</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Выгибание цифр и фигур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2675">
                <a:tc>
                  <a:txBody>
                    <a:bodyPr/>
                    <a:lstStyle/>
                    <a:p>
                      <a:pPr indent="450215" algn="just">
                        <a:lnSpc>
                          <a:spcPct val="115000"/>
                        </a:lnSpc>
                        <a:spcAft>
                          <a:spcPts val="0"/>
                        </a:spcAft>
                      </a:pPr>
                      <a:r>
                        <a:rPr lang="ru-RU" sz="1600">
                          <a:solidFill>
                            <a:srgbClr val="004F8A"/>
                          </a:solidFill>
                          <a:latin typeface="Times New Roman"/>
                          <a:ea typeface="Calibri"/>
                          <a:cs typeface="Times New Roman"/>
                        </a:rPr>
                        <a:t>Цветная бумага</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Геометрическая аппликация и создание орнаментов в круге, квадрате и полосе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a:solidFill>
                            <a:srgbClr val="004F8A"/>
                          </a:solidFill>
                          <a:latin typeface="Times New Roman"/>
                          <a:ea typeface="Calibri"/>
                          <a:cs typeface="Times New Roman"/>
                        </a:rPr>
                        <a:t>Бумага для оригами</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Создание фигур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marL="173038" indent="0" algn="ctr">
                        <a:lnSpc>
                          <a:spcPct val="115000"/>
                        </a:lnSpc>
                        <a:spcAft>
                          <a:spcPts val="0"/>
                        </a:spcAft>
                      </a:pPr>
                      <a:r>
                        <a:rPr lang="ru-RU" sz="1600" dirty="0">
                          <a:solidFill>
                            <a:srgbClr val="004F8A"/>
                          </a:solidFill>
                          <a:latin typeface="Times New Roman"/>
                          <a:ea typeface="Calibri"/>
                          <a:cs typeface="Times New Roman"/>
                        </a:rPr>
                        <a:t>Тетради на печатной основе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80963" algn="just">
                        <a:lnSpc>
                          <a:spcPct val="115000"/>
                        </a:lnSpc>
                        <a:spcAft>
                          <a:spcPts val="0"/>
                        </a:spcAft>
                      </a:pPr>
                      <a:r>
                        <a:rPr lang="ru-RU" sz="1600" dirty="0">
                          <a:solidFill>
                            <a:srgbClr val="004F8A"/>
                          </a:solidFill>
                          <a:latin typeface="Times New Roman"/>
                          <a:ea typeface="Calibri"/>
                          <a:cs typeface="Times New Roman"/>
                        </a:rPr>
                        <a:t>Выполнение творческих заданий по математике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latin typeface="Times New Roman" pitchFamily="18" charset="0"/>
                <a:cs typeface="Times New Roman" pitchFamily="18" charset="0"/>
              </a:rPr>
              <a:t>Мотивирующая познание и учение художественная литература</a:t>
            </a:r>
            <a:endParaRPr lang="ru-RU" sz="2800" b="1" dirty="0">
              <a:solidFill>
                <a:srgbClr val="C00000"/>
              </a:solidFill>
            </a:endParaRPr>
          </a:p>
        </p:txBody>
      </p:sp>
      <p:pic>
        <p:nvPicPr>
          <p:cNvPr id="54274" name="Picture 2"/>
          <p:cNvPicPr>
            <a:picLocks noGrp="1" noChangeAspect="1" noChangeArrowheads="1"/>
          </p:cNvPicPr>
          <p:nvPr>
            <p:ph idx="1"/>
          </p:nvPr>
        </p:nvPicPr>
        <p:blipFill>
          <a:blip r:embed="rId2" cstate="print"/>
          <a:srcRect/>
          <a:stretch>
            <a:fillRect/>
          </a:stretch>
        </p:blipFill>
        <p:spPr bwMode="auto">
          <a:xfrm>
            <a:off x="323528" y="1340768"/>
            <a:ext cx="3251914" cy="2437731"/>
          </a:xfrm>
          <a:prstGeom prst="rect">
            <a:avLst/>
          </a:prstGeom>
          <a:noFill/>
          <a:ln w="9525">
            <a:noFill/>
            <a:miter lim="800000"/>
            <a:headEnd/>
            <a:tailEnd/>
          </a:ln>
        </p:spPr>
      </p:pic>
      <p:pic>
        <p:nvPicPr>
          <p:cNvPr id="54276" name="Picture 4"/>
          <p:cNvPicPr>
            <a:picLocks noChangeAspect="1" noChangeArrowheads="1"/>
          </p:cNvPicPr>
          <p:nvPr/>
        </p:nvPicPr>
        <p:blipFill>
          <a:blip r:embed="rId3" cstate="print"/>
          <a:srcRect/>
          <a:stretch>
            <a:fillRect/>
          </a:stretch>
        </p:blipFill>
        <p:spPr bwMode="auto">
          <a:xfrm>
            <a:off x="467544" y="4077072"/>
            <a:ext cx="3866182" cy="2372580"/>
          </a:xfrm>
          <a:prstGeom prst="rect">
            <a:avLst/>
          </a:prstGeom>
          <a:noFill/>
          <a:ln w="9525">
            <a:noFill/>
            <a:miter lim="800000"/>
            <a:headEnd/>
            <a:tailEnd/>
          </a:ln>
        </p:spPr>
      </p:pic>
      <p:pic>
        <p:nvPicPr>
          <p:cNvPr id="54277" name="Picture 5"/>
          <p:cNvPicPr>
            <a:picLocks noChangeAspect="1" noChangeArrowheads="1"/>
          </p:cNvPicPr>
          <p:nvPr/>
        </p:nvPicPr>
        <p:blipFill>
          <a:blip r:embed="rId4" cstate="print"/>
          <a:srcRect/>
          <a:stretch>
            <a:fillRect/>
          </a:stretch>
        </p:blipFill>
        <p:spPr bwMode="auto">
          <a:xfrm>
            <a:off x="3851920" y="1484784"/>
            <a:ext cx="2808312" cy="2232248"/>
          </a:xfrm>
          <a:prstGeom prst="rect">
            <a:avLst/>
          </a:prstGeom>
          <a:noFill/>
          <a:ln w="9525">
            <a:noFill/>
            <a:miter lim="800000"/>
            <a:headEnd/>
            <a:tailEnd/>
          </a:ln>
        </p:spPr>
      </p:pic>
      <p:pic>
        <p:nvPicPr>
          <p:cNvPr id="54279" name="Picture 7" descr="https://www.megatoys24.ru/uploads/all/20/6a/79/206a791946a85aa3f96d5acd5b16a44e.jpg"/>
          <p:cNvPicPr>
            <a:picLocks noChangeAspect="1" noChangeArrowheads="1"/>
          </p:cNvPicPr>
          <p:nvPr/>
        </p:nvPicPr>
        <p:blipFill>
          <a:blip r:embed="rId5" cstate="print"/>
          <a:srcRect l="7692" t="2564" r="10256"/>
          <a:stretch>
            <a:fillRect/>
          </a:stretch>
        </p:blipFill>
        <p:spPr bwMode="auto">
          <a:xfrm>
            <a:off x="4355976" y="3789040"/>
            <a:ext cx="2304256" cy="2736304"/>
          </a:xfrm>
          <a:prstGeom prst="rect">
            <a:avLst/>
          </a:prstGeom>
          <a:noFill/>
        </p:spPr>
      </p:pic>
      <p:pic>
        <p:nvPicPr>
          <p:cNvPr id="54281" name="Picture 9" descr="https://cdn3.static1-sima-land.com/items/2377354/0/1600.jpg?v%5Cu003d1553837177"/>
          <p:cNvPicPr>
            <a:picLocks noChangeAspect="1" noChangeArrowheads="1"/>
          </p:cNvPicPr>
          <p:nvPr/>
        </p:nvPicPr>
        <p:blipFill>
          <a:blip r:embed="rId6" cstate="print"/>
          <a:srcRect l="15493" t="5456" r="15493" b="5067"/>
          <a:stretch>
            <a:fillRect/>
          </a:stretch>
        </p:blipFill>
        <p:spPr bwMode="auto">
          <a:xfrm>
            <a:off x="6660232" y="3861048"/>
            <a:ext cx="2117035" cy="2592288"/>
          </a:xfrm>
          <a:prstGeom prst="rect">
            <a:avLst/>
          </a:prstGeom>
          <a:noFill/>
        </p:spPr>
      </p:pic>
      <p:pic>
        <p:nvPicPr>
          <p:cNvPr id="10" name="Рисунок 9"/>
          <p:cNvPicPr/>
          <p:nvPr/>
        </p:nvPicPr>
        <p:blipFill>
          <a:blip r:embed="rId7" cstate="print"/>
          <a:srcRect l="21005" t="10000" r="44652" b="13333"/>
          <a:stretch>
            <a:fillRect/>
          </a:stretch>
        </p:blipFill>
        <p:spPr bwMode="auto">
          <a:xfrm>
            <a:off x="6876256" y="1196752"/>
            <a:ext cx="1872208" cy="2559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rgbClr val="FF0000"/>
                </a:solidFill>
                <a:latin typeface="Times New Roman" pitchFamily="18" charset="0"/>
                <a:cs typeface="Times New Roman" pitchFamily="18" charset="0"/>
              </a:rPr>
              <a:t>Как взаимодействовать с родителями</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7" name="Содержимое 6" descr="A4 - 21.jpg"/>
          <p:cNvPicPr>
            <a:picLocks noGrp="1" noChangeAspect="1"/>
          </p:cNvPicPr>
          <p:nvPr>
            <p:ph sz="half" idx="1"/>
          </p:nvPr>
        </p:nvPicPr>
        <p:blipFill>
          <a:blip r:embed="rId2" cstate="print"/>
          <a:stretch>
            <a:fillRect/>
          </a:stretch>
        </p:blipFill>
        <p:spPr>
          <a:xfrm>
            <a:off x="467544" y="764704"/>
            <a:ext cx="4176464" cy="5832648"/>
          </a:xfrm>
        </p:spPr>
      </p:pic>
      <p:pic>
        <p:nvPicPr>
          <p:cNvPr id="8" name="Содержимое 7" descr="A4 - 22.jpg"/>
          <p:cNvPicPr>
            <a:picLocks noGrp="1" noChangeAspect="1"/>
          </p:cNvPicPr>
          <p:nvPr>
            <p:ph sz="half" idx="2"/>
          </p:nvPr>
        </p:nvPicPr>
        <p:blipFill>
          <a:blip r:embed="rId3" cstate="print"/>
          <a:stretch>
            <a:fillRect/>
          </a:stretch>
        </p:blipFill>
        <p:spPr>
          <a:xfrm>
            <a:off x="4716016" y="764704"/>
            <a:ext cx="4176464" cy="583264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C00000"/>
                </a:solidFill>
                <a:latin typeface="Times New Roman" pitchFamily="18" charset="0"/>
                <a:cs typeface="Times New Roman" pitchFamily="18" charset="0"/>
              </a:rPr>
              <a:t>Источники:</a:t>
            </a:r>
            <a:r>
              <a:rPr lang="ru-RU" sz="3200" dirty="0" smtClean="0">
                <a:solidFill>
                  <a:srgbClr val="C00000"/>
                </a:solidFill>
                <a:latin typeface="Times New Roman" pitchFamily="18" charset="0"/>
                <a:cs typeface="Times New Roman" pitchFamily="18" charset="0"/>
              </a:rPr>
              <a:t/>
            </a:r>
            <a:br>
              <a:rPr lang="ru-RU" sz="3200" dirty="0" smtClean="0">
                <a:solidFill>
                  <a:srgbClr val="C00000"/>
                </a:solidFill>
                <a:latin typeface="Times New Roman" pitchFamily="18" charset="0"/>
                <a:cs typeface="Times New Roman" pitchFamily="18" charset="0"/>
              </a:rPr>
            </a:br>
            <a:endParaRPr lang="ru-RU" sz="3200"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403648" y="1052736"/>
            <a:ext cx="7283152" cy="5400600"/>
          </a:xfrm>
        </p:spPr>
        <p:txBody>
          <a:bodyPr>
            <a:normAutofit fontScale="85000" lnSpcReduction="20000"/>
          </a:bodyPr>
          <a:lstStyle/>
          <a:p>
            <a:pPr marL="358775" indent="-358775"/>
            <a:r>
              <a:rPr lang="ru-RU" sz="2500" dirty="0" smtClean="0">
                <a:latin typeface="Times New Roman" pitchFamily="18" charset="0"/>
                <a:cs typeface="Times New Roman" pitchFamily="18" charset="0"/>
              </a:rPr>
              <a:t>Елена  Соловьева, руководитель образовательных программ Психологического центра поддержки семьи «Контакт» г. Москвы, научный руководитель ОП «Радуга», к. п. н., доцент, член Президиума Федерального экспертного совета ВОО «Воспитатели России».  Материал из Справочной системы «Методист детского сада» Ссылка: </a:t>
            </a:r>
            <a:r>
              <a:rPr lang="ru-RU" sz="2500" dirty="0" smtClean="0">
                <a:latin typeface="Times New Roman" pitchFamily="18" charset="0"/>
                <a:cs typeface="Times New Roman" pitchFamily="18" charset="0"/>
                <a:hlinkClick r:id="rId2"/>
              </a:rPr>
              <a:t>https://metodrabota.action360.ru</a:t>
            </a:r>
            <a:endParaRPr lang="ru-RU" sz="2500" dirty="0" smtClean="0">
              <a:latin typeface="Times New Roman" pitchFamily="18" charset="0"/>
              <a:cs typeface="Times New Roman" pitchFamily="18" charset="0"/>
            </a:endParaRPr>
          </a:p>
          <a:p>
            <a:r>
              <a:rPr lang="ru-RU" sz="2500" dirty="0" smtClean="0">
                <a:latin typeface="Times New Roman" pitchFamily="18" charset="0"/>
                <a:cs typeface="Times New Roman" pitchFamily="18" charset="0"/>
              </a:rPr>
              <a:t>Формирование предпосылок математической грамотности дошкольников: образовательные практики Спикер: Горбунова Татьяна Александровна педагог-психолог, ведущий методист по дошкольному образованию «Просвещение-Союз» Ссылка: </a:t>
            </a:r>
            <a:r>
              <a:rPr lang="ru-RU" sz="2500" u="sng" dirty="0" smtClean="0">
                <a:latin typeface="Times New Roman" pitchFamily="18" charset="0"/>
                <a:cs typeface="Times New Roman" pitchFamily="18" charset="0"/>
                <a:hlinkClick r:id="rId3"/>
              </a:rPr>
              <a:t>https://www.youtube.com/watch?v=DGYrAUFEauU&amp;t=2448s</a:t>
            </a:r>
            <a:endParaRPr lang="ru-RU" sz="2500" u="sng" dirty="0" smtClean="0">
              <a:latin typeface="Times New Roman" pitchFamily="18" charset="0"/>
              <a:cs typeface="Times New Roman" pitchFamily="18" charset="0"/>
            </a:endParaRPr>
          </a:p>
          <a:p>
            <a:r>
              <a:rPr lang="ru-RU" sz="2500" dirty="0" smtClean="0">
                <a:latin typeface="Times New Roman" pitchFamily="18" charset="0"/>
                <a:cs typeface="Times New Roman" pitchFamily="18" charset="0"/>
              </a:rPr>
              <a:t>Мастер – класс: «Формирование предпосылок математической грамотности у детей дошкольного возраста: формы, методы, приёмы работы с детьми», </a:t>
            </a:r>
            <a:r>
              <a:rPr lang="ru-RU" sz="2500" dirty="0" err="1" smtClean="0">
                <a:latin typeface="Times New Roman" pitchFamily="18" charset="0"/>
                <a:cs typeface="Times New Roman" pitchFamily="18" charset="0"/>
              </a:rPr>
              <a:t>Чиданова</a:t>
            </a:r>
            <a:r>
              <a:rPr lang="ru-RU" sz="2500" dirty="0" smtClean="0">
                <a:latin typeface="Times New Roman" pitchFamily="18" charset="0"/>
                <a:cs typeface="Times New Roman" pitchFamily="18" charset="0"/>
              </a:rPr>
              <a:t> И.В. Ссылка: </a:t>
            </a:r>
            <a:r>
              <a:rPr lang="en-US" sz="2500" dirty="0" smtClean="0">
                <a:latin typeface="Times New Roman" pitchFamily="18" charset="0"/>
                <a:cs typeface="Times New Roman" pitchFamily="18" charset="0"/>
                <a:hlinkClick r:id="rId4"/>
              </a:rPr>
              <a:t>https://xn--d1abbusdciv.xn--p1ai/edu-02-2024-pb-144760/?ysclid=lua3a4zanj171805482</a:t>
            </a:r>
            <a:endParaRPr lang="ru-RU" sz="2500" dirty="0" smtClean="0">
              <a:latin typeface="Times New Roman" pitchFamily="18" charset="0"/>
              <a:cs typeface="Times New Roman" pitchFamily="18" charset="0"/>
            </a:endParaRPr>
          </a:p>
          <a:p>
            <a:pPr>
              <a:buNone/>
            </a:pPr>
            <a:endParaRPr lang="ru-RU" sz="2500" dirty="0" smtClean="0">
              <a:latin typeface="Times New Roman" pitchFamily="18" charset="0"/>
              <a:cs typeface="Times New Roman" pitchFamily="18" charset="0"/>
            </a:endParaRPr>
          </a:p>
          <a:p>
            <a:endParaRPr lang="ru-RU" sz="2400" dirty="0" smtClean="0"/>
          </a:p>
          <a:p>
            <a:pPr>
              <a:buNone/>
            </a:pPr>
            <a:endParaRPr lang="ru-RU" sz="3800" b="1" dirty="0" smtClean="0">
              <a:latin typeface="Times New Roman" pitchFamily="18" charset="0"/>
              <a:cs typeface="Times New Roman" pitchFamily="18" charset="0"/>
            </a:endParaRPr>
          </a:p>
          <a:p>
            <a:pPr>
              <a:buNone/>
            </a:pP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2420888"/>
            <a:ext cx="5832648" cy="2260848"/>
          </a:xfrm>
        </p:spPr>
        <p:txBody>
          <a:bodyPr/>
          <a:lstStyle/>
          <a:p>
            <a:pPr algn="ctr">
              <a:buNone/>
            </a:pPr>
            <a:r>
              <a:rPr lang="ru-RU" altLang="ru-RU" sz="4800" b="1" i="1" dirty="0" smtClean="0">
                <a:solidFill>
                  <a:srgbClr val="BC0000"/>
                </a:solidFill>
                <a:latin typeface="Segoe Script" pitchFamily="34" charset="0"/>
                <a:cs typeface="Times New Roman" pitchFamily="18" charset="0"/>
              </a:rPr>
              <a:t>Спасибо за внимание !</a:t>
            </a:r>
          </a:p>
          <a:p>
            <a:pPr>
              <a:buNone/>
            </a:pP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76672"/>
            <a:ext cx="8229600" cy="1143000"/>
          </a:xfrm>
        </p:spPr>
        <p:txBody>
          <a:bodyPr>
            <a:normAutofit fontScale="90000"/>
          </a:bodyPr>
          <a:lstStyle/>
          <a:p>
            <a:r>
              <a:rPr lang="ru-RU" sz="4000" b="1" dirty="0" smtClean="0">
                <a:solidFill>
                  <a:srgbClr val="FF0000"/>
                </a:solidFill>
                <a:latin typeface="Times New Roman" pitchFamily="18" charset="0"/>
                <a:cs typeface="Times New Roman" pitchFamily="18" charset="0"/>
              </a:rPr>
              <a:t>Что такое математическая грамотность?</a:t>
            </a:r>
            <a:r>
              <a:rPr lang="ru-RU" dirty="0" smtClean="0"/>
              <a:t/>
            </a:r>
            <a:br>
              <a:rPr lang="ru-RU" dirty="0" smtClean="0"/>
            </a:br>
            <a:endParaRPr lang="ru-RU" dirty="0"/>
          </a:p>
        </p:txBody>
      </p:sp>
      <p:sp>
        <p:nvSpPr>
          <p:cNvPr id="5" name="Содержимое 4"/>
          <p:cNvSpPr>
            <a:spLocks noGrp="1"/>
          </p:cNvSpPr>
          <p:nvPr>
            <p:ph idx="1"/>
          </p:nvPr>
        </p:nvSpPr>
        <p:spPr>
          <a:xfrm>
            <a:off x="1043608" y="1600200"/>
            <a:ext cx="7704856" cy="4525963"/>
          </a:xfrm>
        </p:spPr>
        <p:txBody>
          <a:bodyPr>
            <a:normAutofit fontScale="92500" lnSpcReduction="10000"/>
          </a:bodyPr>
          <a:lstStyle/>
          <a:p>
            <a:pPr indent="15875" algn="ctr">
              <a:buNone/>
            </a:pPr>
            <a:r>
              <a:rPr lang="ru-RU" sz="3500" b="1" dirty="0" smtClean="0">
                <a:solidFill>
                  <a:srgbClr val="FF0000"/>
                </a:solidFill>
                <a:latin typeface="Times New Roman" pitchFamily="18" charset="0"/>
                <a:cs typeface="Times New Roman" pitchFamily="18" charset="0"/>
              </a:rPr>
              <a:t>Математическая грамотность</a:t>
            </a:r>
            <a:r>
              <a:rPr lang="ru-RU" sz="3500" b="1" dirty="0" smtClean="0">
                <a:solidFill>
                  <a:srgbClr val="0070C0"/>
                </a:solidFill>
                <a:latin typeface="Times New Roman" pitchFamily="18" charset="0"/>
                <a:cs typeface="Times New Roman" pitchFamily="18" charset="0"/>
              </a:rPr>
              <a:t> – это способность человека определять и понимать роль математики в мире, высказывать хорошо обоснованные математические суждения и использовать математику так, чтобы удовлетворять в настоящем и будущем потребности, присущие созидательному, заинтересованному и мыслящему гражданину.</a:t>
            </a:r>
          </a:p>
          <a:p>
            <a:pPr indent="15875">
              <a:buNone/>
            </a:pP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20688"/>
            <a:ext cx="7437512" cy="720080"/>
          </a:xfrm>
        </p:spPr>
        <p:txBody>
          <a:bodyPr>
            <a:normAutofit fontScale="90000"/>
          </a:bodyPr>
          <a:lstStyle/>
          <a:p>
            <a:r>
              <a:rPr lang="ru-RU" sz="2700" b="1" dirty="0" smtClean="0">
                <a:solidFill>
                  <a:srgbClr val="FF0000"/>
                </a:solidFill>
                <a:latin typeface="Times New Roman" pitchFamily="18" charset="0"/>
                <a:cs typeface="Times New Roman" pitchFamily="18" charset="0"/>
              </a:rPr>
              <a:t>Функциональная математическая грамотность – это способность человека:</a:t>
            </a:r>
            <a:r>
              <a:rPr lang="ru-RU" dirty="0" smtClean="0"/>
              <a:t/>
            </a:r>
            <a:br>
              <a:rPr lang="ru-RU" dirty="0" smtClean="0"/>
            </a:br>
            <a:endParaRPr lang="ru-RU" dirty="0"/>
          </a:p>
        </p:txBody>
      </p:sp>
      <p:sp>
        <p:nvSpPr>
          <p:cNvPr id="3" name="Содержимое 2"/>
          <p:cNvSpPr>
            <a:spLocks noGrp="1"/>
          </p:cNvSpPr>
          <p:nvPr>
            <p:ph idx="1"/>
          </p:nvPr>
        </p:nvSpPr>
        <p:spPr>
          <a:xfrm>
            <a:off x="1259632" y="1340768"/>
            <a:ext cx="7632848" cy="5112568"/>
          </a:xfrm>
        </p:spPr>
        <p:txBody>
          <a:bodyPr>
            <a:normAutofit fontScale="62500" lnSpcReduction="20000"/>
          </a:bodyPr>
          <a:lstStyle/>
          <a:p>
            <a:pPr lvl="0">
              <a:buClr>
                <a:srgbClr val="FF0000"/>
              </a:buClr>
            </a:pPr>
            <a:r>
              <a:rPr lang="ru-RU" sz="4000" dirty="0" smtClean="0">
                <a:solidFill>
                  <a:srgbClr val="004F8A"/>
                </a:solidFill>
                <a:latin typeface="Times New Roman" pitchFamily="18" charset="0"/>
                <a:cs typeface="Times New Roman" pitchFamily="18" charset="0"/>
              </a:rPr>
              <a:t>определять и понимать роль математики в мире, в котором он живет;</a:t>
            </a:r>
          </a:p>
          <a:p>
            <a:pPr lvl="0">
              <a:buClr>
                <a:srgbClr val="FF0000"/>
              </a:buClr>
            </a:pPr>
            <a:r>
              <a:rPr lang="ru-RU" sz="4000" dirty="0" smtClean="0">
                <a:solidFill>
                  <a:srgbClr val="004F8A"/>
                </a:solidFill>
                <a:latin typeface="Times New Roman" pitchFamily="18" charset="0"/>
                <a:cs typeface="Times New Roman" pitchFamily="18" charset="0"/>
              </a:rPr>
              <a:t>высказывать обоснованные математические суждения;</a:t>
            </a:r>
          </a:p>
          <a:p>
            <a:pPr lvl="0">
              <a:buClr>
                <a:srgbClr val="FF0000"/>
              </a:buClr>
            </a:pPr>
            <a:r>
              <a:rPr lang="ru-RU" sz="4000" dirty="0" smtClean="0">
                <a:solidFill>
                  <a:srgbClr val="004F8A"/>
                </a:solidFill>
                <a:latin typeface="Times New Roman" pitchFamily="18" charset="0"/>
                <a:cs typeface="Times New Roman" pitchFamily="18" charset="0"/>
              </a:rPr>
              <a:t>распознавать проблемы, возникающие в окружающей действительности и которые можно решить средствами математики, формулировать эти проблемы на языке математики и решать их, используя математические факты и методы;</a:t>
            </a:r>
          </a:p>
          <a:p>
            <a:pPr lvl="0">
              <a:buClr>
                <a:srgbClr val="FF0000"/>
              </a:buClr>
            </a:pPr>
            <a:r>
              <a:rPr lang="ru-RU" sz="4000" dirty="0" smtClean="0">
                <a:solidFill>
                  <a:srgbClr val="004F8A"/>
                </a:solidFill>
                <a:latin typeface="Times New Roman" pitchFamily="18" charset="0"/>
                <a:cs typeface="Times New Roman" pitchFamily="18" charset="0"/>
              </a:rPr>
              <a:t>анализировать использованные методы решения;</a:t>
            </a:r>
          </a:p>
          <a:p>
            <a:pPr lvl="0">
              <a:buClr>
                <a:srgbClr val="FF0000"/>
              </a:buClr>
            </a:pPr>
            <a:r>
              <a:rPr lang="ru-RU" sz="4000" dirty="0" smtClean="0">
                <a:solidFill>
                  <a:srgbClr val="004F8A"/>
                </a:solidFill>
                <a:latin typeface="Times New Roman" pitchFamily="18" charset="0"/>
                <a:cs typeface="Times New Roman" pitchFamily="18" charset="0"/>
              </a:rPr>
              <a:t>интерпретировать полученные результаты с учетом поставленной проблемы;</a:t>
            </a:r>
          </a:p>
          <a:p>
            <a:pPr lvl="0">
              <a:buClr>
                <a:srgbClr val="FF0000"/>
              </a:buClr>
            </a:pPr>
            <a:r>
              <a:rPr lang="ru-RU" sz="4000" dirty="0" smtClean="0">
                <a:solidFill>
                  <a:srgbClr val="004F8A"/>
                </a:solidFill>
                <a:latin typeface="Times New Roman" pitchFamily="18" charset="0"/>
                <a:cs typeface="Times New Roman" pitchFamily="18" charset="0"/>
              </a:rPr>
              <a:t>формулировать и записывать результаты решения.</a:t>
            </a:r>
          </a:p>
          <a:p>
            <a:pPr>
              <a:buNone/>
            </a:pP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smtClean="0">
                <a:solidFill>
                  <a:srgbClr val="FF0000"/>
                </a:solidFill>
                <a:latin typeface="Times New Roman" pitchFamily="18" charset="0"/>
                <a:cs typeface="Times New Roman" pitchFamily="18" charset="0"/>
              </a:rPr>
              <a:t>Компоненты математической грамотности</a:t>
            </a:r>
            <a:endParaRPr lang="ru-RU" sz="36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547664" y="1916832"/>
            <a:ext cx="6840760" cy="3849291"/>
          </a:xfrm>
        </p:spPr>
        <p:txBody>
          <a:bodyPr/>
          <a:lstStyle/>
          <a:p>
            <a:pPr lvl="0"/>
            <a:r>
              <a:rPr lang="ru-RU" sz="4000" dirty="0" smtClean="0">
                <a:solidFill>
                  <a:srgbClr val="004F8A"/>
                </a:solidFill>
                <a:latin typeface="Times New Roman" pitchFamily="18" charset="0"/>
                <a:cs typeface="Times New Roman" pitchFamily="18" charset="0"/>
              </a:rPr>
              <a:t>фундаментальные математические идеи;</a:t>
            </a:r>
          </a:p>
          <a:p>
            <a:pPr lvl="0">
              <a:buNone/>
            </a:pPr>
            <a:endParaRPr lang="ru-RU" sz="4000" dirty="0" smtClean="0">
              <a:solidFill>
                <a:srgbClr val="004F8A"/>
              </a:solidFill>
              <a:latin typeface="Times New Roman" pitchFamily="18" charset="0"/>
              <a:cs typeface="Times New Roman" pitchFamily="18" charset="0"/>
            </a:endParaRPr>
          </a:p>
          <a:p>
            <a:pPr lvl="0"/>
            <a:r>
              <a:rPr lang="ru-RU" sz="4000" dirty="0" smtClean="0">
                <a:solidFill>
                  <a:srgbClr val="004F8A"/>
                </a:solidFill>
                <a:latin typeface="Times New Roman" pitchFamily="18" charset="0"/>
                <a:cs typeface="Times New Roman" pitchFamily="18" charset="0"/>
              </a:rPr>
              <a:t>математическая компетентность.</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433" name="Object 1"/>
          <p:cNvGraphicFramePr>
            <a:graphicFrameLocks noChangeAspect="1"/>
          </p:cNvGraphicFramePr>
          <p:nvPr/>
        </p:nvGraphicFramePr>
        <p:xfrm>
          <a:off x="1331640" y="548680"/>
          <a:ext cx="6840760" cy="5852120"/>
        </p:xfrm>
        <a:graphic>
          <a:graphicData uri="http://schemas.openxmlformats.org/presentationml/2006/ole">
            <p:oleObj spid="_x0000_s18433" name="Слайд" r:id="rId3" imgW="4569445" imgH="3426611" progId="PowerPoint.Slide.12">
              <p:embed/>
            </p:oleObj>
          </a:graphicData>
        </a:graphic>
      </p:graphicFrame>
      <p:pic>
        <p:nvPicPr>
          <p:cNvPr id="6" name="Рисунок 5"/>
          <p:cNvPicPr/>
          <p:nvPr/>
        </p:nvPicPr>
        <p:blipFill>
          <a:blip r:embed="rId4" cstate="print"/>
          <a:srcRect l="29416" t="47893" r="54176" b="44497"/>
          <a:stretch>
            <a:fillRect/>
          </a:stretch>
        </p:blipFill>
        <p:spPr bwMode="auto">
          <a:xfrm>
            <a:off x="6372200" y="4581128"/>
            <a:ext cx="2160240"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 name="Рисунок 3"/>
          <p:cNvPicPr/>
          <p:nvPr/>
        </p:nvPicPr>
        <p:blipFill>
          <a:blip r:embed="rId2" cstate="print"/>
          <a:srcRect l="65575" t="70742" r="10568" b="21042"/>
          <a:stretch>
            <a:fillRect/>
          </a:stretch>
        </p:blipFill>
        <p:spPr bwMode="auto">
          <a:xfrm>
            <a:off x="1259632" y="548680"/>
            <a:ext cx="7272808" cy="1728192"/>
          </a:xfrm>
          <a:prstGeom prst="rect">
            <a:avLst/>
          </a:prstGeom>
          <a:noFill/>
          <a:ln w="9525">
            <a:noFill/>
            <a:miter lim="800000"/>
            <a:headEnd/>
            <a:tailEnd/>
          </a:ln>
        </p:spPr>
      </p:pic>
      <p:pic>
        <p:nvPicPr>
          <p:cNvPr id="5" name="Рисунок 4"/>
          <p:cNvPicPr/>
          <p:nvPr/>
        </p:nvPicPr>
        <p:blipFill>
          <a:blip r:embed="rId3" cstate="print"/>
          <a:srcRect l="11937" t="12895" r="48591" b="39579"/>
          <a:stretch>
            <a:fillRect/>
          </a:stretch>
        </p:blipFill>
        <p:spPr bwMode="auto">
          <a:xfrm>
            <a:off x="1403648" y="2780928"/>
            <a:ext cx="3384376" cy="3096344"/>
          </a:xfrm>
          <a:prstGeom prst="rect">
            <a:avLst/>
          </a:prstGeom>
          <a:noFill/>
        </p:spPr>
      </p:pic>
      <p:pic>
        <p:nvPicPr>
          <p:cNvPr id="6" name="Рисунок 5"/>
          <p:cNvPicPr/>
          <p:nvPr/>
        </p:nvPicPr>
        <p:blipFill>
          <a:blip r:embed="rId3" cstate="print"/>
          <a:srcRect l="57759" t="47426" r="4630" b="7353"/>
          <a:stretch>
            <a:fillRect/>
          </a:stretch>
        </p:blipFill>
        <p:spPr bwMode="auto">
          <a:xfrm>
            <a:off x="5004048" y="2780928"/>
            <a:ext cx="3456384" cy="30963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Таблица 3"/>
          <p:cNvGraphicFramePr>
            <a:graphicFrameLocks noGrp="1"/>
          </p:cNvGraphicFramePr>
          <p:nvPr/>
        </p:nvGraphicFramePr>
        <p:xfrm>
          <a:off x="1259632" y="908720"/>
          <a:ext cx="7488832" cy="5399564"/>
        </p:xfrm>
        <a:graphic>
          <a:graphicData uri="http://schemas.openxmlformats.org/drawingml/2006/table">
            <a:tbl>
              <a:tblPr/>
              <a:tblGrid>
                <a:gridCol w="3384376"/>
                <a:gridCol w="1512168"/>
                <a:gridCol w="2592288"/>
              </a:tblGrid>
              <a:tr h="216024">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Форма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Группа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15000"/>
                        </a:lnSpc>
                        <a:spcAft>
                          <a:spcPts val="0"/>
                        </a:spcAft>
                      </a:pPr>
                      <a:r>
                        <a:rPr lang="ru-RU" sz="1400" b="1" dirty="0">
                          <a:solidFill>
                            <a:srgbClr val="004F8A"/>
                          </a:solidFill>
                          <a:latin typeface="Times New Roman"/>
                          <a:ea typeface="Calibri"/>
                          <a:cs typeface="Times New Roman"/>
                        </a:rPr>
                        <a:t>Периодичность использования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156">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Обучение в повседневных бытовых ситуациях</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smtClean="0">
                          <a:solidFill>
                            <a:srgbClr val="004F8A"/>
                          </a:solidFill>
                          <a:latin typeface="Times New Roman"/>
                          <a:ea typeface="Calibri"/>
                          <a:cs typeface="Times New Roman"/>
                        </a:rPr>
                        <a:t>Все группы</a:t>
                      </a:r>
                      <a:endParaRPr lang="ru-RU" sz="1400" dirty="0">
                        <a:solidFill>
                          <a:srgbClr val="004F8A"/>
                        </a:solidFill>
                        <a:latin typeface="Times New Roman"/>
                        <a:ea typeface="Calibri"/>
                        <a:cs typeface="Times New Roman"/>
                      </a:endParaRP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ежедневной работе с детьми в режимных моментах</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Сенсорные праздники на основе народного календаря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Младшая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Согласно плану работы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795">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Театрализации с математическим содержанием</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Средняя и старшая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На этапе объяснения или повторения и закрепления материала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Коллективное занятие при условии свободы участия в нем</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Средняя и старшая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Согласно плану работы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7474">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Свободные беседы гуманитарной направленности по истории математики, о прикладных приложениях математики, связи математики и разных видов искусства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Старшая и подготовительная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Во второй половине дня в свободной форме в рамках изучения темы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9961">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Коллективное занятие с четкими правилами, обязательное для всех, фиксированной продолжительности</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smtClean="0">
                          <a:solidFill>
                            <a:srgbClr val="004F8A"/>
                          </a:solidFill>
                          <a:latin typeface="Times New Roman"/>
                          <a:ea typeface="Calibri"/>
                          <a:cs typeface="Times New Roman"/>
                        </a:rPr>
                        <a:t>Все группы</a:t>
                      </a:r>
                      <a:endParaRPr lang="ru-RU" sz="1400" dirty="0">
                        <a:solidFill>
                          <a:srgbClr val="004F8A"/>
                        </a:solidFill>
                        <a:latin typeface="Times New Roman"/>
                        <a:ea typeface="Calibri"/>
                        <a:cs typeface="Times New Roman"/>
                      </a:endParaRP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соответствии с расписанием занятий</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Демонстрационный опыт</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Все группы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контексте занятия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Самостоятельная деятельность в развивающей среде</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Все группы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ежедневной работе с детьми</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7652" name="Rectangle 4"/>
          <p:cNvSpPr>
            <a:spLocks noChangeArrowheads="1"/>
          </p:cNvSpPr>
          <p:nvPr/>
        </p:nvSpPr>
        <p:spPr bwMode="auto">
          <a:xfrm>
            <a:off x="3365323" y="433209"/>
            <a:ext cx="241335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Формы работы</a:t>
            </a:r>
            <a:endParaRPr kumimoji="0" lang="ru-RU" sz="2000"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rgbClr val="FF0000"/>
                </a:solidFill>
                <a:latin typeface="Times New Roman" pitchFamily="18" charset="0"/>
                <a:cs typeface="Times New Roman" pitchFamily="18" charset="0"/>
              </a:rPr>
              <a:t>Методические приемы</a:t>
            </a:r>
            <a:r>
              <a:rPr lang="ru-RU" sz="3200" dirty="0" smtClean="0">
                <a:solidFill>
                  <a:srgbClr val="FF0000"/>
                </a:solidFill>
                <a:latin typeface="Times New Roman" pitchFamily="18" charset="0"/>
                <a:cs typeface="Times New Roman" pitchFamily="18" charset="0"/>
              </a:rPr>
              <a:t/>
            </a:r>
            <a:br>
              <a:rPr lang="ru-RU" sz="3200" dirty="0" smtClean="0">
                <a:solidFill>
                  <a:srgbClr val="FF0000"/>
                </a:solidFill>
                <a:latin typeface="Times New Roman" pitchFamily="18" charset="0"/>
                <a:cs typeface="Times New Roman" pitchFamily="18" charset="0"/>
              </a:rPr>
            </a:br>
            <a:endParaRPr lang="ru-RU" sz="3200" dirty="0">
              <a:solidFill>
                <a:srgbClr val="FF0000"/>
              </a:solidFill>
              <a:latin typeface="Times New Roman" pitchFamily="18" charset="0"/>
              <a:cs typeface="Times New Roman" pitchFamily="18" charset="0"/>
            </a:endParaRPr>
          </a:p>
        </p:txBody>
      </p:sp>
      <p:sp>
        <p:nvSpPr>
          <p:cNvPr id="5" name="Содержимое 4"/>
          <p:cNvSpPr>
            <a:spLocks noGrp="1"/>
          </p:cNvSpPr>
          <p:nvPr>
            <p:ph idx="1"/>
          </p:nvPr>
        </p:nvSpPr>
        <p:spPr>
          <a:xfrm>
            <a:off x="1331640" y="1196752"/>
            <a:ext cx="7355160" cy="4929411"/>
          </a:xfrm>
        </p:spPr>
        <p:txBody>
          <a:bodyPr>
            <a:normAutofit/>
          </a:bodyPr>
          <a:lstStyle/>
          <a:p>
            <a:pPr lvl="0">
              <a:buClr>
                <a:srgbClr val="FF0000"/>
              </a:buClr>
            </a:pPr>
            <a:r>
              <a:rPr lang="ru-RU" sz="4000" dirty="0" smtClean="0">
                <a:solidFill>
                  <a:srgbClr val="004F8A"/>
                </a:solidFill>
                <a:latin typeface="Times New Roman" pitchFamily="18" charset="0"/>
                <a:cs typeface="Times New Roman" pitchFamily="18" charset="0"/>
              </a:rPr>
              <a:t>включение математического содержания в творческую продуктивную деятельность детей;</a:t>
            </a:r>
          </a:p>
          <a:p>
            <a:pPr lvl="0">
              <a:buClr>
                <a:srgbClr val="FF0000"/>
              </a:buClr>
            </a:pPr>
            <a:r>
              <a:rPr lang="ru-RU" sz="4000" dirty="0" smtClean="0">
                <a:solidFill>
                  <a:srgbClr val="004F8A"/>
                </a:solidFill>
                <a:latin typeface="Times New Roman" pitchFamily="18" charset="0"/>
                <a:cs typeface="Times New Roman" pitchFamily="18" charset="0"/>
              </a:rPr>
              <a:t>сюжетная подача математического содержания;</a:t>
            </a:r>
          </a:p>
          <a:p>
            <a:pPr lvl="0">
              <a:buClr>
                <a:srgbClr val="FF0000"/>
              </a:buClr>
            </a:pPr>
            <a:r>
              <a:rPr lang="ru-RU" sz="4000" dirty="0" smtClean="0">
                <a:solidFill>
                  <a:srgbClr val="004F8A"/>
                </a:solidFill>
                <a:latin typeface="Times New Roman" pitchFamily="18" charset="0"/>
                <a:cs typeface="Times New Roman" pitchFamily="18" charset="0"/>
              </a:rPr>
              <a:t>мотивационные приемы.</a:t>
            </a:r>
          </a:p>
          <a:p>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1948</TotalTime>
  <Words>377</Words>
  <Application>Microsoft Office PowerPoint</Application>
  <PresentationFormat>Экран (4:3)</PresentationFormat>
  <Paragraphs>154</Paragraphs>
  <Slides>24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24</vt:i4>
      </vt:variant>
    </vt:vector>
  </HeadingPairs>
  <TitlesOfParts>
    <vt:vector size="27" baseType="lpstr">
      <vt:lpstr>Тема Office</vt:lpstr>
      <vt:lpstr>Слайд</vt:lpstr>
      <vt:lpstr>Изображение</vt:lpstr>
      <vt:lpstr>Городское методическое объединение воспитателей  дошкольных образовательных учреждений  г. Орска «Познавательное развитие дошкольников в процессе  формирования элементарных математических представлений»  </vt:lpstr>
      <vt:lpstr>Функциональная грамотность</vt:lpstr>
      <vt:lpstr>Что такое математическая грамотность? </vt:lpstr>
      <vt:lpstr>Функциональная математическая грамотность – это способность человека: </vt:lpstr>
      <vt:lpstr>Компоненты математической грамотности</vt:lpstr>
      <vt:lpstr>Слайд 6</vt:lpstr>
      <vt:lpstr>Слайд 7</vt:lpstr>
      <vt:lpstr>Слайд 8</vt:lpstr>
      <vt:lpstr>Методические приемы </vt:lpstr>
      <vt:lpstr>Мотивационные приемы</vt:lpstr>
      <vt:lpstr>Слайд 11</vt:lpstr>
      <vt:lpstr>Педагогические технологии </vt:lpstr>
      <vt:lpstr>Технология «Коллективная аппликация». </vt:lpstr>
      <vt:lpstr>Технология «Истории о числах». </vt:lpstr>
      <vt:lpstr>Математика описывает окружающий ребенка реальный мир физических предметов, но не сводится к нему</vt:lpstr>
      <vt:lpstr>Как создать РППС по формированию математической грамотности  </vt:lpstr>
      <vt:lpstr>Информативная наглядность</vt:lpstr>
      <vt:lpstr>Условия для исследовательской деятельности и экспериментирования</vt:lpstr>
      <vt:lpstr>Условия для закрепления полученных знаний и навыков через систему дидактических игр и игрушек</vt:lpstr>
      <vt:lpstr>Материалы для художественного творчества</vt:lpstr>
      <vt:lpstr>Мотивирующая познание и учение художественная литература</vt:lpstr>
      <vt:lpstr>Как взаимодействовать с родителями </vt:lpstr>
      <vt:lpstr>Источники: </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дошкольное  образовательное автономное учреждение  «Центр развития ребенка – детский сад № 116 г. Орска «Ералашка»</dc:title>
  <dc:creator>User</dc:creator>
  <cp:lastModifiedBy>Светлана</cp:lastModifiedBy>
  <cp:revision>241</cp:revision>
  <dcterms:created xsi:type="dcterms:W3CDTF">2023-01-24T06:41:07Z</dcterms:created>
  <dcterms:modified xsi:type="dcterms:W3CDTF">2024-03-28T16:38:25Z</dcterms:modified>
</cp:coreProperties>
</file>