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90" r:id="rId9"/>
    <p:sldId id="291" r:id="rId10"/>
    <p:sldId id="320" r:id="rId11"/>
    <p:sldId id="321" r:id="rId12"/>
    <p:sldId id="322" r:id="rId13"/>
    <p:sldId id="264" r:id="rId14"/>
    <p:sldId id="292" r:id="rId15"/>
    <p:sldId id="293" r:id="rId16"/>
    <p:sldId id="294" r:id="rId17"/>
    <p:sldId id="295" r:id="rId18"/>
    <p:sldId id="296" r:id="rId19"/>
    <p:sldId id="331" r:id="rId20"/>
    <p:sldId id="297" r:id="rId21"/>
    <p:sldId id="332" r:id="rId22"/>
    <p:sldId id="271" r:id="rId23"/>
    <p:sldId id="266" r:id="rId24"/>
    <p:sldId id="298" r:id="rId25"/>
    <p:sldId id="299" r:id="rId26"/>
    <p:sldId id="300" r:id="rId27"/>
    <p:sldId id="301" r:id="rId28"/>
    <p:sldId id="305" r:id="rId29"/>
    <p:sldId id="311" r:id="rId30"/>
    <p:sldId id="307" r:id="rId31"/>
    <p:sldId id="310" r:id="rId32"/>
    <p:sldId id="312" r:id="rId33"/>
    <p:sldId id="329" r:id="rId34"/>
    <p:sldId id="330" r:id="rId35"/>
    <p:sldId id="267" r:id="rId36"/>
    <p:sldId id="317" r:id="rId37"/>
    <p:sldId id="333" r:id="rId38"/>
    <p:sldId id="327" r:id="rId39"/>
    <p:sldId id="328" r:id="rId40"/>
    <p:sldId id="270" r:id="rId41"/>
    <p:sldId id="319" r:id="rId42"/>
    <p:sldId id="334" r:id="rId43"/>
    <p:sldId id="28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0B113-9B26-43BD-9F47-B1CFFF9137FB}" type="doc">
      <dgm:prSet loTypeId="urn:microsoft.com/office/officeart/2005/8/layout/default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58D78FF-324B-405F-917A-03C9014F467E}">
      <dgm:prSet phldrT="[Текст]"/>
      <dgm:spPr/>
      <dgm:t>
        <a:bodyPr/>
        <a:lstStyle/>
        <a:p>
          <a:r>
            <a:rPr lang="ru-RU" b="1" dirty="0" smtClean="0"/>
            <a:t>«Библиотека, игротека» </a:t>
          </a:r>
          <a:endParaRPr lang="ru-RU" b="1" dirty="0"/>
        </a:p>
      </dgm:t>
    </dgm:pt>
    <dgm:pt modelId="{89F6DD8D-4967-4A0A-A63E-C4F1E0663CAC}" type="parTrans" cxnId="{D05BC658-8352-4B9C-99B0-42E2869F0F6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7BF17F-5274-484B-973E-F88A8E129071}" type="sibTrans" cxnId="{D05BC658-8352-4B9C-99B0-42E2869F0F6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0D20B1-23FD-458E-8498-3EC376556E42}">
      <dgm:prSet/>
      <dgm:spPr/>
      <dgm:t>
        <a:bodyPr/>
        <a:lstStyle/>
        <a:p>
          <a:r>
            <a:rPr lang="ru-RU" b="1" dirty="0" smtClean="0"/>
            <a:t>«Пустыня» </a:t>
          </a:r>
          <a:endParaRPr lang="ru-RU" b="1" dirty="0"/>
        </a:p>
      </dgm:t>
    </dgm:pt>
    <dgm:pt modelId="{842D65EC-7529-4F94-B16F-5A77BCB9FEF2}" type="sibTrans" cxnId="{86382C32-99D9-4453-A339-D13BBCEE41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F6DD731-5E25-47F5-846D-2309C1D83538}" type="parTrans" cxnId="{86382C32-99D9-4453-A339-D13BBCEE41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B22BBB5-30CC-4952-AB4C-A1156592156E}">
      <dgm:prSet phldrT="[Текст]"/>
      <dgm:spPr/>
      <dgm:t>
        <a:bodyPr/>
        <a:lstStyle/>
        <a:p>
          <a:r>
            <a:rPr lang="ru-RU" b="1" dirty="0" smtClean="0"/>
            <a:t>«Галерея» </a:t>
          </a:r>
          <a:endParaRPr lang="ru-RU" b="1" dirty="0"/>
        </a:p>
      </dgm:t>
    </dgm:pt>
    <dgm:pt modelId="{005CDF15-3EDA-47A5-9B24-BFFDDC44E6B8}" type="sibTrans" cxnId="{30865F04-C04E-4745-B408-6AFC1B562BC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D2D9816-BBF0-49B5-B37D-7608E00FE8C1}" type="parTrans" cxnId="{30865F04-C04E-4745-B408-6AFC1B562BC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FA9CBA9-4209-4BCB-BEA7-AD14B18F738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«Лес»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/>
        </a:p>
      </dgm:t>
    </dgm:pt>
    <dgm:pt modelId="{E9C22866-B6F1-45C8-A312-613D09072783}" type="sibTrans" cxnId="{4F978A30-B4E3-4835-9799-098E5790AC9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44E6931-25F9-4B8A-8225-CBE7EFEB2CC6}" type="parTrans" cxnId="{4F978A30-B4E3-4835-9799-098E5790AC9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0D64A90-589D-4BD8-8E30-828A4C16497F}">
      <dgm:prSet phldrT="[Текст]"/>
      <dgm:spPr/>
      <dgm:t>
        <a:bodyPr/>
        <a:lstStyle/>
        <a:p>
          <a:r>
            <a:rPr lang="ru-RU" b="1" dirty="0" smtClean="0"/>
            <a:t>«Морское дно» </a:t>
          </a:r>
          <a:endParaRPr lang="ru-RU" b="1" dirty="0"/>
        </a:p>
      </dgm:t>
    </dgm:pt>
    <dgm:pt modelId="{EB99841B-D799-4382-9542-814A5567CBA4}" type="sibTrans" cxnId="{1EE0ABFF-FE8C-4915-A5CA-702F0C94324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B40BFF-E9CF-42DE-80C6-FFFB924BB65C}" type="parTrans" cxnId="{1EE0ABFF-FE8C-4915-A5CA-702F0C94324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590AF0-0580-4F1E-9471-0A5598C49DE9}">
      <dgm:prSet/>
      <dgm:spPr/>
      <dgm:t>
        <a:bodyPr/>
        <a:lstStyle/>
        <a:p>
          <a:r>
            <a:rPr lang="ru-RU" b="1" dirty="0" smtClean="0"/>
            <a:t>«Лаборатория» </a:t>
          </a:r>
          <a:endParaRPr lang="ru-RU" b="1" dirty="0"/>
        </a:p>
      </dgm:t>
    </dgm:pt>
    <dgm:pt modelId="{A6D86147-518F-4776-9616-E592A3FBE309}" type="parTrans" cxnId="{19523F30-EA96-4438-A6C4-573C87AF092E}">
      <dgm:prSet/>
      <dgm:spPr/>
      <dgm:t>
        <a:bodyPr/>
        <a:lstStyle/>
        <a:p>
          <a:endParaRPr lang="ru-RU"/>
        </a:p>
      </dgm:t>
    </dgm:pt>
    <dgm:pt modelId="{F00A838A-C265-40C5-BEBA-4DD964175E51}" type="sibTrans" cxnId="{19523F30-EA96-4438-A6C4-573C87AF092E}">
      <dgm:prSet/>
      <dgm:spPr/>
      <dgm:t>
        <a:bodyPr/>
        <a:lstStyle/>
        <a:p>
          <a:endParaRPr lang="ru-RU"/>
        </a:p>
      </dgm:t>
    </dgm:pt>
    <dgm:pt modelId="{FF0F23EA-C351-4A14-8EFC-72A9F8D9ACB8}" type="pres">
      <dgm:prSet presAssocID="{8120B113-9B26-43BD-9F47-B1CFFF9137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F74437-988E-4858-B01A-A41C50FFB760}" type="pres">
      <dgm:prSet presAssocID="{4FA9CBA9-4209-4BCB-BEA7-AD14B18F738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83C83-8E31-4796-89F7-685C17BF0732}" type="pres">
      <dgm:prSet presAssocID="{E9C22866-B6F1-45C8-A312-613D09072783}" presName="sibTrans" presStyleCnt="0"/>
      <dgm:spPr/>
      <dgm:t>
        <a:bodyPr/>
        <a:lstStyle/>
        <a:p>
          <a:endParaRPr lang="ru-RU"/>
        </a:p>
      </dgm:t>
    </dgm:pt>
    <dgm:pt modelId="{E275FE4F-0E5C-429A-B7E6-BDE0C3F745B7}" type="pres">
      <dgm:prSet presAssocID="{458D78FF-324B-405F-917A-03C9014F467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263D7-1A61-48F4-B521-7A42AF0795AC}" type="pres">
      <dgm:prSet presAssocID="{6D7BF17F-5274-484B-973E-F88A8E129071}" presName="sibTrans" presStyleCnt="0"/>
      <dgm:spPr/>
      <dgm:t>
        <a:bodyPr/>
        <a:lstStyle/>
        <a:p>
          <a:endParaRPr lang="ru-RU"/>
        </a:p>
      </dgm:t>
    </dgm:pt>
    <dgm:pt modelId="{CAE972A0-63A5-4E68-B14C-71621959F8BC}" type="pres">
      <dgm:prSet presAssocID="{A0D64A90-589D-4BD8-8E30-828A4C16497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33FFF-9E98-4E26-BE8D-B5043F432E4C}" type="pres">
      <dgm:prSet presAssocID="{EB99841B-D799-4382-9542-814A5567CBA4}" presName="sibTrans" presStyleCnt="0"/>
      <dgm:spPr/>
      <dgm:t>
        <a:bodyPr/>
        <a:lstStyle/>
        <a:p>
          <a:endParaRPr lang="ru-RU"/>
        </a:p>
      </dgm:t>
    </dgm:pt>
    <dgm:pt modelId="{6B94C8EE-FBCD-431F-9F72-D66C32ADB349}" type="pres">
      <dgm:prSet presAssocID="{CB22BBB5-30CC-4952-AB4C-A1156592156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22088-A3C0-4AF4-8494-865180A70F25}" type="pres">
      <dgm:prSet presAssocID="{005CDF15-3EDA-47A5-9B24-BFFDDC44E6B8}" presName="sibTrans" presStyleCnt="0"/>
      <dgm:spPr/>
      <dgm:t>
        <a:bodyPr/>
        <a:lstStyle/>
        <a:p>
          <a:endParaRPr lang="ru-RU"/>
        </a:p>
      </dgm:t>
    </dgm:pt>
    <dgm:pt modelId="{C70D2583-3006-48DC-8FC9-D6A496A0C8C2}" type="pres">
      <dgm:prSet presAssocID="{140D20B1-23FD-458E-8498-3EC376556E42}" presName="node" presStyleLbl="node1" presStyleIdx="4" presStyleCnt="6" custLinFactNeighborX="-1810" custLinFactNeighborY="-3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E87D3-6882-4C91-926B-72376C82618A}" type="pres">
      <dgm:prSet presAssocID="{842D65EC-7529-4F94-B16F-5A77BCB9FEF2}" presName="sibTrans" presStyleCnt="0"/>
      <dgm:spPr/>
      <dgm:t>
        <a:bodyPr/>
        <a:lstStyle/>
        <a:p>
          <a:endParaRPr lang="ru-RU"/>
        </a:p>
      </dgm:t>
    </dgm:pt>
    <dgm:pt modelId="{8C97CF5A-8E0B-4E76-9D49-4E858B8440C0}" type="pres">
      <dgm:prSet presAssocID="{1B590AF0-0580-4F1E-9471-0A5598C49DE9}" presName="node" presStyleLbl="node1" presStyleIdx="5" presStyleCnt="6" custLinFactNeighborX="-632" custLinFactNeighborY="-3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624132-D85C-4F77-ABB9-37B2308446C2}" type="presOf" srcId="{4FA9CBA9-4209-4BCB-BEA7-AD14B18F7384}" destId="{68F74437-988E-4858-B01A-A41C50FFB760}" srcOrd="0" destOrd="0" presId="urn:microsoft.com/office/officeart/2005/8/layout/default"/>
    <dgm:cxn modelId="{8DD47A86-F8C7-4DA3-A623-6AECE21CB89B}" type="presOf" srcId="{140D20B1-23FD-458E-8498-3EC376556E42}" destId="{C70D2583-3006-48DC-8FC9-D6A496A0C8C2}" srcOrd="0" destOrd="0" presId="urn:microsoft.com/office/officeart/2005/8/layout/default"/>
    <dgm:cxn modelId="{19523F30-EA96-4438-A6C4-573C87AF092E}" srcId="{8120B113-9B26-43BD-9F47-B1CFFF9137FB}" destId="{1B590AF0-0580-4F1E-9471-0A5598C49DE9}" srcOrd="5" destOrd="0" parTransId="{A6D86147-518F-4776-9616-E592A3FBE309}" sibTransId="{F00A838A-C265-40C5-BEBA-4DD964175E51}"/>
    <dgm:cxn modelId="{707ED93E-3E4F-42C7-931F-D9870BECA200}" type="presOf" srcId="{A0D64A90-589D-4BD8-8E30-828A4C16497F}" destId="{CAE972A0-63A5-4E68-B14C-71621959F8BC}" srcOrd="0" destOrd="0" presId="urn:microsoft.com/office/officeart/2005/8/layout/default"/>
    <dgm:cxn modelId="{EC7A2001-1ABF-4169-BD49-F90543B78049}" type="presOf" srcId="{CB22BBB5-30CC-4952-AB4C-A1156592156E}" destId="{6B94C8EE-FBCD-431F-9F72-D66C32ADB349}" srcOrd="0" destOrd="0" presId="urn:microsoft.com/office/officeart/2005/8/layout/default"/>
    <dgm:cxn modelId="{D05BC658-8352-4B9C-99B0-42E2869F0F69}" srcId="{8120B113-9B26-43BD-9F47-B1CFFF9137FB}" destId="{458D78FF-324B-405F-917A-03C9014F467E}" srcOrd="1" destOrd="0" parTransId="{89F6DD8D-4967-4A0A-A63E-C4F1E0663CAC}" sibTransId="{6D7BF17F-5274-484B-973E-F88A8E129071}"/>
    <dgm:cxn modelId="{DD389111-1141-48B8-ADAA-1E5CCA31B9CE}" type="presOf" srcId="{1B590AF0-0580-4F1E-9471-0A5598C49DE9}" destId="{8C97CF5A-8E0B-4E76-9D49-4E858B8440C0}" srcOrd="0" destOrd="0" presId="urn:microsoft.com/office/officeart/2005/8/layout/default"/>
    <dgm:cxn modelId="{F686E319-5848-4A8F-88E2-F3E89DD4BCBA}" type="presOf" srcId="{8120B113-9B26-43BD-9F47-B1CFFF9137FB}" destId="{FF0F23EA-C351-4A14-8EFC-72A9F8D9ACB8}" srcOrd="0" destOrd="0" presId="urn:microsoft.com/office/officeart/2005/8/layout/default"/>
    <dgm:cxn modelId="{02715A3C-F151-40F9-933E-25E7E08E1AD6}" type="presOf" srcId="{458D78FF-324B-405F-917A-03C9014F467E}" destId="{E275FE4F-0E5C-429A-B7E6-BDE0C3F745B7}" srcOrd="0" destOrd="0" presId="urn:microsoft.com/office/officeart/2005/8/layout/default"/>
    <dgm:cxn modelId="{86382C32-99D9-4453-A339-D13BBCEE413C}" srcId="{8120B113-9B26-43BD-9F47-B1CFFF9137FB}" destId="{140D20B1-23FD-458E-8498-3EC376556E42}" srcOrd="4" destOrd="0" parTransId="{1F6DD731-5E25-47F5-846D-2309C1D83538}" sibTransId="{842D65EC-7529-4F94-B16F-5A77BCB9FEF2}"/>
    <dgm:cxn modelId="{30865F04-C04E-4745-B408-6AFC1B562BC3}" srcId="{8120B113-9B26-43BD-9F47-B1CFFF9137FB}" destId="{CB22BBB5-30CC-4952-AB4C-A1156592156E}" srcOrd="3" destOrd="0" parTransId="{5D2D9816-BBF0-49B5-B37D-7608E00FE8C1}" sibTransId="{005CDF15-3EDA-47A5-9B24-BFFDDC44E6B8}"/>
    <dgm:cxn modelId="{4F978A30-B4E3-4835-9799-098E5790AC9B}" srcId="{8120B113-9B26-43BD-9F47-B1CFFF9137FB}" destId="{4FA9CBA9-4209-4BCB-BEA7-AD14B18F7384}" srcOrd="0" destOrd="0" parTransId="{F44E6931-25F9-4B8A-8225-CBE7EFEB2CC6}" sibTransId="{E9C22866-B6F1-45C8-A312-613D09072783}"/>
    <dgm:cxn modelId="{1EE0ABFF-FE8C-4915-A5CA-702F0C943245}" srcId="{8120B113-9B26-43BD-9F47-B1CFFF9137FB}" destId="{A0D64A90-589D-4BD8-8E30-828A4C16497F}" srcOrd="2" destOrd="0" parTransId="{1BB40BFF-E9CF-42DE-80C6-FFFB924BB65C}" sibTransId="{EB99841B-D799-4382-9542-814A5567CBA4}"/>
    <dgm:cxn modelId="{106C7CD4-B145-41D2-B567-DD0FCDFE4C74}" type="presParOf" srcId="{FF0F23EA-C351-4A14-8EFC-72A9F8D9ACB8}" destId="{68F74437-988E-4858-B01A-A41C50FFB760}" srcOrd="0" destOrd="0" presId="urn:microsoft.com/office/officeart/2005/8/layout/default"/>
    <dgm:cxn modelId="{74F255A9-972A-4FB5-A804-CE8C0FBC100B}" type="presParOf" srcId="{FF0F23EA-C351-4A14-8EFC-72A9F8D9ACB8}" destId="{46783C83-8E31-4796-89F7-685C17BF0732}" srcOrd="1" destOrd="0" presId="urn:microsoft.com/office/officeart/2005/8/layout/default"/>
    <dgm:cxn modelId="{E59A808D-F969-4BD9-9344-D6060D31042A}" type="presParOf" srcId="{FF0F23EA-C351-4A14-8EFC-72A9F8D9ACB8}" destId="{E275FE4F-0E5C-429A-B7E6-BDE0C3F745B7}" srcOrd="2" destOrd="0" presId="urn:microsoft.com/office/officeart/2005/8/layout/default"/>
    <dgm:cxn modelId="{E53DF323-F27B-4E8E-9A8A-EAB736F91966}" type="presParOf" srcId="{FF0F23EA-C351-4A14-8EFC-72A9F8D9ACB8}" destId="{4FD263D7-1A61-48F4-B521-7A42AF0795AC}" srcOrd="3" destOrd="0" presId="urn:microsoft.com/office/officeart/2005/8/layout/default"/>
    <dgm:cxn modelId="{7A001B2F-C130-4961-9D4D-A403C0BBEDF4}" type="presParOf" srcId="{FF0F23EA-C351-4A14-8EFC-72A9F8D9ACB8}" destId="{CAE972A0-63A5-4E68-B14C-71621959F8BC}" srcOrd="4" destOrd="0" presId="urn:microsoft.com/office/officeart/2005/8/layout/default"/>
    <dgm:cxn modelId="{498DD787-B417-4A7A-9957-35125A2E6464}" type="presParOf" srcId="{FF0F23EA-C351-4A14-8EFC-72A9F8D9ACB8}" destId="{33833FFF-9E98-4E26-BE8D-B5043F432E4C}" srcOrd="5" destOrd="0" presId="urn:microsoft.com/office/officeart/2005/8/layout/default"/>
    <dgm:cxn modelId="{A4766610-A37F-4A92-956D-450D6DB6FCE0}" type="presParOf" srcId="{FF0F23EA-C351-4A14-8EFC-72A9F8D9ACB8}" destId="{6B94C8EE-FBCD-431F-9F72-D66C32ADB349}" srcOrd="6" destOrd="0" presId="urn:microsoft.com/office/officeart/2005/8/layout/default"/>
    <dgm:cxn modelId="{E2E9299D-3B6D-49AE-9BA4-6A80E8C7E322}" type="presParOf" srcId="{FF0F23EA-C351-4A14-8EFC-72A9F8D9ACB8}" destId="{1A622088-A3C0-4AF4-8494-865180A70F25}" srcOrd="7" destOrd="0" presId="urn:microsoft.com/office/officeart/2005/8/layout/default"/>
    <dgm:cxn modelId="{7E3E86A3-722B-4A05-A048-E1C798C6DA2B}" type="presParOf" srcId="{FF0F23EA-C351-4A14-8EFC-72A9F8D9ACB8}" destId="{C70D2583-3006-48DC-8FC9-D6A496A0C8C2}" srcOrd="8" destOrd="0" presId="urn:microsoft.com/office/officeart/2005/8/layout/default"/>
    <dgm:cxn modelId="{15CF0C54-0E1F-4DFD-A89D-D4D865A9B142}" type="presParOf" srcId="{FF0F23EA-C351-4A14-8EFC-72A9F8D9ACB8}" destId="{FF3E87D3-6882-4C91-926B-72376C82618A}" srcOrd="9" destOrd="0" presId="urn:microsoft.com/office/officeart/2005/8/layout/default"/>
    <dgm:cxn modelId="{86CD6023-7000-47AF-B3A3-07BEF889D30A}" type="presParOf" srcId="{FF0F23EA-C351-4A14-8EFC-72A9F8D9ACB8}" destId="{8C97CF5A-8E0B-4E76-9D49-4E858B8440C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F74437-988E-4858-B01A-A41C50FFB760}">
      <dsp:nvSpPr>
        <dsp:cNvPr id="0" name=""/>
        <dsp:cNvSpPr/>
      </dsp:nvSpPr>
      <dsp:spPr>
        <a:xfrm>
          <a:off x="759942" y="2008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3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/>
            <a:t>«Лес»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/>
        </a:p>
      </dsp:txBody>
      <dsp:txXfrm>
        <a:off x="759942" y="2008"/>
        <a:ext cx="2202123" cy="1321273"/>
      </dsp:txXfrm>
    </dsp:sp>
    <dsp:sp modelId="{E275FE4F-0E5C-429A-B7E6-BDE0C3F745B7}">
      <dsp:nvSpPr>
        <dsp:cNvPr id="0" name=""/>
        <dsp:cNvSpPr/>
      </dsp:nvSpPr>
      <dsp:spPr>
        <a:xfrm>
          <a:off x="3182278" y="2008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«Библиотека, игротека» </a:t>
          </a:r>
          <a:endParaRPr lang="ru-RU" sz="2300" b="1" kern="1200" dirty="0"/>
        </a:p>
      </dsp:txBody>
      <dsp:txXfrm>
        <a:off x="3182278" y="2008"/>
        <a:ext cx="2202123" cy="1321273"/>
      </dsp:txXfrm>
    </dsp:sp>
    <dsp:sp modelId="{CAE972A0-63A5-4E68-B14C-71621959F8BC}">
      <dsp:nvSpPr>
        <dsp:cNvPr id="0" name=""/>
        <dsp:cNvSpPr/>
      </dsp:nvSpPr>
      <dsp:spPr>
        <a:xfrm>
          <a:off x="759942" y="1543495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«Морское дно» </a:t>
          </a:r>
          <a:endParaRPr lang="ru-RU" sz="2300" b="1" kern="1200" dirty="0"/>
        </a:p>
      </dsp:txBody>
      <dsp:txXfrm>
        <a:off x="759942" y="1543495"/>
        <a:ext cx="2202123" cy="1321273"/>
      </dsp:txXfrm>
    </dsp:sp>
    <dsp:sp modelId="{6B94C8EE-FBCD-431F-9F72-D66C32ADB349}">
      <dsp:nvSpPr>
        <dsp:cNvPr id="0" name=""/>
        <dsp:cNvSpPr/>
      </dsp:nvSpPr>
      <dsp:spPr>
        <a:xfrm>
          <a:off x="3182278" y="1543495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«Галерея» </a:t>
          </a:r>
          <a:endParaRPr lang="ru-RU" sz="2300" b="1" kern="1200" dirty="0"/>
        </a:p>
      </dsp:txBody>
      <dsp:txXfrm>
        <a:off x="3182278" y="1543495"/>
        <a:ext cx="2202123" cy="1321273"/>
      </dsp:txXfrm>
    </dsp:sp>
    <dsp:sp modelId="{C70D2583-3006-48DC-8FC9-D6A496A0C8C2}">
      <dsp:nvSpPr>
        <dsp:cNvPr id="0" name=""/>
        <dsp:cNvSpPr/>
      </dsp:nvSpPr>
      <dsp:spPr>
        <a:xfrm>
          <a:off x="720084" y="3040110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«Пустыня» </a:t>
          </a:r>
          <a:endParaRPr lang="ru-RU" sz="2300" b="1" kern="1200" dirty="0"/>
        </a:p>
      </dsp:txBody>
      <dsp:txXfrm>
        <a:off x="720084" y="3040110"/>
        <a:ext cx="2202123" cy="1321273"/>
      </dsp:txXfrm>
    </dsp:sp>
    <dsp:sp modelId="{8C97CF5A-8E0B-4E76-9D49-4E858B8440C0}">
      <dsp:nvSpPr>
        <dsp:cNvPr id="0" name=""/>
        <dsp:cNvSpPr/>
      </dsp:nvSpPr>
      <dsp:spPr>
        <a:xfrm>
          <a:off x="3168360" y="3040110"/>
          <a:ext cx="2202123" cy="13212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«Лаборатория» </a:t>
          </a:r>
          <a:endParaRPr lang="ru-RU" sz="2300" b="1" kern="1200" dirty="0"/>
        </a:p>
      </dsp:txBody>
      <dsp:txXfrm>
        <a:off x="3168360" y="3040110"/>
        <a:ext cx="2202123" cy="1321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35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628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569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911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73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72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88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7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91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0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123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9D7CE-A642-4EAD-9DD8-00B5B7364DEF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EE8F1-7258-4B42-9A60-427909164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57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 дошкольное  образовательное  автономное учреждение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«Детский  сад  № 98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вида  с приоритетным осуществлением художественно-эстетического развития воспитанников «Ладушки»  г. Орска»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Мини- музей «Природы»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</a:p>
          <a:p>
            <a:pPr marL="0" indent="0" algn="just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Подготовила: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Коршикова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Галина Викторовна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Воспитатель 1 квалификационной категории</a:t>
            </a:r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31617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 работы музея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Тематический план занятий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Работа мини- музея по формированию экологической культуры у дошкольников старшей группы: мини-музей открыт для детей каждый день,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занятия с дошкольниками проводятся 2 раза в месяц (1 и 3 неделя) по 25 минут.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Структура занятия: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знакомство с экспонатами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рассматривание экспонатов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-экологические игры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итог занятия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Тематическое планирование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Сентябрь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1неделя Тема: « Что такое музей?»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3неделя Тема: «Наш мини – музей»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Октябрь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1неделя Тема: « Лес полон красок и чудес»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3неделя Тема: «Животные нашего края»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Ноябрь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1неделя Тема: «Заповедные места Оренбургской области»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3неделя  Тема: «Природу края береги»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1неделя Тема: «Зимующие птицы»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 неделя Акция «Столовая для птиц»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3неделя Тема: «Морские жители»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Февраль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 неделя Тема: «Камушки, ракушки – забавные игрушки»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3неделя Тема: «Морское путешествие»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Тематическое планирование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Март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 неделя Тема: « Царство песка»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неделя Тема: «Чудо-песок»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Апрель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 неделя Тема: «Говорят вода везде»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неделя Тема: «Планета Земля»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Май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 неделя Тема: «Очевидное- невероятное»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неделя Тема: «Чудеса природы»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Июнь, июль, август – Экскурсии в природу, огород на участке, экскурсии в наш мини-музей детей из других групп детского сада.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Разделы мини – музея «Природы»:</a:t>
            </a:r>
            <a: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732117894"/>
              </p:ext>
            </p:extLst>
          </p:nvPr>
        </p:nvGraphicFramePr>
        <p:xfrm>
          <a:off x="1475656" y="1397000"/>
          <a:ext cx="614434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2323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«Лес»</a:t>
            </a:r>
            <a:endParaRPr lang="ru-RU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  <a:latin typeface="Helvetica"/>
                <a:ea typeface="Times New Roman"/>
                <a:cs typeface="Times New Roman"/>
              </a:rPr>
              <a:t> 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мини — музее представлены объекты живой и неживой природы.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формировании музея строго соблюдалось правило «Не навреди природе!» — здесь нет пойманных и засушенных насекомых, нет специально сорванных красивых цветов, листьев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Животный мир нашего леса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ns\Desktop\мини музей\IMG-76b28197cecf3e922bb94d4926e44da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6696744" cy="5184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Здесь представлены семейства  животных. Дети обыгрывают экологические ситуации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сказки. Коллекцию животных леса подарил нам Коваленко Тима.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ns\Desktop\мини музей\IMG-04455c24fa0b9f4cf4407c7e8aba9e5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3456384" cy="4525963"/>
          </a:xfrm>
          <a:prstGeom prst="rect">
            <a:avLst/>
          </a:prstGeom>
          <a:noFill/>
        </p:spPr>
      </p:pic>
      <p:pic>
        <p:nvPicPr>
          <p:cNvPr id="3075" name="Picture 3" descr="C:\Users\Dns\Desktop\мини музей\IMG-985d1c5a222e40c2aed1cc759c8fef3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528392" cy="43924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разделе «Лес» представлены  карточки с изображением растений, гербарий, природный материал(шишки, желуди, семена и т.д.), которые дети собирали на участке и в местах отдыха с родителями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Шишки сосны,  собрали на территории детского сада, шишки кедра привез нам из Туапсе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Ильбактин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Самир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желуди Лебедев Илья собирал в лесах Башкирии.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ns\Desktop\мини музей\IMG-df2893b5df3d9cc9de06e47f77a8f83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456384" cy="453650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04864"/>
            <a:ext cx="4752528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Также тут представлены «Жалобная книга природы», книга «Тайны леса», экологические знаки, книги , энциклопедии.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ns\Desktop\мини музей\IMG-1aa96b441e85f1b12b4c5267d9ee3b6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600400" cy="4800534"/>
          </a:xfrm>
          <a:prstGeom prst="rect">
            <a:avLst/>
          </a:prstGeom>
          <a:noFill/>
        </p:spPr>
      </p:pic>
      <p:pic>
        <p:nvPicPr>
          <p:cNvPr id="5123" name="Picture 3" descr="C:\Users\Dns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600400" cy="46805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4823" y="-9028384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7621355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endParaRPr lang="ru-RU" dirty="0" smtClean="0">
              <a:effectLst/>
              <a:latin typeface="Times New Roman"/>
              <a:ea typeface="Calibri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  <a:tabLst>
                <a:tab pos="375285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Природа – это самая лучшая из книг, написанная на особом языке.</a:t>
            </a:r>
          </a:p>
          <a:p>
            <a:pPr marL="0" indent="0" algn="ctr">
              <a:spcAft>
                <a:spcPts val="0"/>
              </a:spcAft>
              <a:buNone/>
              <a:tabLst>
                <a:tab pos="375285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Этот язык надо изучать.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Гарин</a:t>
            </a:r>
            <a:r>
              <a:rPr lang="ru-RU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06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Раздел «Морское дно»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ns\Desktop\мини музей\IMG-351fbd1ebe9cd751e2a15f6c5aff982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394472" cy="4525963"/>
          </a:xfrm>
          <a:prstGeom prst="rect">
            <a:avLst/>
          </a:prstGeom>
          <a:noFill/>
        </p:spPr>
      </p:pic>
      <p:pic>
        <p:nvPicPr>
          <p:cNvPr id="7171" name="Picture 3" descr="C:\Users\Dns\Desktop\мини музей\IMG-63316df238aaa3c2146cd81109b5907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384376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10479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16632"/>
            <a:ext cx="4186808" cy="252028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8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836713"/>
            <a:ext cx="3816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разделе «Морское дно представлены, сенсорная коробочка с морскими обитателями, ракушки и морские камушки с черноморского побережья, игры, литература. Коллекция музея пополняется 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960440" cy="528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2143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accent5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Раздел «Пустыня</a:t>
            </a:r>
            <a:r>
              <a:rPr lang="ru-RU" dirty="0" smtClean="0">
                <a:solidFill>
                  <a:schemeClr val="accent5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r>
              <a:rPr lang="ru-RU" sz="40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Dns\Desktop\мини музей\IMG-06fbfd2b6756dddfb7e29e8d843b5ee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4104456" cy="45259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80112" y="1484784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разделе «Пустыня представлена сенсорная коробка с настоящим песком, где дети создают ситуации из жизни обитателей пустыни. Работа основана на уникальном свойстве песка – приятной мягкости, текучести, шероховатости – которые действуют на человека завораживающе.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16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ns\Desktop\мини музей\IMG-25db954ac1afff19bff7aaef3c83ff5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20688"/>
            <a:ext cx="8055270" cy="53285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764704"/>
            <a:ext cx="4258816" cy="453650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Атангулова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Данила организовывает у  нас в музее, «День песка», предоставляя нам световой стол, для рисования песком. Работа на световом столе  – это погружение в сказку, мир фантазий, причудливых образов, мерцающих звезд и извилистых линий. Проигрывающие параллельно с рисованием на песке волшебные звуки моря или шелест зеленого леса позволит снять усталость, напряжение и стресс, сбросить эмоциональную и моральную нагрузку.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ns\Desktop\мини музей\IMG-33b9ed8b1f6111b202cadb1b284f61a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908720"/>
            <a:ext cx="4032448" cy="43490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 из любимых занятий в музее: лепка из кинетического песка — вид песочной терапии, которая обладает удивительными полезными свойствами для ребёнка.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ns\Desktop\мини музей\IMG-5370d6180e92bfeca2a3e395e30a71d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3"/>
            <a:ext cx="3888432" cy="4680520"/>
          </a:xfrm>
          <a:prstGeom prst="rect">
            <a:avLst/>
          </a:prstGeom>
          <a:noFill/>
        </p:spPr>
      </p:pic>
      <p:pic>
        <p:nvPicPr>
          <p:cNvPr id="4099" name="Picture 3" descr="C:\Users\Dns\Desktop\мини музей\IMG-afe2c599b1ba007b0ee62c14a9a2329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960440" cy="47045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Кинетический песок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детская игрушка нового направления. Он используется, как песок, но прекрасно формируется без смачивания. Выглядит он, как обычный влажный песочек, но оставляет руки сухими.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4392488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Песочная терапия — это одно из направлений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лечения при помощи искусства, творчества, в данном варианте — терапия с помощью песка. Взаимодействуя с песком в процессе игр, ребенок получает свой первый опыт рефлексии (самоанализа). Совместная работа — взрослый и ребёнок способствует установлению контакта друг с другом. Песочная терапия способствует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самоисцелению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человека, помогает восстановить его психическое, физическое и эмоциональное здоровье, дарит радость от возможности поиграть с песком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5122" name="Picture 2" descr="C:\Users\Dns\Desktop\мини музей\IMG-cfacd898c9443d31314191356692c4a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888432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363272" cy="136815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лаборатории собраны разнообразные коллекции камней, плодов и семян, шишек, песка, глины, ракушек. Крупные шишки, причудливо изогнутые ветки и корни, красивые природные камни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Раздел «Лаборатория»</a:t>
            </a:r>
            <a: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Dns\Desktop\мини музей\IMG-1c7da3f41124bd1a7f651870fd24335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13484"/>
            <a:ext cx="6984776" cy="4597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371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мини музей\IMG-e18300646cbeddcca6909f6f8efe20c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672408" cy="4896544"/>
          </a:xfrm>
          <a:prstGeom prst="rect">
            <a:avLst/>
          </a:prstGeom>
          <a:noFill/>
        </p:spPr>
      </p:pic>
      <p:pic>
        <p:nvPicPr>
          <p:cNvPr id="11267" name="Picture 3" descr="C:\Users\Dns\Desktop\мини музей\IMG-58f3a90e4d3dc7eb825a9c8f149e885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942438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55000" lnSpcReduction="20000"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Музей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    научное и научно- просветительское учреждение, осуществляющее  комплектование, хранение и изучение памятников естественной истории, материальной и духовной культуры – первоисточников знаний о развитии природы и человеческого общества.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условиях детского сада невозможно создать экспозиции, соответствующие требованиям музейного дела. Поэтому музей в детском саду «мини – музеями». Часть слова «мини» в нашем случае отражает и возраст детей, для которых они предназначены, и размеры экспозиции, и определённую ограниченность тематики.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Важная особенность мини -музеев – участие в их создании детей и родителей. Дошкольники  чувствуют свою причастность к мини – музею: они приносят из дома экспонаты, пополняют своими поделками.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настоящих музеях трогать ничего нельзя, а вот в мини-музеях не только можно, но и нужно! Их можно посещать каждый день , самому менять, переставлять экспонаты, брать их в руки и рассматривать. В обычном музее ребёнок – лишь пассивный созерцатель, а здесь он – соавтор творец экспозиции. Причём не только он сам, но и его родители. Каждый мини – музей – результат общения, совместной работы воспитателя, детей и их семей.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нашей группе мы решили создать « мини – музей Природы».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425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 нашем музее есть действующий вулкан, его нам изготовили семья </a:t>
            </a:r>
            <a:r>
              <a:rPr lang="ru-RU" sz="24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Моруновой</a:t>
            </a:r>
            <a:r>
              <a:rPr lang="ru-RU" sz="2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Сони, сделан в технике папье-маше.</a:t>
            </a:r>
            <a:endParaRPr lang="ru-RU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ns\Desktop\мини музей\IMG-9630a58ac6fdc32186e39045a300f25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250346" cy="4104456"/>
          </a:xfrm>
          <a:prstGeom prst="rect">
            <a:avLst/>
          </a:prstGeom>
          <a:noFill/>
        </p:spPr>
      </p:pic>
      <p:pic>
        <p:nvPicPr>
          <p:cNvPr id="9219" name="Picture 3" descr="C:\Users\Dns\Desktop\мини музей\IMG-de722a7ba8b6821299a70f0819a019b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384376" cy="41370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ns\Desktop\мини музей\IMG-62d3cf1b2b744d5d37f347bbc1d9fb1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960440" cy="4968552"/>
          </a:xfrm>
          <a:prstGeom prst="rect">
            <a:avLst/>
          </a:prstGeom>
          <a:noFill/>
        </p:spPr>
      </p:pic>
      <p:pic>
        <p:nvPicPr>
          <p:cNvPr id="3" name="Picture 2" descr="C:\Users\Dns\Desktop\мини музей\IMG-d1313b66863e4d488f205f2e494fa89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176464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Каждую зиму в нашем музее, появляется огород на окне.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ns\Desktop\мини музей\IMG-a0a71ab185859d9d615ad624c6622ea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16832"/>
            <a:ext cx="4680519" cy="3672408"/>
          </a:xfrm>
          <a:prstGeom prst="rect">
            <a:avLst/>
          </a:prstGeom>
          <a:noFill/>
        </p:spPr>
      </p:pic>
      <p:pic>
        <p:nvPicPr>
          <p:cNvPr id="12291" name="Picture 3" descr="C:\Users\Dns\Desktop\мини музей\IMG-abf3dfa4975a3d7ba42d84a3d582125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456384" cy="4608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Раздел «Библиотека»</a:t>
            </a:r>
            <a: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Здесь собраны загадки, стихи и авторские произведения о природе, животных, энциклопедии которые могут быть использованы как в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организованной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образовательной деятельности, так и в самостоятельной деятельности.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ns\Desktop\Новая папка\IMG_20200925_072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924944"/>
            <a:ext cx="4320480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903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Новая папка\IMG_20200925_073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80831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Helvetica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70C0"/>
                </a:solidFill>
                <a:latin typeface="Helvetica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Раздел «Игротека»</a:t>
            </a:r>
            <a:r>
              <a:rPr lang="ru-RU" b="1" dirty="0" smtClean="0">
                <a:solidFill>
                  <a:srgbClr val="0070C0"/>
                </a:solidFill>
                <a:effectLst/>
                <a:latin typeface="Helvetica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/>
                <a:latin typeface="Helvetica"/>
                <a:ea typeface="Times New Roman"/>
                <a:cs typeface="Times New Roman"/>
              </a:rPr>
            </a:br>
            <a:r>
              <a:rPr lang="ru-RU" sz="27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Большие возможности в воспитании экологических чувств по отношению к окружающему миру заложены в играх, экологические игры: «Что растет в родном краю?», «Кто где живет?», «Где что растет?», «Домашние и дикие животные</a:t>
            </a:r>
            <a:r>
              <a:rPr lang="ru-RU" sz="27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</a:t>
            </a:r>
            <a:r>
              <a:rPr lang="ru-RU" sz="2700" dirty="0">
                <a:ea typeface="Calibri"/>
                <a:cs typeface="Times New Roman"/>
              </a:rPr>
              <a:t/>
            </a:r>
            <a:br>
              <a:rPr lang="ru-RU" sz="2700" dirty="0">
                <a:ea typeface="Calibri"/>
                <a:cs typeface="Times New Roman"/>
              </a:rPr>
            </a:br>
            <a:r>
              <a:rPr lang="ru-RU" sz="27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27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sz="27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Dns\Desktop\Новая папка\IMG_20200925_073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068960"/>
            <a:ext cx="4248472" cy="3507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64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5472608" cy="585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сделанные своими руками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accent6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Раздел «Галерея»</a:t>
            </a:r>
            <a:r>
              <a:rPr lang="ru-RU" sz="4000" b="1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/>
                <a:ea typeface="Times New Roman"/>
              </a:rPr>
              <a:t>К работе по экологическому воспитанию активно привлекаются родители воспитанников: мы организуем выставки совместного творчества детей и родителей, персональные выставки, способствуя тем самым индивидуализации обучения</a:t>
            </a:r>
            <a:r>
              <a:rPr lang="ru-RU" sz="2800" dirty="0">
                <a:latin typeface="Times New Roman"/>
                <a:ea typeface="Times New Roman"/>
              </a:rPr>
              <a:t>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131586"/>
            <a:ext cx="4968552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821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136904" cy="610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Для чего и зачем мы решили создать этот мини – музей:</a:t>
            </a:r>
            <a:endParaRPr lang="ru-RU" sz="2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 быть, дети ещё не могут осмыслить природу как всенародное достояние, пусть они понимают её как сучок, на котором находится гнездо, где живём мы, птенцы природы.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55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266429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Акция «Повесь кормушку»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700" dirty="0">
                <a:latin typeface="Times New Roman"/>
                <a:ea typeface="Calibri"/>
                <a:cs typeface="Times New Roman"/>
              </a:rPr>
              <a:t>С большим интересом дошкольники совместно с </a:t>
            </a:r>
            <a:r>
              <a:rPr lang="ru-RU" sz="2700" dirty="0" smtClean="0">
                <a:latin typeface="Times New Roman"/>
                <a:ea typeface="Calibri"/>
                <a:cs typeface="Times New Roman"/>
              </a:rPr>
              <a:t>родителями, повесили кормушки, в  городском парке «Строитель», которые изготовили сами.</a:t>
            </a:r>
            <a:r>
              <a:rPr lang="ru-RU" sz="2700" dirty="0">
                <a:ea typeface="Calibri"/>
                <a:cs typeface="Times New Roman"/>
              </a:rPr>
              <a:t/>
            </a:r>
            <a:br>
              <a:rPr lang="ru-RU" sz="2700" dirty="0">
                <a:ea typeface="Calibri"/>
                <a:cs typeface="Times New Roman"/>
              </a:rPr>
            </a:br>
            <a:endParaRPr lang="ru-RU" sz="2700" b="1" dirty="0">
              <a:solidFill>
                <a:srgbClr val="0070C0"/>
              </a:solidFill>
            </a:endParaRPr>
          </a:p>
        </p:txBody>
      </p:sp>
      <p:pic>
        <p:nvPicPr>
          <p:cNvPr id="13314" name="Picture 2" descr="C:\Users\Dns\Desktop\мини музей\IMG-e78d4bd7cf695078e76b9dc8b265f12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74236"/>
            <a:ext cx="3384376" cy="3983764"/>
          </a:xfrm>
          <a:prstGeom prst="rect">
            <a:avLst/>
          </a:prstGeom>
          <a:noFill/>
        </p:spPr>
      </p:pic>
      <p:pic>
        <p:nvPicPr>
          <p:cNvPr id="13315" name="Picture 3" descr="C:\Users\Dns\Desktop\мини музей\IMG-d65cbfdb154a909c24a89fc3485dd5c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2880320" cy="39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2644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ns\Desktop\мини музей\IMG-4915adc614c68a5ea75824841c4971d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836712"/>
            <a:ext cx="8136905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Н. Николаева «Юный эколог»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Н. Николаева «Система экологического воспитания детей в ДОУ»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А . Рыжова «Мини –музей в детском саду как форма работы с детьми и родителями»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А. Рыжова «Наш дом природа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3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мини музей\IMG-25db954ac1afff19bff7aaef3c83ff5b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924944"/>
            <a:ext cx="4104456" cy="3384376"/>
          </a:xfrm>
          <a:prstGeom prst="rect">
            <a:avLst/>
          </a:prstGeom>
          <a:noFill/>
        </p:spPr>
      </p:pic>
      <p:pic>
        <p:nvPicPr>
          <p:cNvPr id="1027" name="Picture 3" descr="C:\Users\Dns\Desktop\мини музей\IMG-df2893b5df3d9cc9de06e47f77a8f83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2952328" cy="3960440"/>
          </a:xfrm>
          <a:prstGeom prst="rect">
            <a:avLst/>
          </a:prstGeom>
          <a:noFill/>
        </p:spPr>
      </p:pic>
      <p:pic>
        <p:nvPicPr>
          <p:cNvPr id="1028" name="Picture 4" descr="C:\Users\Dns\Desktop\мини музей\IMG-351fbd1ebe9cd751e2a15f6c5aff982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2862318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676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Паспорт мини – музея «Природы»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создания мини – музея «Природы»:</a:t>
            </a: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 экологических знаний и экологической культуры у детей дошкольного возраста через развитие эколого-развивающей среды и восприятие с окружающим миром.</a:t>
            </a: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/>
            </a:r>
            <a:br>
              <a:rPr lang="ru-RU" dirty="0" smtClean="0">
                <a:effectLst/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586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1764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2400" dirty="0" smtClean="0"/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Формировать у дошкольников представление о музее.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Формировать умения самостоятельно анализировать полученные знания.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Расширять кругозор дошкольников.</a:t>
            </a:r>
          </a:p>
          <a:p>
            <a:r>
              <a:rPr lang="ru-RU" sz="2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Развивать интеллектуальные и творческие способности личности ребенка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Вовлечь воспитателей, родителей и детей в совместную деятельность по созданию экспонатов музея в детском саду.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Воспитать бережное отношение к музейным предметам, как результату труда и творчества.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612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446449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учёта возрастных особенностей детей.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опоры на интересы ребёнка.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осуществления взаимодействия воспитателя с детьми при руководящей роли взрослого.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наглядности.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последовательности.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сотрудничества и взаимоуважения. 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12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Расположение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 музей расположен рядом с центром природы. Экспонаты размещены на полках, в свободном доступе для детей .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создании нашего музея активное участие принимали дети группы №8 , их мамы, папы, бабушки и дедушки. 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мини – музея: воспитатель</a:t>
            </a: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Коршикова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971</Words>
  <Application>Microsoft Office PowerPoint</Application>
  <PresentationFormat>Экран (4:3)</PresentationFormat>
  <Paragraphs>123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Муниципальное  дошкольное  образовательное  автономное учреждение «Детский  сад  № 98  общеразвивающего  вида  с приоритетным осуществлением художественно-эстетического развития воспитанников «Ладушки»  г. Орска»</vt:lpstr>
      <vt:lpstr>Слайд 2</vt:lpstr>
      <vt:lpstr>Слайд 3</vt:lpstr>
      <vt:lpstr>Слайд 4</vt:lpstr>
      <vt:lpstr>Слайд 5</vt:lpstr>
      <vt:lpstr>Паспорт мини – музея «Природы»</vt:lpstr>
      <vt:lpstr>Задачи:</vt:lpstr>
      <vt:lpstr>Принципы:</vt:lpstr>
      <vt:lpstr>Расположение.</vt:lpstr>
      <vt:lpstr>План работы музея</vt:lpstr>
      <vt:lpstr>Тематическое планирование</vt:lpstr>
      <vt:lpstr>Тематическое планирование</vt:lpstr>
      <vt:lpstr>Разделы мини – музея «Природы»: </vt:lpstr>
      <vt:lpstr>Раздел «Лес»</vt:lpstr>
      <vt:lpstr>Животный мир нашего леса</vt:lpstr>
      <vt:lpstr>Здесь представлены семейства  животных. Дети обыгрывают экологические ситуации и сказки. Коллекцию животных леса подарил нам Коваленко Тима.</vt:lpstr>
      <vt:lpstr>В разделе «Лес» представлены  карточки с изображением растений, гербарий, природный материал(шишки, желуди, семена и т.д.), которые дети собирали на участке и в местах отдыха с родителями. Шишки сосны,  собрали на территории детского сада, шишки кедра привез нам из Туапсе Ильбактин Самир, желуди Лебедев Илья собирал в лесах Башкирии.</vt:lpstr>
      <vt:lpstr>Также тут представлены «Жалобная книга природы», книга «Тайны леса», экологические знаки, книги , энциклопедии.</vt:lpstr>
      <vt:lpstr>Слайд 19</vt:lpstr>
      <vt:lpstr>Раздел «Морское дно»</vt:lpstr>
      <vt:lpstr>Слайд 21</vt:lpstr>
      <vt:lpstr> </vt:lpstr>
      <vt:lpstr>Раздел «Пустыня» </vt:lpstr>
      <vt:lpstr>Слайд 24</vt:lpstr>
      <vt:lpstr>Семья Атангулова Данила организовывает у  нас в музее, «День песка», предоставляя нам световой стол, для рисования песком. Работа на световом столе  – это погружение в сказку, мир фантазий, причудливых образов, мерцающих звезд и извилистых линий. Проигрывающие параллельно с рисованием на песке волшебные звуки моря или шелест зеленого леса позволит снять усталость, напряжение и стресс, сбросить эмоциональную и моральную нагрузку.</vt:lpstr>
      <vt:lpstr>Одно из любимых занятий в музее: лепка из кинетического песка — вид песочной терапии, которая обладает удивительными полезными свойствами для ребёнка.</vt:lpstr>
      <vt:lpstr>Кинетический песок – детская игрушка нового направления. Он используется, как песок, но прекрасно формируется без смачивания. Выглядит он, как обычный влажный песочек, но оставляет руки сухими.</vt:lpstr>
      <vt:lpstr> Раздел «Лаборатория» </vt:lpstr>
      <vt:lpstr>Слайд 29</vt:lpstr>
      <vt:lpstr>В нашем музее есть действующий вулкан, его нам изготовили семья Моруновой Сони, сделан в технике папье-маше.</vt:lpstr>
      <vt:lpstr>Слайд 31</vt:lpstr>
      <vt:lpstr>Каждую зиму в нашем музее, появляется огород на окне.</vt:lpstr>
      <vt:lpstr>Раздел «Библиотека» </vt:lpstr>
      <vt:lpstr>Слайд 34</vt:lpstr>
      <vt:lpstr> Раздел «Игротека» Большие возможности в воспитании экологических чувств по отношению к окружающему миру заложены в играх, экологические игры: «Что растет в родном краю?», «Кто где живет?», «Где что растет?», «Домашние и дикие животные»  </vt:lpstr>
      <vt:lpstr>Слайд 36</vt:lpstr>
      <vt:lpstr>Игры сделанные своими руками</vt:lpstr>
      <vt:lpstr>Раздел «Галерея» </vt:lpstr>
      <vt:lpstr>Слайд 39</vt:lpstr>
      <vt:lpstr> Работа с родителями:  Акция «Повесь кормушку»  С большим интересом дошкольники совместно с родителями, повесили кормушки, в  городском парке «Строитель», которые изготовили сами. </vt:lpstr>
      <vt:lpstr>Слайд 41</vt:lpstr>
      <vt:lpstr>Используемая литература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Алефтина</dc:creator>
  <cp:lastModifiedBy>Dns</cp:lastModifiedBy>
  <cp:revision>41</cp:revision>
  <dcterms:created xsi:type="dcterms:W3CDTF">2016-03-27T12:48:09Z</dcterms:created>
  <dcterms:modified xsi:type="dcterms:W3CDTF">2020-09-30T10:31:22Z</dcterms:modified>
</cp:coreProperties>
</file>