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sldIdLst>
    <p:sldId id="256" r:id="rId2"/>
    <p:sldId id="259" r:id="rId3"/>
    <p:sldId id="261" r:id="rId4"/>
    <p:sldId id="262" r:id="rId5"/>
    <p:sldId id="263" r:id="rId6"/>
    <p:sldId id="267" r:id="rId7"/>
    <p:sldId id="275" r:id="rId8"/>
    <p:sldId id="299" r:id="rId9"/>
    <p:sldId id="271" r:id="rId10"/>
    <p:sldId id="272" r:id="rId11"/>
    <p:sldId id="276" r:id="rId12"/>
    <p:sldId id="300" r:id="rId13"/>
    <p:sldId id="301" r:id="rId14"/>
    <p:sldId id="283" r:id="rId15"/>
    <p:sldId id="284" r:id="rId16"/>
    <p:sldId id="324" r:id="rId17"/>
    <p:sldId id="320" r:id="rId18"/>
    <p:sldId id="308" r:id="rId19"/>
    <p:sldId id="302" r:id="rId20"/>
    <p:sldId id="321" r:id="rId21"/>
    <p:sldId id="303" r:id="rId22"/>
    <p:sldId id="315" r:id="rId23"/>
    <p:sldId id="318" r:id="rId24"/>
    <p:sldId id="310" r:id="rId25"/>
    <p:sldId id="317" r:id="rId26"/>
    <p:sldId id="323" r:id="rId27"/>
    <p:sldId id="290" r:id="rId28"/>
    <p:sldId id="291" r:id="rId29"/>
    <p:sldId id="293" r:id="rId30"/>
    <p:sldId id="289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7FA"/>
    <a:srgbClr val="F5F9FB"/>
    <a:srgbClr val="002448"/>
    <a:srgbClr val="B78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91" autoAdjust="0"/>
    <p:restoredTop sz="94660"/>
  </p:normalViewPr>
  <p:slideViewPr>
    <p:cSldViewPr snapToGrid="0">
      <p:cViewPr>
        <p:scale>
          <a:sx n="81" d="100"/>
          <a:sy n="81" d="100"/>
        </p:scale>
        <p:origin x="-1314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18093-7475-4A8E-B90A-90FAC9931EBA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E1ACC-26F9-4A9B-9574-9E4CA74F9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521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85610E-4E70-4F58-BB1B-E8F7460F2AB5}" type="slidenum">
              <a:rPr lang="en-US" altLang="ru-RU"/>
              <a:pPr>
                <a:spcBef>
                  <a:spcPct val="0"/>
                </a:spcBef>
              </a:pPr>
              <a:t>4</a:t>
            </a:fld>
            <a:endParaRPr lang="en-US" altLang="ru-RU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146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5E52-305B-40B5-B0C8-2E701E7EDB1F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EFF8-34B1-4727-9724-E780F97AFFDF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2D028CD-723E-4FF3-8985-F1CBA4C017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837AFA3-985A-4D89-B5E5-07423B21B156}"/>
              </a:ext>
            </a:extLst>
          </p:cNvPr>
          <p:cNvSpPr/>
          <p:nvPr userDrawn="1"/>
        </p:nvSpPr>
        <p:spPr>
          <a:xfrm>
            <a:off x="1433081" y="1820718"/>
            <a:ext cx="6277841" cy="3216564"/>
          </a:xfrm>
          <a:prstGeom prst="rect">
            <a:avLst/>
          </a:prstGeom>
          <a:solidFill>
            <a:schemeClr val="bg1">
              <a:alpha val="96000"/>
            </a:schemeClr>
          </a:solidFill>
          <a:ln w="793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577147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5E52-305B-40B5-B0C8-2E701E7EDB1F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EFF8-34B1-4727-9724-E780F97AF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611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5E52-305B-40B5-B0C8-2E701E7EDB1F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EFF8-34B1-4727-9724-E780F97AF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210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5E52-305B-40B5-B0C8-2E701E7EDB1F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EFF8-34B1-4727-9724-E780F97AF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80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5E52-305B-40B5-B0C8-2E701E7EDB1F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EFF8-34B1-4727-9724-E780F97AF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083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5E52-305B-40B5-B0C8-2E701E7EDB1F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EFF8-34B1-4727-9724-E780F97AF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3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5E52-305B-40B5-B0C8-2E701E7EDB1F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EFF8-34B1-4727-9724-E780F97AF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143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5E52-305B-40B5-B0C8-2E701E7EDB1F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EFF8-34B1-4727-9724-E780F97AF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806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5E52-305B-40B5-B0C8-2E701E7EDB1F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EFF8-34B1-4727-9724-E780F97AF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432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5E52-305B-40B5-B0C8-2E701E7EDB1F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EFF8-34B1-4727-9724-E780F97AF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442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5E52-305B-40B5-B0C8-2E701E7EDB1F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EFF8-34B1-4727-9724-E780F97AF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976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C5E52-305B-40B5-B0C8-2E701E7EDB1F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3EFF8-34B1-4727-9724-E780F97AFFDF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66581C7-E1D4-46AF-BC80-9ED9123B0D6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C78A52F-9064-490D-9C2F-4EBA4260242A}"/>
              </a:ext>
            </a:extLst>
          </p:cNvPr>
          <p:cNvSpPr/>
          <p:nvPr userDrawn="1"/>
        </p:nvSpPr>
        <p:spPr>
          <a:xfrm>
            <a:off x="180110" y="212436"/>
            <a:ext cx="8783782" cy="6433128"/>
          </a:xfrm>
          <a:prstGeom prst="rect">
            <a:avLst/>
          </a:prstGeom>
          <a:solidFill>
            <a:schemeClr val="bg1">
              <a:alpha val="96000"/>
            </a:schemeClr>
          </a:solidFill>
          <a:ln w="793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44516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6CF5CC-56AD-4A6D-B543-722F59A469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852" y="1245704"/>
            <a:ext cx="8163339" cy="2405270"/>
          </a:xfrm>
          <a:solidFill>
            <a:srgbClr val="F5F7FA"/>
          </a:solidFill>
        </p:spPr>
        <p:txBody>
          <a:bodyPr anchor="t"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опыта работы по теме: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Консультационная деятельность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дошкольного психолога»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61147AC-BC7D-4302-8B61-562A2B1CA5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851" y="3650974"/>
            <a:ext cx="8163339" cy="1557130"/>
          </a:xfrm>
          <a:solidFill>
            <a:srgbClr val="F5F7FA"/>
          </a:solidFill>
        </p:spPr>
        <p:txBody>
          <a:bodyPr anchor="b">
            <a:normAutofit/>
          </a:bodyPr>
          <a:lstStyle/>
          <a:p>
            <a:pPr algn="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Лемехова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 В. 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ВКК 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МДОАУ № 94 « Радуга»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53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783" y="198784"/>
            <a:ext cx="8799443" cy="675859"/>
          </a:xfrm>
        </p:spPr>
        <p:txBody>
          <a:bodyPr>
            <a:noAutofit/>
          </a:bodyPr>
          <a:lstStyle/>
          <a:p>
            <a:pPr algn="ctr"/>
            <a:r>
              <a:rPr lang="ru-RU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с родителями</a:t>
            </a:r>
            <a:endParaRPr lang="ru-RU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174" y="1020417"/>
            <a:ext cx="8547653" cy="56056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Плановое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Инициатор: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педагог-психолог.                                      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запросами администрации, календарным планированием и соответствует возрасту детей.   В работе эта форма реализуется на родительских собраниях</a:t>
            </a:r>
          </a:p>
          <a:p>
            <a:pPr marL="0" indent="0" algn="ctr">
              <a:buNone/>
            </a:pPr>
            <a:endPara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Индивидуальное консультирование:</a:t>
            </a:r>
          </a:p>
          <a:p>
            <a:pPr marL="185738" indent="-185738">
              <a:buNone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 запросу представителей ДОУ                                                           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Инициатор: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педагог-психолог, педагоги или администрация.            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результатам обследования детей, при выявлении изменений в развитии или поведении ребенка, по наблюдениям педагогов. </a:t>
            </a:r>
          </a:p>
          <a:p>
            <a:pPr marL="265113" indent="-265113">
              <a:buFontTx/>
              <a:buChar char="-"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запросу семьи                                                                                          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результатом испытываемых родителями ситуативных трудностей.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19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774" y="198783"/>
            <a:ext cx="8865704" cy="8613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Консультативная работа с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1183" y="1470992"/>
            <a:ext cx="8454886" cy="53870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направлена на разрешение следующих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консультирование и просвещение воспитателей по поводу детей, затрудняющих общение c группой – агрессивных, недисциплинированных, робких, неуспешных, одиноких и т.д. 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организацию специальных видов работы c коллективом детского сада, способствующих улучшению эмоционального состояния воспитателей, снятию напряженности, усилению внимания к психологическим аспектам работы c детьми; 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беседы c воспитателями, обсуждение возникших сложных педагогических ситуаций в группах и планирование совместных способов 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разрешения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9367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774" y="198783"/>
            <a:ext cx="8865704" cy="8613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Консультативная работа с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1183" y="1470992"/>
            <a:ext cx="8454886" cy="5387008"/>
          </a:xfrm>
        </p:spPr>
        <p:txBody>
          <a:bodyPr>
            <a:normAutofit/>
          </a:bodyPr>
          <a:lstStyle/>
          <a:p>
            <a:pPr marL="0" indent="542925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следующих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542925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Повышение психологической компетентности педагогов по вопросам, связанным с обучением и развитием воспитанников. </a:t>
            </a:r>
          </a:p>
          <a:p>
            <a:pPr marL="0" indent="542925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Организация психолого-педагогического сотрудничества для решения проблем и задач развития отдельных воспитанников и групп.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542925" algn="just">
              <a:buNone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542925" algn="just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психологического консультирования может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конкретными запросами, идущими от отдельного педагога, от группы педагогов или организации в целом.</a:t>
            </a:r>
          </a:p>
          <a:p>
            <a:pPr marL="0"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0458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174" y="470452"/>
            <a:ext cx="8454886" cy="6387548"/>
          </a:xfrm>
        </p:spPr>
        <p:txBody>
          <a:bodyPr>
            <a:normAutofit/>
          </a:bodyPr>
          <a:lstStyle/>
          <a:p>
            <a:pPr marL="0" indent="357188" algn="ctr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 педагогов по вопросам,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связанным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развитием воспитанников </a:t>
            </a:r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7188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Организуется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запросу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педагога или результатам различных видов работы педагога-психолога c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детьми. </a:t>
            </a:r>
          </a:p>
          <a:p>
            <a:pPr marL="0" indent="357188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форме индивидуальных консультаций. Процедура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стандартной.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7188" algn="ctr">
              <a:buNone/>
            </a:pPr>
            <a:endPara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7188" algn="ctr">
              <a:buNone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Психологическое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просвещение педагогов </a:t>
            </a:r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7188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запросу педагогов, администрации, и носит системный, плановый характер.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7188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преимущественно в групповой форме: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сообщение из опыта работы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педагогических советах,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педчасах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семинарах, размещение информации на сайте детского сада. </a:t>
            </a:r>
          </a:p>
          <a:p>
            <a:pPr marL="0" indent="357188" algn="just">
              <a:buNone/>
            </a:pPr>
            <a:endPara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7188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важных направлений психологического консультирования педагогов является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проблем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 взаимодействия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коллегами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1766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278" y="377686"/>
            <a:ext cx="8812696" cy="1000539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консультационной работы 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МДОАУ № 94 «Радуга»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1426" y="1557130"/>
            <a:ext cx="8534400" cy="4962939"/>
          </a:xfrm>
        </p:spPr>
        <p:txBody>
          <a:bodyPr>
            <a:noAutofit/>
          </a:bodyPr>
          <a:lstStyle/>
          <a:p>
            <a:pPr marL="0" indent="357188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Самой востребованной формой работы как с родителями, так и с педагогами в нашем учреждении являются 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плановые групповые консультации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по запросу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357188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групповые консультации были актуальными и продуктивными регулярно проводится анкетирование родителей с целью выявить интересующие их вопросы и возможные проблемы.  </a:t>
            </a:r>
          </a:p>
          <a:p>
            <a:pPr marL="0" indent="357188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Основываясь на опыте работы, можно выделить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проблемы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 которыми наиболее часто обращаются за индивидуальной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консультацией:</a:t>
            </a:r>
          </a:p>
          <a:p>
            <a:pPr marL="0" indent="357188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вопросы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 и развития ребенка; </a:t>
            </a:r>
          </a:p>
          <a:p>
            <a:pPr marL="0" indent="357188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проблемы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адаптации воспитанников 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ДОУ;</a:t>
            </a:r>
          </a:p>
          <a:p>
            <a:pPr marL="0" indent="357188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проблемы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эмоциональной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сфере;</a:t>
            </a:r>
          </a:p>
          <a:p>
            <a:pPr marL="0" indent="357188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проблемы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межличностных и детско-родительских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отношений;</a:t>
            </a:r>
          </a:p>
          <a:p>
            <a:pPr marL="0" indent="357188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подготовка к школьному обучению; </a:t>
            </a:r>
          </a:p>
          <a:p>
            <a:pPr marL="0" indent="357188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поведенческие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52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774" y="200854"/>
            <a:ext cx="8839200" cy="62078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дополнительного консультирования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21635"/>
            <a:ext cx="8839200" cy="904323"/>
          </a:xfrm>
        </p:spPr>
        <p:txBody>
          <a:bodyPr>
            <a:noAutofit/>
          </a:bodyPr>
          <a:lstStyle/>
          <a:p>
            <a:pPr marL="0" indent="266700" algn="ctr">
              <a:lnSpc>
                <a:spcPct val="100000"/>
              </a:lnSpc>
              <a:buNone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в приемных каждой группы организованы информационные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уголки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64" r="19833" b="2523"/>
          <a:stretch/>
        </p:blipFill>
        <p:spPr>
          <a:xfrm>
            <a:off x="4088346" y="2003708"/>
            <a:ext cx="4750853" cy="417409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22" b="1836"/>
          <a:stretch/>
        </p:blipFill>
        <p:spPr>
          <a:xfrm>
            <a:off x="333332" y="1848788"/>
            <a:ext cx="3597854" cy="432901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91649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565" y="323557"/>
            <a:ext cx="8507283" cy="105466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работе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психологической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службы ДОУ</a:t>
            </a:r>
            <a:endParaRPr lang="ru-RU" sz="3600" b="1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25287" y="2155161"/>
            <a:ext cx="4564762" cy="27009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Представлены: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педагога-психолога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и место приема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информационную папку «Психолог рекомендует»</a:t>
            </a:r>
          </a:p>
          <a:p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82" r="7061" b="3330"/>
          <a:stretch/>
        </p:blipFill>
        <p:spPr>
          <a:xfrm>
            <a:off x="4902554" y="1378225"/>
            <a:ext cx="4002293" cy="524739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796757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774" y="179597"/>
            <a:ext cx="8839200" cy="8673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дополнительного консультирования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774" y="954157"/>
            <a:ext cx="8839200" cy="742121"/>
          </a:xfrm>
        </p:spPr>
        <p:txBody>
          <a:bodyPr>
            <a:noAutofit/>
          </a:bodyPr>
          <a:lstStyle/>
          <a:p>
            <a:pPr marL="0" indent="715963" algn="just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папка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«Психолог рекомендует»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и рекомендации для более подробного ознакомления.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4" t="8420" r="6841" b="7908"/>
          <a:stretch/>
        </p:blipFill>
        <p:spPr>
          <a:xfrm>
            <a:off x="265042" y="1948069"/>
            <a:ext cx="2951820" cy="362424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56" b="9948"/>
          <a:stretch/>
        </p:blipFill>
        <p:spPr>
          <a:xfrm>
            <a:off x="3432314" y="2662764"/>
            <a:ext cx="5393634" cy="373071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75078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774" y="179597"/>
            <a:ext cx="8839200" cy="8673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дополнительного консультирования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774" y="954157"/>
            <a:ext cx="8839200" cy="1118662"/>
          </a:xfrm>
        </p:spPr>
        <p:txBody>
          <a:bodyPr>
            <a:noAutofit/>
          </a:bodyPr>
          <a:lstStyle/>
          <a:p>
            <a:pPr marL="0" indent="715963" algn="ctr">
              <a:buNone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папка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«Психолог рекомендует» 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542925" algn="just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сопровождается ссылкой на источник, что позволяет родителям воспитанников ознакомиться с темой вне ДОУ.</a:t>
            </a:r>
          </a:p>
          <a:p>
            <a:pPr marL="0" indent="0" algn="ctr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65" y="2072819"/>
            <a:ext cx="8640417" cy="448052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90046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774" y="179597"/>
            <a:ext cx="8839200" cy="8673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дополнительного консультирования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669774"/>
            <a:ext cx="3856383" cy="3684103"/>
          </a:xfrm>
        </p:spPr>
        <p:txBody>
          <a:bodyPr>
            <a:noAutofit/>
          </a:bodyPr>
          <a:lstStyle/>
          <a:p>
            <a:pPr marL="0" indent="715963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«Почта психолога»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родителям подать запрос на индивидуальную встречу с педагогом-психологом или задать интересующий вопрос, позволяющий дать ответ через консультацию в папке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«Психолог рекомендует»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" t="26560" r="15203" b="9793"/>
          <a:stretch/>
        </p:blipFill>
        <p:spPr>
          <a:xfrm>
            <a:off x="4533900" y="1489627"/>
            <a:ext cx="4089400" cy="421302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37462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1303" y="980662"/>
            <a:ext cx="8627166" cy="2001078"/>
          </a:xfrm>
        </p:spPr>
        <p:txBody>
          <a:bodyPr>
            <a:noAutofit/>
          </a:bodyPr>
          <a:lstStyle/>
          <a:p>
            <a:pPr marL="0" indent="723900" algn="just">
              <a:lnSpc>
                <a:spcPct val="100000"/>
              </a:lnSpc>
              <a:buNone/>
            </a:pP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Психологическое </a:t>
            </a:r>
            <a:r>
              <a:rPr lang="ru-RU" alt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систему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коммуникативного взаимодействия психолога с лицами, нуждающимися в психологической помощи рекомендательного характера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723900" algn="r">
              <a:lnSpc>
                <a:spcPct val="100000"/>
              </a:lnSpc>
              <a:buNone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Марцинковская Т.Д.)</a:t>
            </a:r>
          </a:p>
          <a:p>
            <a:pPr algn="just"/>
            <a:endParaRPr lang="ru-RU" sz="2000" dirty="0"/>
          </a:p>
        </p:txBody>
      </p:sp>
      <p:pic>
        <p:nvPicPr>
          <p:cNvPr id="5122" name="Picture 2" descr="https://postupi.volsu.ru/uploads/upload-24-06-2021--06-48-14--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9" t="9053" r="6247" b="10288"/>
          <a:stretch/>
        </p:blipFill>
        <p:spPr bwMode="auto">
          <a:xfrm>
            <a:off x="876632" y="2981739"/>
            <a:ext cx="7229558" cy="369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60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774" y="179597"/>
            <a:ext cx="8839200" cy="8673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дополнительного консультирования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61" y="1046923"/>
            <a:ext cx="6800000" cy="3161709"/>
          </a:xfrm>
          <a:prstGeom prst="rect">
            <a:avLst/>
          </a:prstGeom>
        </p:spPr>
      </p:pic>
      <p:sp>
        <p:nvSpPr>
          <p:cNvPr id="6" name="Надпись 1"/>
          <p:cNvSpPr txBox="1"/>
          <p:nvPr/>
        </p:nvSpPr>
        <p:spPr>
          <a:xfrm>
            <a:off x="2093845" y="3114261"/>
            <a:ext cx="6798364" cy="3511826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 algn="ctr">
              <a:spcAft>
                <a:spcPts val="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Письмо-обращение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>
              <a:spcAft>
                <a:spcPts val="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Ф.И.О. обратившегося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>
              <a:spcAft>
                <a:spcPts val="0"/>
              </a:spcAft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>
              <a:spcAft>
                <a:spcPts val="0"/>
              </a:spcAft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>
              <a:spcAft>
                <a:spcPts val="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 обращения: проблема, отзыв, комментарий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>
              <a:spcAft>
                <a:spcPts val="0"/>
              </a:spcAft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>
              <a:spcAft>
                <a:spcPts val="0"/>
              </a:spcAft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>
              <a:spcAft>
                <a:spcPts val="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Ваш номер телефона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________________________________________________________________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 algn="ctr">
              <a:spcAft>
                <a:spcPts val="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обращение!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9087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774" y="365127"/>
            <a:ext cx="8839200" cy="8673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дополнительного консультирования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6907" y="1155908"/>
            <a:ext cx="8256933" cy="10204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двери кабинета педагога-психолога имеется информационный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 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указанием данных специалиста, времени для консультационной работы.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61" y="1965773"/>
            <a:ext cx="3363155" cy="448420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710"/>
          <a:stretch/>
        </p:blipFill>
        <p:spPr>
          <a:xfrm>
            <a:off x="4647370" y="2023234"/>
            <a:ext cx="3582230" cy="421698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8178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278" y="185531"/>
            <a:ext cx="8825948" cy="54333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Дистанционные формы консультационной работы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7102" y="1245706"/>
            <a:ext cx="8502098" cy="1179442"/>
          </a:xfrm>
        </p:spPr>
        <p:txBody>
          <a:bodyPr>
            <a:noAutofit/>
          </a:bodyPr>
          <a:lstStyle/>
          <a:p>
            <a:pPr marL="0" indent="715963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и педагоги имеют возможность записаться на личную встречу или обратиться за консультацией через мессенджеры 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Viber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WhatsApp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электронную почту. 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3" r="19798"/>
          <a:stretch/>
        </p:blipFill>
        <p:spPr>
          <a:xfrm>
            <a:off x="583096" y="2676939"/>
            <a:ext cx="2340775" cy="27564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6" r="25806"/>
          <a:stretch/>
        </p:blipFill>
        <p:spPr>
          <a:xfrm>
            <a:off x="3189188" y="2676939"/>
            <a:ext cx="2475386" cy="28776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892" y="2627762"/>
            <a:ext cx="2803290" cy="280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8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278" y="185531"/>
            <a:ext cx="8825948" cy="54333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Дистанционные формы консультационной работы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7102" y="821636"/>
            <a:ext cx="8502098" cy="954155"/>
          </a:xfrm>
        </p:spPr>
        <p:txBody>
          <a:bodyPr>
            <a:noAutofit/>
          </a:bodyPr>
          <a:lstStyle/>
          <a:p>
            <a:pPr marL="0" indent="715963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официальном сайте детского сада опубликована ссылка на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-страницу педагога-психолога, где также представлена информация и рекомендации для родителей, ссылки на ЭОР. 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11" y="1868557"/>
            <a:ext cx="8377281" cy="470992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12379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530" y="192717"/>
            <a:ext cx="8772940" cy="54940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педагога-психолога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0" y="742122"/>
            <a:ext cx="7182479" cy="403817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791" y="3412862"/>
            <a:ext cx="6127679" cy="344513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54711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278" y="185531"/>
            <a:ext cx="8825948" cy="54333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Дистанционные формы консультационной работы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7102" y="728870"/>
            <a:ext cx="8502098" cy="954155"/>
          </a:xfrm>
        </p:spPr>
        <p:txBody>
          <a:bodyPr>
            <a:noAutofit/>
          </a:bodyPr>
          <a:lstStyle/>
          <a:p>
            <a:pPr marL="0" indent="715963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педагогов на платформе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netboard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профиле нашего детского сада создана страница педагога-психолога с консультациями, рекомендациями, ссылками на ЭОР.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02" y="1868557"/>
            <a:ext cx="8661124" cy="486950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36054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278" y="185531"/>
            <a:ext cx="8825948" cy="54333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Дистанционные формы консультационной работы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7102" y="728870"/>
            <a:ext cx="8502098" cy="954155"/>
          </a:xfrm>
        </p:spPr>
        <p:txBody>
          <a:bodyPr>
            <a:noAutofit/>
          </a:bodyPr>
          <a:lstStyle/>
          <a:p>
            <a:pPr marL="0" indent="715963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педагогов на платформе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netboard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профиле нашего детского сада создана страница педагога-психолога с консультациями, рекомендациями, ссылками на ЭОР.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39" y="1683025"/>
            <a:ext cx="8693426" cy="488766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29452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консультативной работы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0350" y="1190625"/>
            <a:ext cx="8680450" cy="153987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нашем детском саду консультирование проводится в кабинете педагога-психолога. Посадочные места располагаются таким образом, чтобы консультируемый мог не только видеть психолога, но и имел возможность отвести взгляд. Так же имеется возможность разместить при необходимости те, или иные материалы необходимые в ходе консультации.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558" y="2963813"/>
            <a:ext cx="4457833" cy="334337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730500"/>
            <a:ext cx="2857500" cy="3810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83242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200" y="365126"/>
            <a:ext cx="8737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важной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характеристикой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800" y="1958147"/>
            <a:ext cx="8509000" cy="4351338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консультирования имеет определенную структуру, и его эффективность зависит от соблюдения данной структуры и соответственно соблюдения временных границ беседы.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одну консультативную беседу выделяется приблизительно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20-50 мин.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рамки начала и окончания беседы должны быть четко обозначены.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Интервал между консультациями должен составлять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15-20 минут.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10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50657"/>
            <a:ext cx="7886700" cy="5492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Регистрационная документация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9400" y="1534077"/>
            <a:ext cx="8585200" cy="4351338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удобства ведения консультативной работы педагог-психолог должен вести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консультаций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 следует отражать дату и время назначенной консультации, данные обратившегося, кратко суть запроса. В графе «Примечание» можно делать пометки о необходимости ознакомить консультируемого с результатами диагностики или пригласить кого-либо из воспитателей, администрации для получения дополнительной информации.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эффективности консультативной работы также может фиксироваться в виде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отчёта, приложении анализа проведённого опроса или анкетирования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737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119269" y="577160"/>
            <a:ext cx="8878955" cy="1211883"/>
          </a:xfrm>
        </p:spPr>
        <p:txBody>
          <a:bodyPr>
            <a:normAutofit/>
          </a:bodyPr>
          <a:lstStyle/>
          <a:p>
            <a:pPr algn="ctr"/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b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психологического консультирования</a:t>
            </a:r>
          </a:p>
        </p:txBody>
      </p:sp>
      <p:sp>
        <p:nvSpPr>
          <p:cNvPr id="6147" name="Объект 2"/>
          <p:cNvSpPr>
            <a:spLocks noGrp="1"/>
          </p:cNvSpPr>
          <p:nvPr>
            <p:ph idx="1"/>
          </p:nvPr>
        </p:nvSpPr>
        <p:spPr>
          <a:xfrm>
            <a:off x="583095" y="2145681"/>
            <a:ext cx="7951304" cy="322145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оказание помощи по проблемам межличностных отношений в образовательном пространстве, в том числе и детско-родительских отношений, </a:t>
            </a:r>
          </a:p>
          <a:p>
            <a:pPr marL="0" indent="0" algn="just">
              <a:buNone/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оптимизация взаимодействия участников образовательного процесса и оказание им психологической помощи при выстраивании и реализации индивидуальных образовательных программ, индивидуальных образовательных маршрутов.</a:t>
            </a:r>
          </a:p>
        </p:txBody>
      </p:sp>
    </p:spTree>
    <p:extLst>
      <p:ext uri="{BB962C8B-B14F-4D97-AF65-F5344CB8AC3E}">
        <p14:creationId xmlns:p14="http://schemas.microsoft.com/office/powerpoint/2010/main" val="64179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1172" y="667097"/>
            <a:ext cx="7886700" cy="10235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42" y="1690689"/>
            <a:ext cx="7084115" cy="472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87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5530" y="503584"/>
            <a:ext cx="8812696" cy="1232451"/>
          </a:xfrm>
        </p:spPr>
        <p:txBody>
          <a:bodyPr>
            <a:noAutofit/>
          </a:bodyPr>
          <a:lstStyle/>
          <a:p>
            <a:pPr algn="ctr"/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b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психологического консультирования</a:t>
            </a:r>
            <a:endParaRPr lang="en-US" alt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04191" y="1948071"/>
            <a:ext cx="8375374" cy="3684104"/>
          </a:xfrm>
        </p:spPr>
        <p:txBody>
          <a:bodyPr>
            <a:noAutofit/>
          </a:bodyPr>
          <a:lstStyle/>
          <a:p>
            <a:pPr algn="just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своевременное выявление детей c особенностями развития; </a:t>
            </a:r>
          </a:p>
          <a:p>
            <a:pPr algn="just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психологических осложнений у детей с ослабленным соматическим или нервно-психическим здоровьем, консультации по психогигиене и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психопрофилактике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рекомендаций для родителей и педагогов по вопросам психолого-педагогической коррекции, проблемам воспитания и межличностного общения; </a:t>
            </a:r>
          </a:p>
          <a:p>
            <a:pPr algn="just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психологическое просвещение педагогов и родителей.</a:t>
            </a:r>
          </a:p>
          <a:p>
            <a:pPr algn="just"/>
            <a:endParaRPr lang="en-US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1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1303" y="463826"/>
            <a:ext cx="8627165" cy="6096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консультативной работы: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 и просвещение родителей,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 и просвещение педагогов.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 ДОУ не реализуется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endPara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Инициаторы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консультаций: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(законные представители) ребенка,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педагоги,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администрация,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педагог-психолог.</a:t>
            </a:r>
          </a:p>
          <a:p>
            <a:pPr marL="0" indent="0" algn="ctr">
              <a:buNone/>
            </a:pPr>
            <a:endParaRPr lang="ru-RU" sz="1100" b="1" dirty="0" smtClean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Запись на прием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(подача запроса):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при личной встрече с педагогом-психологом 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 телефону, через мессенджеры, электронную почту.</a:t>
            </a:r>
          </a:p>
          <a:p>
            <a:endParaRPr lang="ru-RU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6758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774" y="198784"/>
            <a:ext cx="8852452" cy="76862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консультативной работы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043" y="1166191"/>
            <a:ext cx="8733183" cy="54731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Традиционные:</a:t>
            </a:r>
          </a:p>
          <a:p>
            <a:pPr algn="just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сеансы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(встречи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беседы с клиентом </a:t>
            </a:r>
          </a:p>
          <a:p>
            <a:pPr algn="just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групповые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родительские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собрания, тематические семинары, круглые столы,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конференции.</a:t>
            </a:r>
          </a:p>
          <a:p>
            <a:pPr marL="0" indent="0" algn="ctr">
              <a:buNone/>
            </a:pPr>
            <a:endPara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Альтернативные, </a:t>
            </a:r>
          </a:p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позволяющие охватить больше участников: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скайп-консультации, 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веб-консультации, </a:t>
            </a:r>
          </a:p>
          <a:p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мессенджеров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4927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5873" y="1166191"/>
            <a:ext cx="7932254" cy="5408337"/>
          </a:xfrm>
        </p:spPr>
        <p:txBody>
          <a:bodyPr>
            <a:normAutofit/>
          </a:bodyPr>
          <a:lstStyle/>
          <a:p>
            <a:pPr marL="0" indent="715963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индивидуальном консультировании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средством является беседа.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715963" algn="just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психологического консультирования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представить в виде последовательности основных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715963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Предварительный 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консультации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715963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Сеанс консультации (этап установления контакта с клиентом, выяснение ситуации и запроса, сбор дополнительной информации).</a:t>
            </a:r>
          </a:p>
          <a:p>
            <a:pPr marL="0" indent="715963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Поиск решения и его принятие.</a:t>
            </a:r>
          </a:p>
          <a:p>
            <a:pPr marL="0" indent="715963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Контроль или повторное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 (при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необходимости).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5774" y="198784"/>
            <a:ext cx="8852452" cy="66260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консультативной работы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1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774" y="198784"/>
            <a:ext cx="8852452" cy="66260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консультативной работы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8296" y="1265583"/>
            <a:ext cx="8587407" cy="559241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консультирования: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для родителей в приемных информационных уголков, стендов, папок передвижек по типу «советы психолога», для педагогов в методическом кабинете.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 через публикации на сайте учреждения или страницах специалиста, личная переписка по электронной почте или в бумажном виде. </a:t>
            </a:r>
          </a:p>
          <a:p>
            <a:pPr marL="0" indent="715963" algn="just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715963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такого плана больше подходит по общим и наиболее часто возникающим вопросам, для профилактической работы и распространению опыта педагога-психолога.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адресно проводить такую деятельность, уместно предварительно собрать запрос на наиболее интересующие темы.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86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904" y="225288"/>
            <a:ext cx="8786192" cy="781877"/>
          </a:xfrm>
        </p:spPr>
        <p:txBody>
          <a:bodyPr>
            <a:noAutofit/>
          </a:bodyPr>
          <a:lstStyle/>
          <a:p>
            <a:pPr algn="ctr"/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Консультативная работа с </a:t>
            </a:r>
            <a:r>
              <a:rPr lang="ru-RU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</a:t>
            </a:r>
            <a:endParaRPr lang="ru-RU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565" y="1278836"/>
            <a:ext cx="8348869" cy="4114800"/>
          </a:xfrm>
        </p:spPr>
        <p:txBody>
          <a:bodyPr/>
          <a:lstStyle/>
          <a:p>
            <a:pPr marL="0" indent="357188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организации консультирования с родителями дошкольников важно: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достичь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определённой степени адекватного осознания проблемы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возможность проведения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психокоррекционной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с семьей в полном объеме;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«подвести» родителей к принятию адекватных состоянию ребенка решений его развития.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432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918</TotalTime>
  <Words>1259</Words>
  <Application>Microsoft Office PowerPoint</Application>
  <PresentationFormat>Экран (4:3)</PresentationFormat>
  <Paragraphs>147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Обобщение опыта работы по теме:   «Консультационная деятельность  в работе дошкольного психолога»</vt:lpstr>
      <vt:lpstr>Презентация PowerPoint</vt:lpstr>
      <vt:lpstr>Цель  психологического консультирования</vt:lpstr>
      <vt:lpstr>Задачи  психологического консультирования</vt:lpstr>
      <vt:lpstr>Презентация PowerPoint</vt:lpstr>
      <vt:lpstr>Формы консультативной работы </vt:lpstr>
      <vt:lpstr>Формы консультативной работы </vt:lpstr>
      <vt:lpstr>Формы консультативной работы </vt:lpstr>
      <vt:lpstr>Консультативная работа с родителями</vt:lpstr>
      <vt:lpstr>Формы работы с родителями</vt:lpstr>
      <vt:lpstr>Консультативная работа с педагогами</vt:lpstr>
      <vt:lpstr>Консультативная работа с педагогами</vt:lpstr>
      <vt:lpstr>Презентация PowerPoint</vt:lpstr>
      <vt:lpstr>Опыт консультационной работы  МДОАУ № 94 «Радуга»</vt:lpstr>
      <vt:lpstr>Организация дополнительного консультирования</vt:lpstr>
      <vt:lpstr>Информация о работе  психологической службы ДОУ</vt:lpstr>
      <vt:lpstr>Организация дополнительного консультирования</vt:lpstr>
      <vt:lpstr>Организация дополнительного консультирования</vt:lpstr>
      <vt:lpstr>Организация дополнительного консультирования</vt:lpstr>
      <vt:lpstr>Организация дополнительного консультирования</vt:lpstr>
      <vt:lpstr>Организация дополнительного консультирования</vt:lpstr>
      <vt:lpstr>Дистанционные формы консультационной работы</vt:lpstr>
      <vt:lpstr>Дистанционные формы консультационной работы</vt:lpstr>
      <vt:lpstr>Сайт педагога-психолога</vt:lpstr>
      <vt:lpstr>Дистанционные формы консультационной работы</vt:lpstr>
      <vt:lpstr>Дистанционные формы консультационной работы</vt:lpstr>
      <vt:lpstr>Зона консультативной работы </vt:lpstr>
      <vt:lpstr>Время является  важной характеристикой консультации </vt:lpstr>
      <vt:lpstr>Регистрационная документация 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Детский сад</cp:lastModifiedBy>
  <cp:revision>66</cp:revision>
  <dcterms:created xsi:type="dcterms:W3CDTF">2021-04-14T06:32:25Z</dcterms:created>
  <dcterms:modified xsi:type="dcterms:W3CDTF">2022-03-22T12:26:25Z</dcterms:modified>
</cp:coreProperties>
</file>