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8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001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880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74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377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8925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768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9476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609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58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3136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5369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43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648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692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16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519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95E21-CA4B-4939-811A-72F1494D8DC6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A0103-48F6-4AB6-8478-61DEBC23C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37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E8EA377-C94A-DE9E-FEF7-E85130820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008358" cy="1320800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</a:t>
            </a:r>
            <a:b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116 г. Орска «</a:t>
            </a:r>
            <a:r>
              <a:rPr lang="ru-RU" alt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Ералашка</a:t>
            </a:r>
            <a:r>
              <a:rPr lang="ru-RU" alt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sz="1800" dirty="0">
                <a:solidFill>
                  <a:srgbClr val="002060"/>
                </a:solidFill>
              </a:rPr>
              <a:t/>
            </a:r>
            <a:br>
              <a:rPr lang="ru-RU" alt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2D44BA-84C9-6D60-339B-0E57DF6DA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Конструирование как средство формирования математических представлений дошкольников</a:t>
            </a:r>
            <a:endParaRPr lang="ru-RU" sz="3200" b="1" dirty="0">
              <a:solidFill>
                <a:srgbClr val="0070C0"/>
              </a:solidFill>
            </a:endParaRPr>
          </a:p>
          <a:p>
            <a:pPr algn="ctr"/>
            <a:r>
              <a:rPr lang="ru-RU" sz="1600" b="1" dirty="0">
                <a:solidFill>
                  <a:srgbClr val="0070C0"/>
                </a:solidFill>
              </a:rPr>
              <a:t>                                                                         </a:t>
            </a:r>
            <a:r>
              <a:rPr lang="ru-RU" sz="2000" b="1" dirty="0">
                <a:solidFill>
                  <a:srgbClr val="002060"/>
                </a:solidFill>
              </a:rPr>
              <a:t>Воспитатель</a:t>
            </a:r>
          </a:p>
          <a:p>
            <a:pPr algn="r"/>
            <a:r>
              <a:rPr lang="ru-RU" sz="2000" b="1" dirty="0" err="1">
                <a:solidFill>
                  <a:srgbClr val="002060"/>
                </a:solidFill>
              </a:rPr>
              <a:t>Еноктаева</a:t>
            </a:r>
            <a:r>
              <a:rPr lang="ru-RU" sz="2000" b="1" dirty="0">
                <a:solidFill>
                  <a:srgbClr val="002060"/>
                </a:solidFill>
              </a:rPr>
              <a:t> Анна Юрьевна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74692657-8E8A-D508-454A-B86680BD4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15" y="246184"/>
            <a:ext cx="3062288" cy="2643188"/>
          </a:xfrm>
          <a:prstGeom prst="rect">
            <a:avLst/>
          </a:prstGeom>
          <a:noFill/>
          <a:ln>
            <a:noFill/>
          </a:ln>
          <a:effectLst>
            <a:outerShdw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D467712-848D-4DE2-16D5-6ADAB4502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6" y="4533606"/>
            <a:ext cx="3572608" cy="17379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34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FD43FE-F0D2-7418-8969-D259A7D2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10017880" cy="5926667"/>
          </a:xfrm>
        </p:spPr>
        <p:txBody>
          <a:bodyPr>
            <a:normAutofit/>
          </a:bodyPr>
          <a:lstStyle/>
          <a:p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занятиях 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формированию представлений о геометрических фигурах, на развитие умений анализировать свойства предмета (форма, цвет, размер) использую блоки </a:t>
            </a:r>
            <a:r>
              <a:rPr lang="ru-RU" sz="1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Предлагаю схему большого и маленького домика. Дети сравнивают, анализируют, из каких фигур построены домики, а затем из блоков строят большой и маленький дом, дополняют другими деталями домики (окно, труба на крыше)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FF0E60D-72D0-D1F6-888B-073214255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09" y="3572932"/>
            <a:ext cx="1713491" cy="163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76B7DEC-9F56-DD3A-1BDD-358903106C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8" y="2327890"/>
            <a:ext cx="2427605" cy="3175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5B2C8FB-46D7-8271-9575-83BCF86A27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71" y="2517421"/>
            <a:ext cx="5286626" cy="4031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075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10D2E8-A690-EC41-303B-54310DBE2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84711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математических представлений с помощью конструирования происходят в различных игровых ситуациях. Для обыгрывания построек необходимо создавать условия, подобрав мелкие игрушки (машинки, фигурки животных, людей и т. д.) Важным условием для строительно-конструктивных игр является их тема. Например, во второй младшей группе (3-4 года) – ворота, дорожки, грузовая машина, мебель для кукол, домики, гараж, башенки, загородки для животных и т. д. В младших группах дети строят по образцу. Воспитатель строит сам в присутствии детей, вовлекая их затем в обыгрывание постройки.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ситуация «Строим загон для животных»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A3F4008-C02B-2487-1AD6-3CDD0A6076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900" y="3950833"/>
            <a:ext cx="2146627" cy="1509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1DC0B4C-6BDC-B038-4CD5-737C00494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186" y="1550130"/>
            <a:ext cx="2710543" cy="16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0F6BF67-2438-B450-D83C-E23EE4095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3736622"/>
            <a:ext cx="4061984" cy="27601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77D9A3-E857-632B-8CD2-E8754AB5B9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586" y="3789035"/>
            <a:ext cx="4757901" cy="27097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724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3DC2B0-8526-5437-0B55-701666E2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10638366" cy="5926667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ситуация «Теремок для зверей»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использованием палочек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предлагает помочь зверушкам из сказки «Теремок». Дети вспоминают, какие животные приходили к теремку, кто раздавил теремок. Почему? (теремок был маленький). Теперь им нужен большой теремок. (как на картинке)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4615C0-7608-4565-C5A5-F2AF6CFAA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65" y="2695271"/>
            <a:ext cx="3486254" cy="2301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D2C9D5-FF7B-4AD1-E59F-33B8126692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05" y="2956529"/>
            <a:ext cx="3229481" cy="2333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A1C6405-98F8-CC39-F693-99994A61BA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278" y="2372781"/>
            <a:ext cx="4641751" cy="3897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874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BC86E8-E636-D9AF-58F2-4E51DC7C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99623" cy="5685692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по конструированию</a:t>
            </a:r>
            <a: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Чтобы конструктивная деятельность увлекала детей включаю песенки, сказки, стихотворения, физ. минутки, предлагаю детям игрушки нужной тематики, придумываем сюжет игры.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игры «Грузовик для овощей» - песенка «Урожайная» (поем вместе)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Едем, едем мы домой</a:t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На машине грузовой.</a:t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Ворота отворяй,</a:t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Едет с поля урожай.</a:t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Игра «Построй башню для принцессы» -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рассказываю короткую сказку про принцессу, 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которую злой колдун заточил в башне.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строят башню из разных конструкторов.</a:t>
            </a:r>
            <a:endParaRPr lang="ru-RU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FA25446-EEF9-FD1B-581F-B5E06F3B04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85" y="2146068"/>
            <a:ext cx="3322934" cy="1870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24CEB6-408D-D23D-CE8E-7408C2C26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300" y="1829716"/>
            <a:ext cx="3494315" cy="22238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EE2F9ED-CF0A-6ABF-ABC8-BEDCC97E1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1" y="4235876"/>
            <a:ext cx="3012411" cy="2349717"/>
          </a:xfrm>
          <a:prstGeom prst="rect">
            <a:avLst/>
          </a:prstGeom>
        </p:spPr>
      </p:pic>
      <p:pic>
        <p:nvPicPr>
          <p:cNvPr id="7" name="Рисунок 6" descr="https://www.prodlenka.org/components/com_mtree/attachments/517/517091/63930020c99181794367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79292" y="4249864"/>
            <a:ext cx="2873221" cy="23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34339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C9DEF1-4475-5AB5-74B4-AD382CFD3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426095" cy="576775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Строим башни, мебель для куклы, дома, гаражи и т. д.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BC66CBD-3B9D-3387-20DC-1A217F06F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78169"/>
            <a:ext cx="3225195" cy="238564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B0C021-74FC-8BDE-2BD1-49EDDBB737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648" y="1181519"/>
            <a:ext cx="3379537" cy="23446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99BB373-F80C-3EBA-073D-71797FA5B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30" y="3681046"/>
            <a:ext cx="3030670" cy="26963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6B8D4AD-C2A1-9AFC-07DF-BBCCD16DAD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35" y="1221293"/>
            <a:ext cx="3336936" cy="24852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C545CDB-4A64-1386-FFCD-7A435954A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2" y="3681045"/>
            <a:ext cx="3559347" cy="2752411"/>
          </a:xfrm>
          <a:prstGeom prst="rect">
            <a:avLst/>
          </a:prstGeom>
        </p:spPr>
      </p:pic>
      <p:pic>
        <p:nvPicPr>
          <p:cNvPr id="9" name="Рисунок 8" descr="https://www.prodlenka.org/components/com_mtree/attachments/517/517091/6393002121601981801251.jpg"/>
          <p:cNvPicPr/>
          <p:nvPr/>
        </p:nvPicPr>
        <p:blipFill>
          <a:blip r:embed="rId7" cstate="print"/>
          <a:srcRect t="28176" b="19630"/>
          <a:stretch>
            <a:fillRect/>
          </a:stretch>
        </p:blipFill>
        <p:spPr bwMode="auto">
          <a:xfrm>
            <a:off x="7499441" y="3869872"/>
            <a:ext cx="3342730" cy="246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13811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4D759E-333F-37CC-1744-600C0485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1" y="609600"/>
            <a:ext cx="11234056" cy="5767754"/>
          </a:xfrm>
        </p:spPr>
        <p:txBody>
          <a:bodyPr>
            <a:normAutofit/>
          </a:bodyPr>
          <a:lstStyle/>
          <a:p>
            <a:r>
              <a:rPr lang="ru-RU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 игры по конструированию, сделанные своими руками,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представляют собой совместную деятельность детей и взрослых. Также дети могут играть самостоятельно.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Игры «Разложи по цвету», «Сложи по образцу», «Сложи фигуры», «Сложи узор», «Построй из фигур»</a:t>
            </a:r>
            <a:endParaRPr lang="ru-RU" sz="20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BA5CC0-74B4-DD2F-230D-62B7DEE81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2" y="2047058"/>
            <a:ext cx="3515459" cy="2408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BCC30C-EAB1-36B7-37E6-2B3D50352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313" y="1741677"/>
            <a:ext cx="3858273" cy="230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AB48053-0F9A-B499-BCC8-329B6315C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47290" y="2547165"/>
            <a:ext cx="4843201" cy="301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1AD9193-9C3F-FC1E-A8A4-BAAFD3E648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3" y="4517957"/>
            <a:ext cx="3256189" cy="213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8DD6CD8-863E-FBC7-244A-96F84B1560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525" y="4195992"/>
            <a:ext cx="4126045" cy="2416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110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A6EA56-8D1E-0920-7315-9592FBFB3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084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5F93F6-675C-AAD6-373E-A25ABF45D3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2" y="289309"/>
            <a:ext cx="5086652" cy="33999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50F61BE-5297-D7F4-E6FD-E1FBA9D8D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25" y="338295"/>
            <a:ext cx="5132717" cy="34265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9DF52C8-4462-5422-47D1-D7A8E58D7D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3853544"/>
            <a:ext cx="5078185" cy="27268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0F9A85C-608A-A23E-11DB-5CBE0B62E3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01" y="3858567"/>
            <a:ext cx="5014441" cy="2803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173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CB1B9D-A67F-84B8-DE52-6AE092A9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43069"/>
            <a:ext cx="10654695" cy="6146008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 детей в игре с конструкторами.</a:t>
            </a:r>
            <a:r>
              <a:rPr lang="ru-RU" sz="1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Самостоятельная деятельность – это игра. Играя, создавая постройки, предметы, узоры, дети вступают в общение со сверстниками. Их объединяет единая цель, совместные усилия к ее достижению, общие интересы и переживания. Самостоятельные строительные игры помогают овладевать трудовыми умениями и навыками.</a:t>
            </a:r>
            <a:b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3A7903-9D28-8028-4936-4DDD9B4528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47" y="2478386"/>
            <a:ext cx="3314385" cy="3008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677E648-47DD-FE8D-2C99-FC06CB0B3B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87"/>
          <a:stretch>
            <a:fillRect/>
          </a:stretch>
        </p:blipFill>
        <p:spPr>
          <a:xfrm>
            <a:off x="3842482" y="1521080"/>
            <a:ext cx="3247292" cy="23448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4465B0A-9E5A-5A3B-ACE6-BDFAC4D3E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2" y="4145341"/>
            <a:ext cx="3249683" cy="2532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227FD30-CD6B-F5BC-2ED3-C0071CF1E8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595" y="2044233"/>
            <a:ext cx="4291811" cy="4051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5993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9AC83C-B9BF-B15B-A581-A993BA2A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594" y="216060"/>
            <a:ext cx="8596668" cy="38582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Настольные конструктивные игры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95441A4-C829-6198-2C6D-0DF887CA4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0" y="800580"/>
            <a:ext cx="3625778" cy="29987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B1E38F9-8873-912D-E837-B3BF68783E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826" y="244996"/>
            <a:ext cx="3898754" cy="34725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D1FA4AA-BD6E-71CA-9914-052CF4B59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44" y="3995048"/>
            <a:ext cx="4027109" cy="26635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36FBF7F-CA70-8356-4550-D976632B5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040" y="3948895"/>
            <a:ext cx="4357128" cy="27595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3D6E10A-8348-9A54-DB30-9C425BA6F2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28" y="752354"/>
            <a:ext cx="3202806" cy="2957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5366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C4FD52-80C6-3EF6-2AD1-C275F24A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97" y="0"/>
            <a:ext cx="8596668" cy="52472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играем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развиваемся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0CBD999-DF86-1C45-C37F-13022284D6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92" y="140011"/>
            <a:ext cx="3476042" cy="30865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6676B60-A13B-B8AC-0F63-0F6F2C9CB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93" b="21155"/>
          <a:stretch>
            <a:fillRect/>
          </a:stretch>
        </p:blipFill>
        <p:spPr>
          <a:xfrm>
            <a:off x="3716653" y="3519668"/>
            <a:ext cx="3853190" cy="30200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202D9D-FBAD-A157-847A-8EA449D8A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0" y="855192"/>
            <a:ext cx="3083170" cy="29424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1FE7521-A5EE-A979-8D4C-8BFFA7E6BE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930" y="160711"/>
            <a:ext cx="3617422" cy="32340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5550755-BCD5-91C9-E625-28877500EB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30" y="3499708"/>
            <a:ext cx="3239786" cy="30893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5447AFB-5C14-ECED-147A-8ACEBE8226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3" y="3904824"/>
            <a:ext cx="3069180" cy="2795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19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159074-B72B-B60B-E1D6-A84EB19F7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8712851" cy="5674687"/>
          </a:xfrm>
        </p:spPr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200" dirty="0"/>
              <a:t> 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Чем больше мастерства в детской руке,         тем умнее ребенок.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         В. А. Сухомлинский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Конструируя, ребенок действует, как зодчий, возводящий здание собственного интеллекта.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i="1" dirty="0">
                <a:solidFill>
                  <a:srgbClr val="FF0000"/>
                </a:solidFill>
              </a:rPr>
              <a:t>                            Ж. Пиаже</a:t>
            </a:r>
            <a:br>
              <a:rPr lang="ru-RU" sz="2800" b="1" i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                                                                                                   </a:t>
            </a:r>
            <a:endParaRPr lang="ru-RU" sz="2800" b="1" dirty="0"/>
          </a:p>
        </p:txBody>
      </p:sp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95E31807-F3E3-1678-FAC5-B7AD258E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189" y="643316"/>
            <a:ext cx="1831965" cy="1572777"/>
          </a:xfr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838ED17-972E-EB4A-B1BE-E94262AE19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587812"/>
            <a:ext cx="2425627" cy="15727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A8FBFDC-6D42-238A-7E72-F0097E5C12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961" y="573713"/>
            <a:ext cx="2146355" cy="1529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3DD636D-CF19-8A7B-42F1-32A21FF8E0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99" y="621530"/>
            <a:ext cx="2146355" cy="1517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737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EB5555-191E-C732-54B4-DB08E727F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804" y="239210"/>
            <a:ext cx="10920499" cy="1948406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азвивающая  - предметно – пространственная среда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Главным условием успешной реализации программы по формированию элементарных математических представлений является создание развивающей среды. Создание математического уголка, уголка конструирования в предметно-развивающей среде способствует организации самостоятельной деятельности детей, развитию самооценки, самоконтроля, самоорганизации детей.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EB00505-FCAD-54E7-0CDD-953533A95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" y="2262554"/>
            <a:ext cx="5723829" cy="4347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F9997B-438B-D320-CEE3-B11BF00DB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30" y="2239404"/>
            <a:ext cx="5175004" cy="44350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822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6792D2-839E-55BE-510D-27164EBC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770" y="386863"/>
            <a:ext cx="9884779" cy="2877198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Работа с родителями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привлекать родителей к решению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 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математического развития детей. Для этого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использовала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разнообразные формы работы с родителями. Проводила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индивидуальные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беседы, консультацию «Конструирование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младшей группе», привлекала родителей к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математического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уголка, уголка конструирования, знакомила родителей приемами руководства конструктивными играми, методикой их проведения, напоминала, чтобы играли с детьми, учили их последовательным действиям, успешно планировали в уме, приучали детей к умственному труду. Чтобы родителям было легче определить, в какие игры и как играть с детьми,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конструкторы 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иметь дома и как с ними играть, составила буклет «Игры с конструктором дома», памятку «Что нужно знать родителям маленького конструктора», в которых была отражена тематика игр по разделам Программы и возрастам с содержанием игр.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AD15CDB-6CE7-D8A2-EB56-E01A7C35E5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70" y="277792"/>
            <a:ext cx="1783252" cy="13342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4604F82-DE97-F82B-A670-AF1ED7DE8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4" y="3067587"/>
            <a:ext cx="2986314" cy="2256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0FE3900-D6C9-19DC-1A4A-F125123671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75" y="4380209"/>
            <a:ext cx="2696762" cy="203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4D43C52-339E-3537-1112-F94C4B800F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613" y="3113886"/>
            <a:ext cx="2883935" cy="2291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6CFAE78-6C3F-6A4C-C0C8-25ABAD1FF8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578" y="3819942"/>
            <a:ext cx="2978111" cy="253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024784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80E3F9-8CD7-AF1E-3BAD-0C307CA3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438" y="1033155"/>
            <a:ext cx="7552707" cy="469135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Благодаря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использованию продуманной системы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конструктивной деятельности 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различных формах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конструктивную деятельность позволит качественно изменить уровень знаний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детей.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целом можно сделать вывод о том, что задачи ФЭМП и задачи, которые ставятся в процессе обучения конструированию, имеют много схожего и практически вытекают одни из других. Конструирование позволяет улучшать сенсорные и интеллектуальные способности, что обеспечивает развитие математических представлений.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5BADA5-78F9-FE53-E699-62B6E3287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495" y="4431280"/>
            <a:ext cx="3084505" cy="21060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57589C-D238-D6E2-F979-DA57FDA65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1" y="692225"/>
            <a:ext cx="1823122" cy="2156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644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6910D5-6E02-CA30-D003-E964A655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86400"/>
          </a:xfrm>
        </p:spPr>
        <p:txBody>
          <a:bodyPr/>
          <a:lstStyle/>
          <a:p>
            <a:pPr algn="ctr"/>
            <a:r>
              <a:rPr lang="ru-RU" sz="8000" b="1" dirty="0">
                <a:solidFill>
                  <a:srgbClr val="FF0000"/>
                </a:solidFill>
              </a:rPr>
              <a:t>Спасибо</a:t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>за внимание!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B843D38-5C0D-C035-7922-557C522AB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754" y="3270738"/>
            <a:ext cx="4900246" cy="2977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7835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DE1128-E81E-4E39-B7A8-250E082C7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Термин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«конструирование» </a:t>
            </a:r>
            <a:r>
              <a:rPr lang="ru-RU" sz="2000" b="1" dirty="0">
                <a:solidFill>
                  <a:srgbClr val="00B050"/>
                </a:solidFill>
              </a:rPr>
              <a:t>произошел от латинского слова </a:t>
            </a:r>
            <a:r>
              <a:rPr lang="en-US" sz="2000" b="1" dirty="0" err="1">
                <a:solidFill>
                  <a:srgbClr val="FF0000"/>
                </a:solidFill>
              </a:rPr>
              <a:t>construere</a:t>
            </a:r>
            <a:r>
              <a:rPr lang="ru-RU" sz="2000" b="1" dirty="0">
                <a:solidFill>
                  <a:srgbClr val="FF0000"/>
                </a:solidFill>
              </a:rPr>
              <a:t>,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что означает создание модели, построение, приведение в определенный порядок и взаимоотношение различных отдельных предметов, частей, элементов.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4E4BD72-933D-03AC-AC4D-69F729F8F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2" y="3171092"/>
            <a:ext cx="3704867" cy="2724394"/>
          </a:xfr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EB8B833-BAE3-725C-1AB6-CB968FC8FB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585" y="1998297"/>
            <a:ext cx="4236427" cy="29293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AFB6A2B-4753-3CB4-97A1-5B350FF6F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24006"/>
            <a:ext cx="3411415" cy="27243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996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CBEE52-DA7A-40D1-32B1-57949BB6B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759743" cy="5431762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   </a:t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rgbClr val="00B050"/>
                </a:solidFill>
              </a:rPr>
              <a:t>Актуальность выбранной темы</a:t>
            </a: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/>
            </a:r>
            <a:br>
              <a:rPr lang="ru-RU" sz="1200" dirty="0">
                <a:solidFill>
                  <a:schemeClr val="tx1"/>
                </a:solidFill>
              </a:rPr>
            </a:br>
            <a:r>
              <a:rPr lang="ru-RU" sz="1200" dirty="0">
                <a:solidFill>
                  <a:schemeClr val="tx1"/>
                </a:solidFill>
              </a:rPr>
              <a:t>   </a:t>
            </a:r>
            <a:r>
              <a:rPr lang="ru-RU" sz="1800" b="1" dirty="0">
                <a:solidFill>
                  <a:srgbClr val="0070C0"/>
                </a:solidFill>
              </a:rPr>
              <a:t>Огромную роль в познавательном воспитании играет математическое воспитание. Изучение математики способствует развитию памяти, речи, воображения, эмоций; формирует настойчивость, терпение, творческий потенциал личности. 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В математическом образовании дошкольников очень эффективно использовать такую форму работы, как конструирование. Единство математики и конструирования создает благоприятные условия для поиска связей и отношений между предметами, явлениями, их свойствами и качествами. Математические представления лучше осмысливаются детьми, закрепляются через конструирование, т. к. применяются в продуктивной деятельности. В процессе конструирования у ребенка происходит знакомство с формой, величинами, пространственными характеристиками, совершенствуется развитие логических приемов мышления: анализ, синтез, сравнение, классификация, обобщение, что дает возможность использовать конструирование при формировании математических представлений у детей.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8DEECC-1C0F-C77D-8957-D6CE54FFFBE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677334" y="6041362"/>
            <a:ext cx="861906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943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21418C-1B68-1177-7F69-1C8FA9D74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779478"/>
          </a:xfrm>
        </p:spPr>
        <p:txBody>
          <a:bodyPr>
            <a:norm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 </a:t>
            </a:r>
            <a:br>
              <a:rPr lang="ru-RU" sz="1200" dirty="0">
                <a:solidFill>
                  <a:schemeClr val="tx1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20485" y="441960"/>
          <a:ext cx="11348357" cy="5832853"/>
        </p:xfrm>
        <a:graphic>
          <a:graphicData uri="http://schemas.openxmlformats.org/drawingml/2006/table">
            <a:tbl>
              <a:tblPr/>
              <a:tblGrid>
                <a:gridCol w="869018"/>
                <a:gridCol w="4421440"/>
                <a:gridCol w="6057899"/>
              </a:tblGrid>
              <a:tr h="329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Основные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разделы ФЭМП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ФЭМП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 конструирования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5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и счет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Вводится понимание множества как целого, состоящего из элементов разных по форме, цвету и размеру.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Сравнение частей множества.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Счет до 5.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представления о порядковом счете.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Сооружение построек, различных по уровню сложности конструирования (дом 2-3 этажа, гараж для нескольких машин и т.п.). Умение использовать постройки из строительного материала в сюжетно-ролевой игре.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использовать строительный материал разного цвета при создании украшения для постройки.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изучении счета до 5 можно использовать LEGO конструктор. Например, можно соорудить поезд с количеством вагонов до 5 или счетную лесенку.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9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Величина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умения сравнивать два предмета по величине (высоте, длине, ширине), по толщине. Раскладывание предметов в убывающем и возрастающем порядке.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Сравнение предметов по двум признакам величины (длине и ширине).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Сооружение построек из крупного и мелкого строительного материала.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постройки: выделение основных частей, соотношение их по форме и величине.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Например, из деталей конструктора можно соорудить дорожки для пешеходов (разные по ширине и длине) или гараж для машин разного размера. Обязательно обыгрывание созданных построек.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3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знаний о геометрических фигурах: треугольнике, круге, квадрате, а также шаре, кубе.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фигурой прямоугольник.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представления о том, что фигуры могут быть различных размеров.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ассоциации форм предметов с геометрическими фигурами (например, тарелка-круг, платок-квадрат и другие).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называть и различать строительные детали (брусок, куб, кирпич, пластина).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Пользоваться строительным материалом с учетом его свойств для создания конструкции.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Способность самостоятельно мерить постройки (по высоте, длине и ширине), придерживаться заданного принципа конструкции.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ассоциативных связей.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данном этапе изучения может быть предложена дидактические игры «Разложи по форме», «Найди различия» и другие.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7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Ориентировка в пространстве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Закрепить умение определять место положения предметов относительно себя.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Умение анализировать образец постройки, определять пространственное расположение основных частей постройки относительно друг друга.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Например, могут быть использованы дидактические игры: конструктор «Коврик», «Построй по условиям» (слева одна фигура, справа другая) и другие.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97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Ориентировка во времени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Увеличение знаний детей о частях суток, их свойств и последовательности.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Вводятся понятия «вчера», «сегодня», «завтра».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Можно использовать разноцветные объемные и плоские фигуры. Каждая часть суток с помощью ассоциации может быть представлена фигурой определенного цвета. Затем дети из перемешанных фигур выкладывают последовательность времен суток.</a:t>
                      </a:r>
                    </a:p>
                  </a:txBody>
                  <a:tcPr marL="38340" marR="383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662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9125B2-0A41-4438-6EE0-46F81FA0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6060831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70C0"/>
                </a:solidFill>
              </a:rPr>
              <a:t>Инструментами для формирования элементарных математических представлений выступают кубики, разные конструкторы, мозаика, блоки </a:t>
            </a:r>
            <a:r>
              <a:rPr lang="ru-RU" sz="1800" b="1" dirty="0" err="1">
                <a:solidFill>
                  <a:srgbClr val="0070C0"/>
                </a:solidFill>
              </a:rPr>
              <a:t>Дьенеша</a:t>
            </a:r>
            <a:r>
              <a:rPr lang="ru-RU" sz="1800" b="1" dirty="0">
                <a:solidFill>
                  <a:srgbClr val="0070C0"/>
                </a:solidFill>
              </a:rPr>
              <a:t>, палочки </a:t>
            </a:r>
            <a:r>
              <a:rPr lang="ru-RU" sz="1800" b="1" dirty="0" err="1">
                <a:solidFill>
                  <a:srgbClr val="0070C0"/>
                </a:solidFill>
              </a:rPr>
              <a:t>Кюизенера</a:t>
            </a:r>
            <a:r>
              <a:rPr lang="ru-RU" sz="1800" b="1" dirty="0">
                <a:solidFill>
                  <a:srgbClr val="0070C0"/>
                </a:solidFill>
              </a:rPr>
              <a:t>, счетные наборы и т. д.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/>
            </a:r>
            <a:br>
              <a:rPr lang="ru-RU" sz="1800" b="1" dirty="0">
                <a:solidFill>
                  <a:srgbClr val="0070C0"/>
                </a:solidFill>
              </a:rPr>
            </a:b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14" name="Объект 13">
            <a:extLst>
              <a:ext uri="{FF2B5EF4-FFF2-40B4-BE49-F238E27FC236}">
                <a16:creationId xmlns="" xmlns:a16="http://schemas.microsoft.com/office/drawing/2014/main" id="{AB0D331A-09C1-8898-E4D2-94876D4980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58890" flipH="1" flipV="1">
            <a:off x="10209546" y="5227638"/>
            <a:ext cx="81883" cy="46037"/>
          </a:xfr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9582E6A6-EF02-627B-B2CD-0B07B30A9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0" y="1670053"/>
            <a:ext cx="1733589" cy="1132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F2169F0-7FA1-C8DC-5F20-5CF7041C9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753" y="1601769"/>
            <a:ext cx="2036558" cy="141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0435A82-8E5D-3518-192E-01CD26909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833" y="1676483"/>
            <a:ext cx="1733589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425E009-56DB-2FD5-C022-BD1B7F9EE1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417" y="1546245"/>
            <a:ext cx="1733589" cy="149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5B2650C-88F7-F296-874A-1428609C69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64" y="2967414"/>
            <a:ext cx="1733589" cy="169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2D8DFCF-DC91-4C87-E3A4-064C970485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" y="4105149"/>
            <a:ext cx="1831281" cy="126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78BB8C0-273C-D3E6-9F0E-BE427D62B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771" y="3045057"/>
            <a:ext cx="1831281" cy="1416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EE55980-3E95-6E4C-A524-F8D3839AC4C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473" y="3614759"/>
            <a:ext cx="191025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92D6E01-DB6B-576F-C240-89551DA6DF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84" y="3931248"/>
            <a:ext cx="1879564" cy="160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5A39050-B12E-1E90-2943-739EA7A7C97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29" y="4881584"/>
            <a:ext cx="2277047" cy="1833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810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3E6694-B461-05FA-C6F8-DB09F3DE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61257"/>
            <a:ext cx="8596668" cy="6376609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 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Играя, занимаемся математикой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600" b="1" dirty="0">
                <a:solidFill>
                  <a:srgbClr val="0070C0"/>
                </a:solidFill>
              </a:rPr>
              <a:t>    </a:t>
            </a: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Обучение математики детей дошкольного возраста немыслимо без использования занимательных игр, задач, развлечений. Конструктивная деятельность, как и игровая является одним из важных видов деятельности в формировании математических представлений</a:t>
            </a:r>
            <a:r>
              <a:rPr lang="ru-RU" sz="1600" b="1" dirty="0">
                <a:solidFill>
                  <a:srgbClr val="0070C0"/>
                </a:solidFill>
              </a:rPr>
              <a:t>.</a:t>
            </a:r>
            <a:br>
              <a:rPr lang="ru-RU" sz="1600" b="1" dirty="0">
                <a:solidFill>
                  <a:srgbClr val="0070C0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600" b="1" u="sng" dirty="0">
                <a:solidFill>
                  <a:srgbClr val="00B050"/>
                </a:solidFill>
              </a:rPr>
              <a:t/>
            </a:r>
            <a:br>
              <a:rPr lang="ru-RU" sz="1600" b="1" u="sng" dirty="0">
                <a:solidFill>
                  <a:srgbClr val="00B050"/>
                </a:solidFill>
              </a:rPr>
            </a:br>
            <a:r>
              <a:rPr lang="ru-RU" sz="1600" b="1" u="sng" dirty="0">
                <a:solidFill>
                  <a:srgbClr val="00B050"/>
                </a:solidFill>
              </a:rPr>
              <a:t/>
            </a:r>
            <a:br>
              <a:rPr lang="ru-RU" sz="1600" b="1" u="sng" dirty="0">
                <a:solidFill>
                  <a:srgbClr val="00B050"/>
                </a:solidFill>
              </a:rPr>
            </a:br>
            <a: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b="1" u="sng" dirty="0">
              <a:solidFill>
                <a:srgbClr val="00B05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04A80DE-AFF1-5A1E-647E-E5D540A8B7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48" y="2368418"/>
            <a:ext cx="7542924" cy="41793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107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3" y="364672"/>
            <a:ext cx="10540395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конструирования на занятиях математики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1" y="1159329"/>
            <a:ext cx="10352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Каждую сказку можно попробовать наполнить математическим содержанием, включая задания для героев посредством дидактических игр.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016827" y="2269672"/>
            <a:ext cx="5861957" cy="40658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68085" y="2203298"/>
            <a:ext cx="335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Загадка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чистом поле вырос дом,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Всех зверюшек спрятал он.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Дом не низок, не высок.</a:t>
            </a:r>
            <a:b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Что за домик?  (теремок)</a:t>
            </a:r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6569" y="4267200"/>
            <a:ext cx="2327502" cy="2182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«Собери бусы»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077897" y="1653800"/>
            <a:ext cx="5369466" cy="3878898"/>
          </a:xfrm>
          <a:prstGeom prst="rect">
            <a:avLst/>
          </a:prstGeom>
          <a:noFill/>
          <a:ln>
            <a:noFill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18907" y="1877627"/>
            <a:ext cx="5187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лягушка бежала и бусы растеряла. Давайте ей поможем, соберем. Посмотрите, у вас на столах лежат геометрические фигуры, вот из них мы и выложим бусы для лягушки. Вы внимательно слушайте, какую фигуру я буду называть, такую фигуру вы и выкладывайте у себя на столе (дети выкладывают бусы, потом сравнивают с образцом).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427</TotalTime>
  <Words>807</Words>
  <Application>Microsoft Office PowerPoint</Application>
  <PresentationFormat>Произвольный</PresentationFormat>
  <Paragraphs>65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 № 116 г. Орска «Ералашка» </vt:lpstr>
      <vt:lpstr>     Чем больше мастерства в детской руке,         тем умнее ребенок.                                    В. А. Сухомлинский Конструируя, ребенок действует, как зодчий, возводящий здание собственного интеллекта.                             Ж. Пиаже                                                                                                    </vt:lpstr>
      <vt:lpstr>Термин «конструирование» произошел от латинского слова construere, что означает создание модели, построение, приведение в определенный порядок и взаимоотношение различных отдельных предметов, частей, элементов.</vt:lpstr>
      <vt:lpstr>     Актуальность выбранной темы     Огромную роль в познавательном воспитании играет математическое воспитание. Изучение математики способствует развитию памяти, речи, воображения, эмоций; формирует настойчивость, терпение, творческий потенциал личности.     В математическом образовании дошкольников очень эффективно использовать такую форму работы, как конструирование. Единство математики и конструирования создает благоприятные условия для поиска связей и отношений между предметами, явлениями, их свойствами и качествами. Математические представления лучше осмысливаются детьми, закрепляются через конструирование, т. к. применяются в продуктивной деятельности. В процессе конструирования у ребенка происходит знакомство с формой, величинами, пространственными характеристиками, совершенствуется развитие логических приемов мышления: анализ, синтез, сравнение, классификация, обобщение, что дает возможность использовать конструирование при формировании математических представлений у детей.</vt:lpstr>
      <vt:lpstr>  </vt:lpstr>
      <vt:lpstr>Инструментами для формирования элементарных математических представлений выступают кубики, разные конструкторы, мозаика, блоки Дьенеша, палочки Кюизенера, счетные наборы и т. д.  </vt:lpstr>
      <vt:lpstr>  Играя, занимаемся математикой      Обучение математики детей дошкольного возраста немыслимо без использования занимательных игр, задач, развлечений. Конструктивная деятельность, как и игровая является одним из важных видов деятельности в формировании математических представлений.        </vt:lpstr>
      <vt:lpstr>Элементы конструирования на занятиях математики </vt:lpstr>
      <vt:lpstr>Дидактическая игра «Собери бусы» </vt:lpstr>
      <vt:lpstr>На занятиях по формированию представлений о геометрических фигурах, на развитие умений анализировать свойства предмета (форма, цвет, размер) использую блоки Дьенеша. Предлагаю схему большого и маленького домика. Дети сравнивают, анализируют, из каких фигур построены домики, а затем из блоков строят большой и маленький дом, дополняют другими деталями домики (окно, труба на крыше)</vt:lpstr>
      <vt:lpstr>Игровые ситуации Формирование математических представлений с помощью конструирования происходят в различных игровых ситуациях. Для обыгрывания построек необходимо создавать условия, подобрав мелкие игрушки (машинки, фигурки животных, людей и т. д.) Важным условием для строительно-конструктивных игр является их тема. Например, во второй младшей группе (3-4 года) – ворота, дорожки, грузовая машина, мебель для кукол, домики, гараж, башенки, загородки для животных и т. д. В младших группах дети строят по образцу. Воспитатель строит сам в присутствии детей, вовлекая их затем в обыгрывание постройки.  Игровая ситуация «Строим загон для животных» </vt:lpstr>
      <vt:lpstr>Игровая ситуация «Теремок для зверей» с использованием палочек Кюизенера.  Воспитатель предлагает помочь зверушкам из сказки «Теремок». Дети вспоминают, какие животные приходили к теремку, кто раздавил теремок. Почему? (теремок был маленький). Теперь им нужен большой теремок. (как на картинке)</vt:lpstr>
      <vt:lpstr>Дидактические игры по конструированию  Чтобы конструктивная деятельность увлекала детей включаю песенки, сказки, стихотворения, физ. минутки, предлагаю детям игрушки нужной тематики, придумываем сюжет игры.  Для игры «Грузовик для овощей» - песенка «Урожайная» (поем вместе)  - Едем, едем мы домой    На машине грузовой.    Ворота отворяй,    Едет с поля урожай.        Игра «Построй башню для принцессы» -  рассказываю короткую сказку про принцессу,  которую злой колдун заточил в башне. Дети строят башню из разных конструкторов.</vt:lpstr>
      <vt:lpstr>Строим башни, мебель для куклы, дома, гаражи и т. д. </vt:lpstr>
      <vt:lpstr>Развивающие игры по конструированию, сделанные своими руками, представляют собой совместную деятельность детей и взрослых. Также дети могут играть самостоятельно.  Игры «Разложи по цвету», «Сложи по образцу», «Сложи фигуры», «Сложи узор», «Построй из фигур»</vt:lpstr>
      <vt:lpstr>Слайд 16</vt:lpstr>
      <vt:lpstr>Самостоятельная деятельность детей в игре с конструкторами.  Самостоятельная деятельность – это игра. Играя, создавая постройки, предметы, узоры, дети вступают в общение со сверстниками. Их объединяет единая цель, совместные усилия к ее достижению, общие интересы и переживания. Самостоятельные строительные игры помогают овладевать трудовыми умениями и навыками. </vt:lpstr>
      <vt:lpstr>Настольные конструктивные игры</vt:lpstr>
      <vt:lpstr>       Мы играем развиваемся</vt:lpstr>
      <vt:lpstr>Развивающая  - предметно – пространственная среда Главным условием успешной реализации программы по формированию элементарных математических представлений является создание развивающей среды. Создание математического уголка, уголка конструирования в предметно-развивающей среде способствует организации самостоятельной деятельности детей, развитию самооценки, самоконтроля, самоорганизации детей.</vt:lpstr>
      <vt:lpstr>                                Работа с родителями Необходимо привлекать родителей к решению задач  математического развития детей. Для этого использовала разнообразные формы работы с родителями. Проводила  индивидуальные беседы, консультацию «Конструирование  в младшей группе», привлекала родителей к организации математического уголка, уголка конструирования, знакомила родителей приемами руководства конструктивными играми, методикой их проведения, напоминала, чтобы играли с детьми, учили их последовательным действиям, успешно планировали в уме, приучали детей к умственному труду. Чтобы родителям было легче определить, в какие игры и как играть с детьми, какие конструкторы иметь дома и как с ними играть, составила буклет «Игры с конструктором дома», памятку «Что нужно знать родителям маленького конструктора», в которых была отражена тематика игр по разделам Программы и возрастам с содержанием игр. </vt:lpstr>
      <vt:lpstr>Благодаря использованию продуманной системы  игровой конструктивной деятельности в различных формах работы, дети усваивают математические знания и умения по программе без перегрузок и утомительных занятий. Систематическая, специально организованная работа по ознакомлению детей дошкольного возраста с математической грамотностью через игровую конструктивную деятельность позволит качественно изменить уровень знаний детей. В целом можно сделать вывод о том, что задачи ФЭМП и задачи, которые ставятся в процессе обучения конструированию, имеют много схожего и практически вытекают одни из других. Конструирование позволяет улучшать сенсорные и интеллектуальные способности, что обеспечивает развитие математических представлений. 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                                               образовательное автономное учреждение                                       «Центр развития ребенка – детский сад  № 116 г. Орска «Ералашка» </dc:title>
  <dc:creator>Пользователь</dc:creator>
  <cp:lastModifiedBy>User</cp:lastModifiedBy>
  <cp:revision>21</cp:revision>
  <dcterms:created xsi:type="dcterms:W3CDTF">2024-02-13T06:15:44Z</dcterms:created>
  <dcterms:modified xsi:type="dcterms:W3CDTF">2024-03-27T06:37:16Z</dcterms:modified>
</cp:coreProperties>
</file>