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73" r:id="rId3"/>
    <p:sldId id="272" r:id="rId4"/>
    <p:sldId id="271" r:id="rId5"/>
    <p:sldId id="301" r:id="rId6"/>
    <p:sldId id="333" r:id="rId7"/>
    <p:sldId id="335" r:id="rId8"/>
    <p:sldId id="336" r:id="rId9"/>
    <p:sldId id="337" r:id="rId10"/>
    <p:sldId id="338" r:id="rId11"/>
    <p:sldId id="33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p:scale>
          <a:sx n="77" d="100"/>
          <a:sy n="77" d="100"/>
        </p:scale>
        <p:origin x="-1170"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D59193-C8F3-4B2A-81CD-CFF4004A95C8}" type="datetimeFigureOut">
              <a:rPr lang="ru-RU" smtClean="0"/>
              <a:t>04.09.2020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B5B6B-7E9C-47F4-96F2-E3E8BF48005B}" type="slidenum">
              <a:rPr lang="ru-RU" smtClean="0"/>
              <a:t>‹#›</a:t>
            </a:fld>
            <a:endParaRPr lang="ru-RU"/>
          </a:p>
        </p:txBody>
      </p:sp>
    </p:spTree>
    <p:extLst>
      <p:ext uri="{BB962C8B-B14F-4D97-AF65-F5344CB8AC3E}">
        <p14:creationId xmlns:p14="http://schemas.microsoft.com/office/powerpoint/2010/main" val="1410013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6EB5B6B-7E9C-47F4-96F2-E3E8BF48005B}" type="slidenum">
              <a:rPr lang="ru-RU" smtClean="0"/>
              <a:t>1</a:t>
            </a:fld>
            <a:endParaRPr lang="ru-RU"/>
          </a:p>
        </p:txBody>
      </p:sp>
    </p:spTree>
    <p:extLst>
      <p:ext uri="{BB962C8B-B14F-4D97-AF65-F5344CB8AC3E}">
        <p14:creationId xmlns:p14="http://schemas.microsoft.com/office/powerpoint/2010/main" val="403697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fotki.yandex.ru/get/4416/102699435.3a6/0_702e2_7ed588_L.jpg"/>
          <p:cNvPicPr/>
          <p:nvPr/>
        </p:nvPicPr>
        <p:blipFill>
          <a:blip r:embed="rId5" cstate="print"/>
          <a:srcRect/>
          <a:stretch>
            <a:fillRect/>
          </a:stretch>
        </p:blipFill>
        <p:spPr bwMode="auto">
          <a:xfrm>
            <a:off x="0" y="0"/>
            <a:ext cx="9144000" cy="6857999"/>
          </a:xfrm>
          <a:prstGeom prst="rect">
            <a:avLst/>
          </a:prstGeom>
          <a:noFill/>
          <a:ln w="9525">
            <a:noFill/>
            <a:miter lim="800000"/>
            <a:headEnd/>
            <a:tailEnd/>
          </a:ln>
        </p:spPr>
      </p:pic>
      <p:sp>
        <p:nvSpPr>
          <p:cNvPr id="3" name="Заголовок 2"/>
          <p:cNvSpPr>
            <a:spLocks noGrp="1"/>
          </p:cNvSpPr>
          <p:nvPr>
            <p:ph type="ctrTitle"/>
          </p:nvPr>
        </p:nvSpPr>
        <p:spPr>
          <a:xfrm>
            <a:off x="214282" y="1700808"/>
            <a:ext cx="8929718" cy="1571636"/>
          </a:xfrm>
          <a:ln>
            <a:noFill/>
          </a:ln>
        </p:spPr>
        <p:txBody>
          <a:bodyPr>
            <a:noAutofit/>
          </a:bodyPr>
          <a:lstStyle/>
          <a:p>
            <a:r>
              <a:rPr lang="ru-RU" sz="8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ru-RU" sz="8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ru-RU" sz="6600" b="1" dirty="0" smtClean="0">
                <a:solidFill>
                  <a:srgbClr val="7030A0"/>
                </a:solidFill>
                <a:latin typeface="Times New Roman" pitchFamily="18" charset="0"/>
                <a:cs typeface="Times New Roman" pitchFamily="18" charset="0"/>
              </a:rPr>
              <a:t>«</a:t>
            </a:r>
            <a:r>
              <a:rPr lang="ru-RU" sz="6600" b="1" i="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Наш дом</a:t>
            </a:r>
            <a:br>
              <a:rPr lang="ru-RU" sz="6600" b="1" i="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br>
            <a:r>
              <a:rPr lang="ru-RU" sz="6600" b="1" i="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Южный Урал»</a:t>
            </a:r>
            <a:endParaRPr lang="ru-RU" sz="6600" b="1" dirty="0">
              <a:solidFill>
                <a:srgbClr val="7030A0"/>
              </a:solidFill>
              <a:latin typeface="Times New Roman" pitchFamily="18" charset="0"/>
              <a:cs typeface="Times New Roman" pitchFamily="18" charset="0"/>
            </a:endParaRPr>
          </a:p>
        </p:txBody>
      </p:sp>
      <p:pic>
        <p:nvPicPr>
          <p:cNvPr id="6" name="Вольница (Заблудня) -_13323302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flipH="1" flipV="1">
            <a:off x="6444208" y="5229200"/>
            <a:ext cx="576064" cy="576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332656"/>
            <a:ext cx="9144000" cy="646331"/>
          </a:xfrm>
          <a:prstGeom prst="rect">
            <a:avLst/>
          </a:prstGeom>
        </p:spPr>
        <p:txBody>
          <a:bodyPr wrap="square">
            <a:spAutoFit/>
          </a:bodyPr>
          <a:lstStyle/>
          <a:p>
            <a:pPr lvl="0" algn="ctr"/>
            <a:endParaRPr lang="ru-RU"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pic>
        <p:nvPicPr>
          <p:cNvPr id="6" name="Рисунок 5" descr="http://img-fotki.yandex.ru/get/4416/102699435.3a6/0_702e2_7ed588_L.jpg"/>
          <p:cNvPicPr/>
          <p:nvPr/>
        </p:nvPicPr>
        <p:blipFill>
          <a:blip r:embed="rId2" cstate="print"/>
          <a:srcRect/>
          <a:stretch>
            <a:fillRect/>
          </a:stretch>
        </p:blipFill>
        <p:spPr bwMode="auto">
          <a:xfrm>
            <a:off x="15865" y="1"/>
            <a:ext cx="9144000" cy="7015992"/>
          </a:xfrm>
          <a:prstGeom prst="rect">
            <a:avLst/>
          </a:prstGeom>
          <a:noFill/>
          <a:ln w="9525">
            <a:noFill/>
            <a:miter lim="800000"/>
            <a:headEnd/>
            <a:tailEnd/>
          </a:ln>
        </p:spPr>
      </p:pic>
      <p:sp>
        <p:nvSpPr>
          <p:cNvPr id="5" name="Заголовок 4"/>
          <p:cNvSpPr>
            <a:spLocks noGrp="1"/>
          </p:cNvSpPr>
          <p:nvPr>
            <p:ph type="title"/>
          </p:nvPr>
        </p:nvSpPr>
        <p:spPr/>
        <p:txBody>
          <a:bodyPr>
            <a:normAutofit/>
          </a:bodyPr>
          <a:lstStyle/>
          <a:p>
            <a:r>
              <a:rPr lang="ru-RU" sz="3600" b="1" dirty="0" smtClean="0">
                <a:solidFill>
                  <a:srgbClr val="FF0000"/>
                </a:solidFill>
                <a:latin typeface="Times New Roman" pitchFamily="18" charset="0"/>
                <a:cs typeface="Times New Roman" pitchFamily="18" charset="0"/>
              </a:rPr>
              <a:t>Список литературы</a:t>
            </a:r>
            <a:endParaRPr lang="ru-RU" sz="3600" b="1" dirty="0">
              <a:solidFill>
                <a:srgbClr val="FF0000"/>
              </a:solidFill>
              <a:latin typeface="Times New Roman" pitchFamily="18" charset="0"/>
              <a:cs typeface="Times New Roman" pitchFamily="18" charset="0"/>
            </a:endParaRPr>
          </a:p>
        </p:txBody>
      </p:sp>
      <p:sp>
        <p:nvSpPr>
          <p:cNvPr id="9" name="Объект 8"/>
          <p:cNvSpPr>
            <a:spLocks noGrp="1"/>
          </p:cNvSpPr>
          <p:nvPr>
            <p:ph sz="half" idx="1"/>
          </p:nvPr>
        </p:nvSpPr>
        <p:spPr>
          <a:xfrm>
            <a:off x="323528" y="1196752"/>
            <a:ext cx="8219256" cy="4958011"/>
          </a:xfrm>
        </p:spPr>
        <p:txBody>
          <a:bodyPr/>
          <a:lstStyle/>
          <a:p>
            <a:pPr lvl="0">
              <a:lnSpc>
                <a:spcPts val="1470"/>
              </a:lnSpc>
              <a:tabLst>
                <a:tab pos="457200" algn="l"/>
              </a:tabLst>
            </a:pPr>
            <a:endParaRPr lang="ru-RU" sz="1800" dirty="0" smtClean="0">
              <a:solidFill>
                <a:srgbClr val="000000"/>
              </a:solidFill>
              <a:latin typeface="Times New Roman" pitchFamily="18" charset="0"/>
              <a:ea typeface="Times New Roman"/>
              <a:cs typeface="Times New Roman" pitchFamily="18" charset="0"/>
            </a:endParaRPr>
          </a:p>
          <a:p>
            <a:pPr lvl="0">
              <a:lnSpc>
                <a:spcPts val="1470"/>
              </a:lnSpc>
              <a:tabLst>
                <a:tab pos="457200" algn="l"/>
              </a:tabLst>
            </a:pPr>
            <a:r>
              <a:rPr lang="ru-RU" sz="1800" dirty="0" smtClean="0">
                <a:solidFill>
                  <a:srgbClr val="000000"/>
                </a:solidFill>
                <a:latin typeface="Times New Roman" pitchFamily="18" charset="0"/>
                <a:ea typeface="Times New Roman"/>
                <a:cs typeface="Times New Roman" pitchFamily="18" charset="0"/>
              </a:rPr>
              <a:t>Наш </a:t>
            </a:r>
            <a:r>
              <a:rPr lang="ru-RU" sz="1800" dirty="0">
                <a:solidFill>
                  <a:srgbClr val="000000"/>
                </a:solidFill>
                <a:latin typeface="Times New Roman" pitchFamily="18" charset="0"/>
                <a:ea typeface="Times New Roman"/>
                <a:cs typeface="Times New Roman" pitchFamily="18" charset="0"/>
              </a:rPr>
              <a:t>дом –Южный Урал» Программно-методический комплекс для организаций, реализующих образовательные программы дошкольного образования. – Челябинск, АБРИС. –2014.- 255с.</a:t>
            </a:r>
            <a:endParaRPr lang="ru-RU" sz="1800" dirty="0">
              <a:latin typeface="Times New Roman" pitchFamily="18" charset="0"/>
              <a:ea typeface="Times New Roman"/>
              <a:cs typeface="Times New Roman" pitchFamily="18" charset="0"/>
            </a:endParaRPr>
          </a:p>
          <a:p>
            <a:pPr lvl="0">
              <a:lnSpc>
                <a:spcPts val="1470"/>
              </a:lnSpc>
              <a:tabLst>
                <a:tab pos="457200" algn="l"/>
              </a:tabLst>
            </a:pPr>
            <a:r>
              <a:rPr lang="ru-RU" sz="1800" dirty="0">
                <a:solidFill>
                  <a:srgbClr val="000000"/>
                </a:solidFill>
                <a:latin typeface="Times New Roman" pitchFamily="18" charset="0"/>
                <a:ea typeface="Times New Roman"/>
                <a:cs typeface="Times New Roman" pitchFamily="18" charset="0"/>
              </a:rPr>
              <a:t>Николаева, С.Н. Теория и методика экологического образования детей: учебное пособие для студентов высших педагогических заведений/С.Н. Николаева. – М.: Издательский центр «Академия», 2002. – 336с.</a:t>
            </a:r>
            <a:endParaRPr lang="ru-RU" sz="1800" dirty="0">
              <a:latin typeface="Times New Roman" pitchFamily="18" charset="0"/>
              <a:ea typeface="Times New Roman"/>
              <a:cs typeface="Times New Roman" pitchFamily="18" charset="0"/>
            </a:endParaRPr>
          </a:p>
          <a:p>
            <a:pPr lvl="0">
              <a:lnSpc>
                <a:spcPts val="1470"/>
              </a:lnSpc>
              <a:tabLst>
                <a:tab pos="457200" algn="l"/>
              </a:tabLst>
            </a:pPr>
            <a:r>
              <a:rPr lang="ru-RU" sz="1800" dirty="0" smtClean="0">
                <a:solidFill>
                  <a:srgbClr val="000000"/>
                </a:solidFill>
                <a:latin typeface="Times New Roman" pitchFamily="18" charset="0"/>
                <a:ea typeface="Times New Roman"/>
                <a:cs typeface="Times New Roman" pitchFamily="18" charset="0"/>
              </a:rPr>
              <a:t>Содержание </a:t>
            </a:r>
            <a:r>
              <a:rPr lang="ru-RU" sz="1800" dirty="0">
                <a:solidFill>
                  <a:srgbClr val="000000"/>
                </a:solidFill>
                <a:latin typeface="Times New Roman" pitchFamily="18" charset="0"/>
                <a:ea typeface="Times New Roman"/>
                <a:cs typeface="Times New Roman" pitchFamily="18" charset="0"/>
              </a:rPr>
              <a:t>и технологии воспитания и обучения детей дошкольного воз-</a:t>
            </a:r>
            <a:r>
              <a:rPr lang="ru-RU" sz="1800" dirty="0" err="1">
                <a:solidFill>
                  <a:srgbClr val="000000"/>
                </a:solidFill>
                <a:latin typeface="Times New Roman" pitchFamily="18" charset="0"/>
                <a:ea typeface="Times New Roman"/>
                <a:cs typeface="Times New Roman" pitchFamily="18" charset="0"/>
              </a:rPr>
              <a:t>раста</a:t>
            </a:r>
            <a:r>
              <a:rPr lang="ru-RU" sz="1800" dirty="0">
                <a:solidFill>
                  <a:srgbClr val="000000"/>
                </a:solidFill>
                <a:latin typeface="Times New Roman" pitchFamily="18" charset="0"/>
                <a:ea typeface="Times New Roman"/>
                <a:cs typeface="Times New Roman" pitchFamily="18" charset="0"/>
              </a:rPr>
              <a:t> : науч.-</a:t>
            </a:r>
            <a:r>
              <a:rPr lang="ru-RU" sz="1800" dirty="0" err="1">
                <a:solidFill>
                  <a:srgbClr val="000000"/>
                </a:solidFill>
                <a:latin typeface="Times New Roman" pitchFamily="18" charset="0"/>
                <a:ea typeface="Times New Roman"/>
                <a:cs typeface="Times New Roman" pitchFamily="18" charset="0"/>
              </a:rPr>
              <a:t>методич</a:t>
            </a:r>
            <a:r>
              <a:rPr lang="ru-RU" sz="1800" dirty="0">
                <a:solidFill>
                  <a:srgbClr val="000000"/>
                </a:solidFill>
                <a:latin typeface="Times New Roman" pitchFamily="18" charset="0"/>
                <a:ea typeface="Times New Roman"/>
                <a:cs typeface="Times New Roman" pitchFamily="18" charset="0"/>
              </a:rPr>
              <a:t>. пособие / под ред. </a:t>
            </a:r>
            <a:r>
              <a:rPr lang="ru-RU" sz="1800" dirty="0" err="1">
                <a:solidFill>
                  <a:srgbClr val="000000"/>
                </a:solidFill>
                <a:latin typeface="Times New Roman" pitchFamily="18" charset="0"/>
                <a:ea typeface="Times New Roman"/>
                <a:cs typeface="Times New Roman" pitchFamily="18" charset="0"/>
              </a:rPr>
              <a:t>Е.С.Бабуновой</a:t>
            </a:r>
            <a:r>
              <a:rPr lang="ru-RU" sz="1800" dirty="0">
                <a:solidFill>
                  <a:srgbClr val="000000"/>
                </a:solidFill>
                <a:latin typeface="Times New Roman" pitchFamily="18" charset="0"/>
                <a:ea typeface="Times New Roman"/>
                <a:cs typeface="Times New Roman" pitchFamily="18" charset="0"/>
              </a:rPr>
              <a:t>. – 2008. – 318 с. 27.</a:t>
            </a:r>
            <a:endParaRPr lang="ru-RU" sz="1800" dirty="0">
              <a:latin typeface="Times New Roman" pitchFamily="18" charset="0"/>
              <a:ea typeface="Times New Roman"/>
              <a:cs typeface="Times New Roman" pitchFamily="18" charset="0"/>
            </a:endParaRPr>
          </a:p>
          <a:p>
            <a:r>
              <a:rPr lang="ru-RU" sz="1800" dirty="0" err="1" smtClean="0">
                <a:latin typeface="Times New Roman" pitchFamily="18" charset="0"/>
                <a:cs typeface="Times New Roman" pitchFamily="18" charset="0"/>
              </a:rPr>
              <a:t>Кузбеков</a:t>
            </a:r>
            <a:r>
              <a:rPr lang="ru-RU" sz="1800" dirty="0" smtClean="0">
                <a:latin typeface="Times New Roman" pitchFamily="18" charset="0"/>
                <a:cs typeface="Times New Roman" pitchFamily="18" charset="0"/>
              </a:rPr>
              <a:t> Ф.Т История культуры башкир.- Уфа, 1997г</a:t>
            </a:r>
          </a:p>
          <a:p>
            <a:r>
              <a:rPr lang="ru-RU" sz="1800" dirty="0" smtClean="0">
                <a:latin typeface="Times New Roman" pitchFamily="18" charset="0"/>
                <a:cs typeface="Times New Roman" pitchFamily="18" charset="0"/>
              </a:rPr>
              <a:t>Оренбургское казачье войско: </a:t>
            </a:r>
            <a:r>
              <a:rPr lang="ru-RU" sz="1800" dirty="0" err="1" smtClean="0">
                <a:latin typeface="Times New Roman" pitchFamily="18" charset="0"/>
                <a:cs typeface="Times New Roman" pitchFamily="18" charset="0"/>
              </a:rPr>
              <a:t>Культура.Быт.Обычаи</a:t>
            </a:r>
            <a:r>
              <a:rPr lang="ru-RU" sz="1800" dirty="0" smtClean="0">
                <a:latin typeface="Times New Roman" pitchFamily="18" charset="0"/>
                <a:cs typeface="Times New Roman" pitchFamily="18" charset="0"/>
              </a:rPr>
              <a:t>/</a:t>
            </a:r>
            <a:r>
              <a:rPr lang="ru-RU" sz="1800" dirty="0" err="1" smtClean="0">
                <a:latin typeface="Times New Roman" pitchFamily="18" charset="0"/>
                <a:cs typeface="Times New Roman" pitchFamily="18" charset="0"/>
              </a:rPr>
              <a:t>Межвуз.сб.науч.тр</a:t>
            </a:r>
            <a:r>
              <a:rPr lang="ru-RU" sz="1800" dirty="0" smtClean="0">
                <a:latin typeface="Times New Roman" pitchFamily="18" charset="0"/>
                <a:cs typeface="Times New Roman" pitchFamily="18" charset="0"/>
              </a:rPr>
              <a:t>.-Челябинск, 1996г</a:t>
            </a:r>
          </a:p>
          <a:p>
            <a:r>
              <a:rPr lang="ru-RU" sz="1800" dirty="0" smtClean="0">
                <a:latin typeface="Times New Roman" pitchFamily="18" charset="0"/>
                <a:cs typeface="Times New Roman" pitchFamily="18" charset="0"/>
              </a:rPr>
              <a:t>Семенова М. Мы-славяне! СПб., 1997г</a:t>
            </a:r>
          </a:p>
          <a:p>
            <a:r>
              <a:rPr lang="ru-RU" sz="1800" dirty="0" smtClean="0">
                <a:latin typeface="Times New Roman" pitchFamily="18" charset="0"/>
                <a:cs typeface="Times New Roman" pitchFamily="18" charset="0"/>
              </a:rPr>
              <a:t>Федорова Г.П. На золотом крыльце сидели: игры, занятия, частушки, песни, </a:t>
            </a:r>
            <a:r>
              <a:rPr lang="ru-RU" sz="1800" dirty="0" err="1" smtClean="0">
                <a:latin typeface="Times New Roman" pitchFamily="18" charset="0"/>
                <a:cs typeface="Times New Roman" pitchFamily="18" charset="0"/>
              </a:rPr>
              <a:t>потешки</a:t>
            </a:r>
            <a:r>
              <a:rPr lang="ru-RU" sz="1800" dirty="0" smtClean="0">
                <a:latin typeface="Times New Roman" pitchFamily="18" charset="0"/>
                <a:cs typeface="Times New Roman" pitchFamily="18" charset="0"/>
              </a:rPr>
              <a:t> для детей дошкольного возраста.- СПб., 2000г</a:t>
            </a:r>
          </a:p>
          <a:p>
            <a:r>
              <a:rPr lang="ru-RU" sz="1800" dirty="0" smtClean="0">
                <a:latin typeface="Times New Roman" pitchFamily="18" charset="0"/>
                <a:cs typeface="Times New Roman" pitchFamily="18" charset="0"/>
              </a:rPr>
              <a:t>Южный Урал: Историко-культурные проблемы.-Оренбург, 1995г</a:t>
            </a:r>
          </a:p>
          <a:p>
            <a:r>
              <a:rPr lang="ru-RU" sz="1800" dirty="0" smtClean="0">
                <a:latin typeface="Times New Roman" pitchFamily="18" charset="0"/>
                <a:cs typeface="Times New Roman" pitchFamily="18" charset="0"/>
              </a:rPr>
              <a:t>Виноградов И.Б. Страницы древней истории Южного Урала.-Челябинск, 1997</a:t>
            </a:r>
          </a:p>
          <a:p>
            <a:endParaRPr lang="ru-RU" dirty="0"/>
          </a:p>
        </p:txBody>
      </p:sp>
    </p:spTree>
    <p:extLst>
      <p:ext uri="{BB962C8B-B14F-4D97-AF65-F5344CB8AC3E}">
        <p14:creationId xmlns:p14="http://schemas.microsoft.com/office/powerpoint/2010/main" val="17693439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332656"/>
            <a:ext cx="9144000" cy="646331"/>
          </a:xfrm>
          <a:prstGeom prst="rect">
            <a:avLst/>
          </a:prstGeom>
        </p:spPr>
        <p:txBody>
          <a:bodyPr wrap="square">
            <a:spAutoFit/>
          </a:bodyPr>
          <a:lstStyle/>
          <a:p>
            <a:pPr lvl="0" algn="ctr"/>
            <a:endParaRPr lang="ru-RU"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pic>
        <p:nvPicPr>
          <p:cNvPr id="6" name="Рисунок 5" descr="http://img-fotki.yandex.ru/get/4416/102699435.3a6/0_702e2_7ed588_L.jpg"/>
          <p:cNvPicPr/>
          <p:nvPr/>
        </p:nvPicPr>
        <p:blipFill>
          <a:blip r:embed="rId2" cstate="print"/>
          <a:srcRect/>
          <a:stretch>
            <a:fillRect/>
          </a:stretch>
        </p:blipFill>
        <p:spPr bwMode="auto">
          <a:xfrm>
            <a:off x="0" y="1"/>
            <a:ext cx="9144000" cy="6976118"/>
          </a:xfrm>
          <a:prstGeom prst="rect">
            <a:avLst/>
          </a:prstGeom>
          <a:noFill/>
          <a:ln w="9525">
            <a:noFill/>
            <a:miter lim="800000"/>
            <a:headEnd/>
            <a:tailEnd/>
          </a:ln>
        </p:spPr>
      </p:pic>
      <p:sp>
        <p:nvSpPr>
          <p:cNvPr id="9" name="Объект 8"/>
          <p:cNvSpPr>
            <a:spLocks noGrp="1"/>
          </p:cNvSpPr>
          <p:nvPr>
            <p:ph sz="half" idx="1"/>
          </p:nvPr>
        </p:nvSpPr>
        <p:spPr>
          <a:xfrm>
            <a:off x="457200" y="1600200"/>
            <a:ext cx="8219256" cy="4525963"/>
          </a:xfrm>
        </p:spPr>
        <p:txBody>
          <a:bodyPr>
            <a:normAutofit/>
          </a:bodyPr>
          <a:lstStyle/>
          <a:p>
            <a:pPr marL="0" indent="0" algn="ctr">
              <a:buNone/>
            </a:pPr>
            <a:endParaRPr lang="ru-RU" sz="6600" dirty="0" smtClean="0">
              <a:solidFill>
                <a:srgbClr val="FF0000"/>
              </a:solidFill>
              <a:latin typeface="Times New Roman" pitchFamily="18" charset="0"/>
              <a:cs typeface="Times New Roman" pitchFamily="18" charset="0"/>
            </a:endParaRPr>
          </a:p>
          <a:p>
            <a:pPr marL="0" indent="0" algn="ctr">
              <a:buNone/>
            </a:pPr>
            <a:r>
              <a:rPr lang="ru-RU" sz="6600" dirty="0" smtClean="0">
                <a:solidFill>
                  <a:srgbClr val="FF0000"/>
                </a:solidFill>
                <a:latin typeface="Times New Roman" pitchFamily="18" charset="0"/>
                <a:cs typeface="Times New Roman" pitchFamily="18" charset="0"/>
              </a:rPr>
              <a:t>Спасибо за внимание</a:t>
            </a:r>
            <a:endParaRPr lang="ru-RU" sz="6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346946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fotki.yandex.ru/get/4416/102699435.3a6/0_702e2_7ed588_L.jpg"/>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Заголовок 2"/>
          <p:cNvSpPr>
            <a:spLocks noGrp="1"/>
          </p:cNvSpPr>
          <p:nvPr>
            <p:ph type="title"/>
          </p:nvPr>
        </p:nvSpPr>
        <p:spPr/>
        <p:txBody>
          <a:bodyPr>
            <a:normAutofit/>
          </a:bodyPr>
          <a:lstStyle/>
          <a:p>
            <a:r>
              <a:rPr lang="ru-RU"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Актуальность:</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одержимое 3"/>
          <p:cNvSpPr>
            <a:spLocks noGrp="1"/>
          </p:cNvSpPr>
          <p:nvPr>
            <p:ph idx="1"/>
          </p:nvPr>
        </p:nvSpPr>
        <p:spPr/>
        <p:txBody>
          <a:bodyPr>
            <a:noAutofit/>
          </a:bodyPr>
          <a:lstStyle/>
          <a:p>
            <a:pPr algn="ctr">
              <a:buNone/>
            </a:pPr>
            <a:r>
              <a:rPr lang="ru-RU" sz="2400" dirty="0" smtClean="0">
                <a:latin typeface="Times New Roman" pitchFamily="18" charset="0"/>
                <a:cs typeface="Times New Roman" pitchFamily="18" charset="0"/>
              </a:rPr>
              <a:t>                Дошкольный  возраст,  характеризуется интенсивным  вхождением   в   социальный мир, формированием   у  детей  начальных  представлений  об   этнической   и   национальной   культуре  народов ближайшего и отдаленного национального окружения. Роль педагога – удовлетворить детское любопытство и дать ребенку элементарные знания о традициях , быте, культуре народов родного края. С учетом этого можно сказать о благоприятных перспективах  и  актуальности  формирования у дошкольников  этнокультурной    осведомленности.</a:t>
            </a:r>
            <a:endParaRPr lang="ru-RU"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fotki.yandex.ru/get/4416/102699435.3a6/0_702e2_7ed588_L.jpg"/>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
        <p:nvSpPr>
          <p:cNvPr id="3" name="Заголовок 2"/>
          <p:cNvSpPr>
            <a:spLocks noGrp="1"/>
          </p:cNvSpPr>
          <p:nvPr>
            <p:ph type="title"/>
          </p:nvPr>
        </p:nvSpPr>
        <p:spPr/>
        <p:txBody>
          <a:bodyPr>
            <a:normAutofit/>
          </a:bodyPr>
          <a:lstStyle/>
          <a:p>
            <a:r>
              <a:rPr lang="ru-RU"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Цель:</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одержимое 3"/>
          <p:cNvSpPr>
            <a:spLocks noGrp="1"/>
          </p:cNvSpPr>
          <p:nvPr>
            <p:ph idx="1"/>
          </p:nvPr>
        </p:nvSpPr>
        <p:spPr/>
        <p:txBody>
          <a:bodyPr>
            <a:normAutofit/>
          </a:bodyPr>
          <a:lstStyle/>
          <a:p>
            <a:pPr marL="0" lvl="0" indent="0" algn="ctr">
              <a:buNone/>
            </a:pPr>
            <a:r>
              <a:rPr lang="ru-RU" sz="4200" dirty="0">
                <a:solidFill>
                  <a:srgbClr val="FF0000"/>
                </a:solidFill>
                <a:latin typeface="Times New Roman" pitchFamily="18" charset="0"/>
                <a:cs typeface="Times New Roman" pitchFamily="18" charset="0"/>
              </a:rPr>
              <a:t>Способствовать воспитанию и развитию детей на идеях народной педагогики, помочь детям войти в мир народной культуры, сделать ее своим достоянием</a:t>
            </a:r>
          </a:p>
          <a:p>
            <a:pPr algn="ctr">
              <a:buNone/>
            </a:pPr>
            <a:endParaRPr lang="ru-RU" sz="4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fotki.yandex.ru/get/4416/102699435.3a6/0_702e2_7ed588_L.jpg"/>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
        <p:nvSpPr>
          <p:cNvPr id="3" name="Заголовок 2"/>
          <p:cNvSpPr>
            <a:spLocks noGrp="1"/>
          </p:cNvSpPr>
          <p:nvPr>
            <p:ph type="title"/>
          </p:nvPr>
        </p:nvSpPr>
        <p:spPr/>
        <p:txBody>
          <a:bodyPr>
            <a:normAutofit/>
          </a:bodyPr>
          <a:lstStyle/>
          <a:p>
            <a:r>
              <a:rPr lang="ru-RU"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Задачи:</a:t>
            </a:r>
            <a:endParaRPr lang="ru-RU"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одержимое 3"/>
          <p:cNvSpPr>
            <a:spLocks noGrp="1"/>
          </p:cNvSpPr>
          <p:nvPr>
            <p:ph idx="1"/>
          </p:nvPr>
        </p:nvSpPr>
        <p:spPr/>
        <p:txBody>
          <a:bodyPr>
            <a:normAutofit fontScale="92500"/>
          </a:bodyPr>
          <a:lstStyle/>
          <a:p>
            <a:pPr algn="ctr"/>
            <a:r>
              <a:rPr lang="ru-RU" dirty="0" smtClean="0">
                <a:latin typeface="Times New Roman" pitchFamily="18" charset="0"/>
                <a:cs typeface="Times New Roman" pitchFamily="18" charset="0"/>
              </a:rPr>
              <a:t>Способствовать расширению и углублению детской компетентности о культуре, истории народов Южного Урала;</a:t>
            </a: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Формировать эмоционально-положительные отношение к этнокультурному наследию региона;</a:t>
            </a: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Развивать </a:t>
            </a:r>
            <a:r>
              <a:rPr lang="ru-RU" dirty="0" smtClean="0">
                <a:latin typeface="Times New Roman" pitchFamily="18" charset="0"/>
                <a:cs typeface="Times New Roman" pitchFamily="18" charset="0"/>
              </a:rPr>
              <a:t>умение творчески и самостоятельно отражать этнокультурные традиции в разных видах детской деятельности;</a:t>
            </a:r>
            <a:endParaRPr lang="ru-RU" dirty="0" smtClean="0">
              <a:latin typeface="Times New Roman" pitchFamily="18" charset="0"/>
              <a:cs typeface="Times New Roman" pitchFamily="18" charset="0"/>
            </a:endParaRPr>
          </a:p>
          <a:p>
            <a:pPr algn="ct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fotki.yandex.ru/get/4416/102699435.3a6/0_702e2_7ed588_L.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Заголовок 2"/>
          <p:cNvSpPr>
            <a:spLocks noGrp="1"/>
          </p:cNvSpPr>
          <p:nvPr>
            <p:ph type="title"/>
          </p:nvPr>
        </p:nvSpPr>
        <p:spPr/>
        <p:txBody>
          <a:bodyPr>
            <a:normAutofit fontScale="90000"/>
          </a:bodyPr>
          <a:lstStyle/>
          <a:p>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Игра «Географическая матрешка»</a:t>
            </a:r>
            <a:endPar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Объект 3"/>
          <p:cNvSpPr>
            <a:spLocks noGrp="1"/>
          </p:cNvSpPr>
          <p:nvPr>
            <p:ph sz="half" idx="1"/>
          </p:nvPr>
        </p:nvSpPr>
        <p:spPr>
          <a:xfrm>
            <a:off x="539552" y="1268760"/>
            <a:ext cx="8280920" cy="4857403"/>
          </a:xfrm>
        </p:spPr>
        <p:txBody>
          <a:bodyPr>
            <a:noAutofit/>
          </a:bodyPr>
          <a:lstStyle/>
          <a:p>
            <a:pPr indent="0">
              <a:lnSpc>
                <a:spcPct val="115000"/>
              </a:lnSpc>
              <a:spcAft>
                <a:spcPts val="0"/>
              </a:spcAft>
              <a:buNone/>
            </a:pPr>
            <a:r>
              <a:rPr lang="ru-RU" sz="2000" b="1" i="1" dirty="0" smtClean="0">
                <a:solidFill>
                  <a:srgbClr val="FF0000"/>
                </a:solidFill>
                <a:latin typeface="Times New Roman" pitchFamily="18" charset="0"/>
                <a:ea typeface="Calibri"/>
                <a:cs typeface="Times New Roman" pitchFamily="18" charset="0"/>
              </a:rPr>
              <a:t>                                                 Цель</a:t>
            </a:r>
            <a:r>
              <a:rPr lang="ru-RU" sz="1600" b="1" i="1" dirty="0">
                <a:solidFill>
                  <a:srgbClr val="FF0000"/>
                </a:solidFill>
                <a:latin typeface="Times New Roman" pitchFamily="18" charset="0"/>
                <a:ea typeface="Calibri"/>
                <a:cs typeface="Times New Roman" pitchFamily="18" charset="0"/>
              </a:rPr>
              <a:t>:</a:t>
            </a:r>
            <a:r>
              <a:rPr lang="ru-RU" sz="1600" i="1" dirty="0">
                <a:latin typeface="Times New Roman" pitchFamily="18" charset="0"/>
                <a:ea typeface="Calibri"/>
                <a:cs typeface="Times New Roman" pitchFamily="18" charset="0"/>
              </a:rPr>
              <a:t> </a:t>
            </a:r>
            <a:endParaRPr lang="ru-RU" sz="1600" i="1" dirty="0" smtClean="0">
              <a:latin typeface="Times New Roman" pitchFamily="18" charset="0"/>
              <a:ea typeface="Calibri"/>
              <a:cs typeface="Times New Roman" pitchFamily="18" charset="0"/>
            </a:endParaRPr>
          </a:p>
          <a:p>
            <a:pPr indent="450215">
              <a:lnSpc>
                <a:spcPct val="115000"/>
              </a:lnSpc>
              <a:spcAft>
                <a:spcPts val="0"/>
              </a:spcAft>
            </a:pPr>
            <a:r>
              <a:rPr lang="ru-RU" sz="1600" dirty="0" smtClean="0">
                <a:latin typeface="Times New Roman" pitchFamily="18" charset="0"/>
                <a:ea typeface="Calibri"/>
                <a:cs typeface="Times New Roman" pitchFamily="18" charset="0"/>
              </a:rPr>
              <a:t>дать </a:t>
            </a:r>
            <a:r>
              <a:rPr lang="ru-RU" sz="1600" dirty="0">
                <a:latin typeface="Times New Roman" pitchFamily="18" charset="0"/>
                <a:ea typeface="Calibri"/>
                <a:cs typeface="Times New Roman" pitchFamily="18" charset="0"/>
              </a:rPr>
              <a:t>понятие о городе, стране, континенте и их взаимном расположении.</a:t>
            </a:r>
          </a:p>
          <a:p>
            <a:pPr indent="450215">
              <a:lnSpc>
                <a:spcPct val="115000"/>
              </a:lnSpc>
              <a:spcAft>
                <a:spcPts val="0"/>
              </a:spcAft>
            </a:pPr>
            <a:r>
              <a:rPr lang="ru-RU" sz="1600" dirty="0">
                <a:latin typeface="Times New Roman" pitchFamily="18" charset="0"/>
                <a:ea typeface="Calibri"/>
                <a:cs typeface="Times New Roman" pitchFamily="18" charset="0"/>
              </a:rPr>
              <a:t>Материал: фигурка человека, разноцветные кружки разного размера с надписью «Мой дом», «город </a:t>
            </a:r>
            <a:r>
              <a:rPr lang="ru-RU" sz="1600" dirty="0" smtClean="0">
                <a:latin typeface="Times New Roman" pitchFamily="18" charset="0"/>
                <a:ea typeface="Calibri"/>
                <a:cs typeface="Times New Roman" pitchFamily="18" charset="0"/>
              </a:rPr>
              <a:t>Орск», </a:t>
            </a:r>
            <a:r>
              <a:rPr lang="ru-RU" sz="1600" dirty="0">
                <a:latin typeface="Times New Roman" pitchFamily="18" charset="0"/>
                <a:ea typeface="Calibri"/>
                <a:cs typeface="Times New Roman" pitchFamily="18" charset="0"/>
              </a:rPr>
              <a:t>«Россия», «материк Евразия», «планета Земля» и с условными изображениями континента.</a:t>
            </a:r>
          </a:p>
          <a:p>
            <a:pPr indent="450215">
              <a:lnSpc>
                <a:spcPct val="115000"/>
              </a:lnSpc>
              <a:spcAft>
                <a:spcPts val="0"/>
              </a:spcAft>
            </a:pPr>
            <a:r>
              <a:rPr lang="ru-RU" sz="1600" dirty="0">
                <a:latin typeface="Times New Roman" pitchFamily="18" charset="0"/>
                <a:ea typeface="Calibri"/>
                <a:cs typeface="Times New Roman" pitchFamily="18" charset="0"/>
              </a:rPr>
              <a:t>Ход игры: Во время беседы с детьми обсуждаются понятия: Родина страна, государство, Россия, Отчизна. Перед ребятами ставится вопрос, а как они понимают выражения «малая Родина», «где родился, там и пригодился». После обсуждения, прослушивания песен, чтения стихов и пословиц о </a:t>
            </a:r>
            <a:r>
              <a:rPr lang="ru-RU" sz="1600" dirty="0" smtClean="0">
                <a:latin typeface="Times New Roman" pitchFamily="18" charset="0"/>
                <a:ea typeface="Calibri"/>
                <a:cs typeface="Times New Roman" pitchFamily="18" charset="0"/>
              </a:rPr>
              <a:t>Родине. По </a:t>
            </a:r>
            <a:r>
              <a:rPr lang="ru-RU" sz="1600" dirty="0">
                <a:latin typeface="Times New Roman" pitchFamily="18" charset="0"/>
                <a:ea typeface="Calibri"/>
                <a:cs typeface="Times New Roman" pitchFamily="18" charset="0"/>
              </a:rPr>
              <a:t>завершении беседы, для закрепления знаний детей можно предложить вместе собрать «географическую матрешку». Сначала дети вместе с воспитателем рассматривают разноцветные круги, надписи и рисунки-метки на них. Затем раскладывают круги в порядке убывания, сопровождая рассказом: например, «Мы живем на планете Земля, на самом большом материке Евразия, на котором находится наша, самая большая в мире, страна Россия, город </a:t>
            </a:r>
            <a:r>
              <a:rPr lang="ru-RU" sz="1600" dirty="0" smtClean="0">
                <a:latin typeface="Times New Roman" pitchFamily="18" charset="0"/>
                <a:ea typeface="Calibri"/>
                <a:cs typeface="Times New Roman" pitchFamily="18" charset="0"/>
              </a:rPr>
              <a:t>Орск </a:t>
            </a:r>
            <a:r>
              <a:rPr lang="ru-RU" sz="1600" dirty="0">
                <a:latin typeface="Times New Roman" pitchFamily="18" charset="0"/>
                <a:ea typeface="Calibri"/>
                <a:cs typeface="Times New Roman" pitchFamily="18" charset="0"/>
              </a:rPr>
              <a:t>– моя малая родина, где я живу вместе со своей семьей».</a:t>
            </a:r>
          </a:p>
          <a:p>
            <a:pPr indent="450215">
              <a:lnSpc>
                <a:spcPct val="115000"/>
              </a:lnSpc>
              <a:spcAft>
                <a:spcPts val="0"/>
              </a:spcAft>
            </a:pPr>
            <a:r>
              <a:rPr lang="ru-RU" sz="1600" dirty="0">
                <a:latin typeface="Times New Roman" pitchFamily="18" charset="0"/>
                <a:ea typeface="Calibri"/>
                <a:cs typeface="Times New Roman" pitchFamily="18" charset="0"/>
              </a:rPr>
              <a:t>В процессе работы с материалом ребенок впитывает новые понятия – страна и материк, край и район. В игре он бессознательно запоминает соотношение размеров континента и страны, страны и города.</a:t>
            </a:r>
          </a:p>
          <a:p>
            <a:endParaRPr lang="ru-RU" sz="1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fotki.yandex.ru/get/4416/102699435.3a6/0_702e2_7ed588_L.jpg"/>
          <p:cNvPicPr/>
          <p:nvPr/>
        </p:nvPicPr>
        <p:blipFill>
          <a:blip r:embed="rId2" cstate="print"/>
          <a:srcRect/>
          <a:stretch>
            <a:fillRect/>
          </a:stretch>
        </p:blipFill>
        <p:spPr bwMode="auto">
          <a:xfrm>
            <a:off x="-23777" y="-34280"/>
            <a:ext cx="9144000" cy="6857999"/>
          </a:xfrm>
          <a:prstGeom prst="rect">
            <a:avLst/>
          </a:prstGeom>
          <a:noFill/>
          <a:ln w="9525">
            <a:noFill/>
            <a:miter lim="800000"/>
            <a:headEnd/>
            <a:tailEnd/>
          </a:ln>
        </p:spPr>
      </p:pic>
      <p:sp>
        <p:nvSpPr>
          <p:cNvPr id="3" name="Прямоугольник 2"/>
          <p:cNvSpPr/>
          <p:nvPr/>
        </p:nvSpPr>
        <p:spPr>
          <a:xfrm>
            <a:off x="179512" y="332656"/>
            <a:ext cx="9144000" cy="646331"/>
          </a:xfrm>
          <a:prstGeom prst="rect">
            <a:avLst/>
          </a:prstGeom>
        </p:spPr>
        <p:txBody>
          <a:bodyPr wrap="square">
            <a:spAutoFit/>
          </a:bodyPr>
          <a:lstStyle/>
          <a:p>
            <a:pPr lvl="0" algn="ctr"/>
            <a:endParaRPr lang="ru-RU"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pic>
        <p:nvPicPr>
          <p:cNvPr id="5" name="Рисунок 4" descr="http://img-fotki.yandex.ru/get/4416/102699435.3a6/0_702e2_7ed588_L.jpg"/>
          <p:cNvPicPr/>
          <p:nvPr/>
        </p:nvPicPr>
        <p:blipFill>
          <a:blip r:embed="rId2" cstate="print"/>
          <a:srcRect/>
          <a:stretch>
            <a:fillRect/>
          </a:stretch>
        </p:blipFill>
        <p:spPr bwMode="auto">
          <a:xfrm>
            <a:off x="-23777" y="220"/>
            <a:ext cx="9144000" cy="6857999"/>
          </a:xfrm>
          <a:prstGeom prst="rect">
            <a:avLst/>
          </a:prstGeom>
          <a:noFill/>
          <a:ln w="9525">
            <a:noFill/>
            <a:miter lim="800000"/>
            <a:headEnd/>
            <a:tailEnd/>
          </a:ln>
        </p:spPr>
      </p:pic>
      <p:sp>
        <p:nvSpPr>
          <p:cNvPr id="6" name="Заголовок 5"/>
          <p:cNvSpPr>
            <a:spLocks noGrp="1"/>
          </p:cNvSpPr>
          <p:nvPr>
            <p:ph type="title"/>
          </p:nvPr>
        </p:nvSpPr>
        <p:spPr/>
        <p:txBody>
          <a:bodyPr>
            <a:normAutofit/>
          </a:bodyPr>
          <a:lstStyle/>
          <a:p>
            <a:r>
              <a:rPr lang="ru-RU" sz="4000" b="1" dirty="0" smtClean="0">
                <a:solidFill>
                  <a:srgbClr val="FF0000"/>
                </a:solidFill>
                <a:latin typeface="Times New Roman" pitchFamily="18" charset="0"/>
                <a:cs typeface="Times New Roman" pitchFamily="18" charset="0"/>
              </a:rPr>
              <a:t>Игра «</a:t>
            </a:r>
            <a:r>
              <a:rPr lang="ru-RU" sz="4000" b="1" dirty="0" err="1" smtClean="0">
                <a:solidFill>
                  <a:srgbClr val="FF0000"/>
                </a:solidFill>
                <a:latin typeface="Times New Roman" pitchFamily="18" charset="0"/>
                <a:cs typeface="Times New Roman" pitchFamily="18" charset="0"/>
              </a:rPr>
              <a:t>Бродилка</a:t>
            </a:r>
            <a:r>
              <a:rPr lang="ru-RU" sz="4000" b="1" dirty="0" smtClean="0">
                <a:solidFill>
                  <a:srgbClr val="FF0000"/>
                </a:solidFill>
                <a:latin typeface="Times New Roman" pitchFamily="18" charset="0"/>
                <a:cs typeface="Times New Roman" pitchFamily="18" charset="0"/>
              </a:rPr>
              <a:t> по родному селу»</a:t>
            </a:r>
            <a:endParaRPr lang="ru-RU" sz="4000" b="1" dirty="0">
              <a:solidFill>
                <a:srgbClr val="FF0000"/>
              </a:solidFill>
              <a:latin typeface="Times New Roman" pitchFamily="18" charset="0"/>
              <a:cs typeface="Times New Roman" pitchFamily="18" charset="0"/>
            </a:endParaRPr>
          </a:p>
        </p:txBody>
      </p:sp>
      <p:sp>
        <p:nvSpPr>
          <p:cNvPr id="7" name="Объект 6"/>
          <p:cNvSpPr>
            <a:spLocks noGrp="1"/>
          </p:cNvSpPr>
          <p:nvPr>
            <p:ph sz="half" idx="1"/>
          </p:nvPr>
        </p:nvSpPr>
        <p:spPr>
          <a:xfrm>
            <a:off x="457200" y="1600200"/>
            <a:ext cx="8003232" cy="4525963"/>
          </a:xfrm>
        </p:spPr>
        <p:txBody>
          <a:bodyPr>
            <a:normAutofit fontScale="62500" lnSpcReduction="20000"/>
          </a:bodyPr>
          <a:lstStyle/>
          <a:p>
            <a:pPr marL="0" indent="0">
              <a:buNone/>
            </a:pPr>
            <a:r>
              <a:rPr lang="ru-RU" dirty="0" smtClean="0">
                <a:solidFill>
                  <a:srgbClr val="000000"/>
                </a:solidFill>
                <a:latin typeface="Times New Roman"/>
              </a:rPr>
              <a:t>    В </a:t>
            </a:r>
            <a:r>
              <a:rPr lang="ru-RU" dirty="0">
                <a:solidFill>
                  <a:srgbClr val="000000"/>
                </a:solidFill>
                <a:latin typeface="Times New Roman"/>
              </a:rPr>
              <a:t>ходе игры вы познакомите с достопримечательностями родного поселка и его окраинах. Узнаете, какие дикие животные и птицы обитают в наших окраинах, каких домашних животных разводят в нашем поселке, какие деревья растут в нашей местности, вспомним безопасный маршрут от дома до детского сада и т.д. Победит тот, кто первым завершит своё путешествие. В игре могут принимать участие от 2-4 человек. Распределите цветные фишки между игроками. Поставьте фишки на " Старт". Определим очерёдность хода. В свой ход игрок бросает кубик, переставляет свою фишку вперёд на столько шагов, сколько выпало очков на этом кубике. Если фишка в ходе игры попадает на картинку, то игрок бросает второй кубик со знаками. Фишка игрока может проходить мимо шагов, занятых фишками других игроков или останавливаться на них. Если фишка остановилась на шаге, "изменение траектории"-игрок двигается дальше по указанному направлению стрелки. Фишка, попавшая на шаг "дополнительный ход" игрок бросает кубик ещё раз. Для удобства шаги окрашены в определённые цвета и даны условные обозначения на самом игровом поле. Побеждает тот, чья фишка первой дойдёт до "Финиша".</a:t>
            </a:r>
            <a:r>
              <a:rPr lang="ru-RU" b="1" dirty="0">
                <a:solidFill>
                  <a:srgbClr val="000000"/>
                </a:solidFill>
                <a:latin typeface="Times New Roman"/>
              </a:rPr>
              <a:t> </a:t>
            </a:r>
            <a:r>
              <a:rPr lang="ru-RU" dirty="0">
                <a:solidFill>
                  <a:srgbClr val="000000"/>
                </a:solidFill>
                <a:latin typeface="Times New Roman"/>
              </a:rPr>
              <a:t>Игра ведётся, пока её не закончит предпоследний игрок.</a:t>
            </a:r>
            <a:endParaRPr lang="ru-RU" dirty="0"/>
          </a:p>
        </p:txBody>
      </p:sp>
    </p:spTree>
    <p:extLst>
      <p:ext uri="{BB962C8B-B14F-4D97-AF65-F5344CB8AC3E}">
        <p14:creationId xmlns:p14="http://schemas.microsoft.com/office/powerpoint/2010/main" val="6969605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fotki.yandex.ru/get/4416/102699435.3a6/0_702e2_7ed588_L.jpg"/>
          <p:cNvPicPr/>
          <p:nvPr/>
        </p:nvPicPr>
        <p:blipFill>
          <a:blip r:embed="rId2" cstate="print"/>
          <a:srcRect/>
          <a:stretch>
            <a:fillRect/>
          </a:stretch>
        </p:blipFill>
        <p:spPr bwMode="auto">
          <a:xfrm>
            <a:off x="-23777" y="-34280"/>
            <a:ext cx="9144000" cy="6857999"/>
          </a:xfrm>
          <a:prstGeom prst="rect">
            <a:avLst/>
          </a:prstGeom>
          <a:noFill/>
          <a:ln w="9525">
            <a:noFill/>
            <a:miter lim="800000"/>
            <a:headEnd/>
            <a:tailEnd/>
          </a:ln>
        </p:spPr>
      </p:pic>
      <p:sp>
        <p:nvSpPr>
          <p:cNvPr id="3" name="Прямоугольник 2"/>
          <p:cNvSpPr/>
          <p:nvPr/>
        </p:nvSpPr>
        <p:spPr>
          <a:xfrm>
            <a:off x="179512" y="332656"/>
            <a:ext cx="9144000" cy="646331"/>
          </a:xfrm>
          <a:prstGeom prst="rect">
            <a:avLst/>
          </a:prstGeom>
        </p:spPr>
        <p:txBody>
          <a:bodyPr wrap="square">
            <a:spAutoFit/>
          </a:bodyPr>
          <a:lstStyle/>
          <a:p>
            <a:pPr lvl="0" algn="ctr"/>
            <a:endParaRPr lang="ru-RU"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pic>
        <p:nvPicPr>
          <p:cNvPr id="5" name="Рисунок 4" descr="http://img-fotki.yandex.ru/get/4416/102699435.3a6/0_702e2_7ed588_L.jpg"/>
          <p:cNvPicPr/>
          <p:nvPr/>
        </p:nvPicPr>
        <p:blipFill>
          <a:blip r:embed="rId2" cstate="print"/>
          <a:srcRect/>
          <a:stretch>
            <a:fillRect/>
          </a:stretch>
        </p:blipFill>
        <p:spPr bwMode="auto">
          <a:xfrm>
            <a:off x="-23777" y="220"/>
            <a:ext cx="9144000" cy="6857999"/>
          </a:xfrm>
          <a:prstGeom prst="rect">
            <a:avLst/>
          </a:prstGeom>
          <a:noFill/>
          <a:ln w="9525">
            <a:noFill/>
            <a:miter lim="800000"/>
            <a:headEnd/>
            <a:tailEnd/>
          </a:ln>
        </p:spPr>
      </p:pic>
      <p:sp>
        <p:nvSpPr>
          <p:cNvPr id="4" name="Заголовок 3"/>
          <p:cNvSpPr>
            <a:spLocks noGrp="1"/>
          </p:cNvSpPr>
          <p:nvPr>
            <p:ph type="title"/>
          </p:nvPr>
        </p:nvSpPr>
        <p:spPr/>
        <p:txBody>
          <a:bodyPr>
            <a:noAutofit/>
          </a:bodyPr>
          <a:lstStyle/>
          <a:p>
            <a:r>
              <a:rPr lang="ru-RU" sz="4000" b="1" dirty="0" err="1" smtClean="0">
                <a:solidFill>
                  <a:srgbClr val="FF0000"/>
                </a:solidFill>
                <a:latin typeface="Times New Roman" pitchFamily="18" charset="0"/>
                <a:cs typeface="Times New Roman" pitchFamily="18" charset="0"/>
              </a:rPr>
              <a:t>Пазлы</a:t>
            </a:r>
            <a:r>
              <a:rPr lang="ru-RU" sz="4000" b="1" dirty="0">
                <a:solidFill>
                  <a:srgbClr val="FF0000"/>
                </a:solidFill>
                <a:latin typeface="Times New Roman" pitchFamily="18" charset="0"/>
                <a:cs typeface="Times New Roman" pitchFamily="18" charset="0"/>
              </a:rPr>
              <a:t> </a:t>
            </a:r>
            <a:r>
              <a:rPr lang="ru-RU" sz="4000" b="1" dirty="0" smtClean="0">
                <a:solidFill>
                  <a:srgbClr val="FF0000"/>
                </a:solidFill>
                <a:latin typeface="Times New Roman" pitchFamily="18" charset="0"/>
                <a:cs typeface="Times New Roman" pitchFamily="18" charset="0"/>
              </a:rPr>
              <a:t>«Собери герб Орска и Оренбурга»</a:t>
            </a:r>
            <a:endParaRPr lang="ru-RU" sz="4000" b="1" dirty="0">
              <a:solidFill>
                <a:srgbClr val="FF0000"/>
              </a:solidFill>
              <a:latin typeface="Times New Roman" pitchFamily="18" charset="0"/>
              <a:cs typeface="Times New Roman" pitchFamily="18" charset="0"/>
            </a:endParaRPr>
          </a:p>
        </p:txBody>
      </p:sp>
      <p:sp>
        <p:nvSpPr>
          <p:cNvPr id="6" name="Объект 5"/>
          <p:cNvSpPr>
            <a:spLocks noGrp="1"/>
          </p:cNvSpPr>
          <p:nvPr>
            <p:ph sz="half" idx="1"/>
          </p:nvPr>
        </p:nvSpPr>
        <p:spPr>
          <a:xfrm>
            <a:off x="457200" y="1600200"/>
            <a:ext cx="8003232" cy="4525963"/>
          </a:xfrm>
        </p:spPr>
        <p:txBody>
          <a:bodyPr>
            <a:normAutofit/>
          </a:bodyPr>
          <a:lstStyle/>
          <a:p>
            <a:pPr marL="0" indent="0" algn="ctr">
              <a:buNone/>
            </a:pPr>
            <a:r>
              <a:rPr lang="ru-RU" sz="2100" b="1" dirty="0">
                <a:solidFill>
                  <a:srgbClr val="FF0000"/>
                </a:solidFill>
                <a:latin typeface="Times New Roman" pitchFamily="18" charset="0"/>
                <a:cs typeface="Times New Roman" pitchFamily="18" charset="0"/>
              </a:rPr>
              <a:t>Цель:</a:t>
            </a:r>
          </a:p>
          <a:p>
            <a:r>
              <a:rPr lang="ru-RU" sz="2100" dirty="0">
                <a:latin typeface="Times New Roman" pitchFamily="18" charset="0"/>
                <a:cs typeface="Times New Roman" pitchFamily="18" charset="0"/>
              </a:rPr>
              <a:t>Закреплять знания детей о его значением в современной жизни, что герб обозначает. Развивать связную речь ребёнка, грамматический строй речи, активизировать словарный запас.</a:t>
            </a:r>
          </a:p>
          <a:p>
            <a:r>
              <a:rPr lang="ru-RU" sz="2100" dirty="0">
                <a:latin typeface="Times New Roman" pitchFamily="18" charset="0"/>
                <a:cs typeface="Times New Roman" pitchFamily="18" charset="0"/>
              </a:rPr>
              <a:t>Способствовать развитию образного и логического мышления, произвольного внимания, восприятия, в частности, различению отдельных элементов по цвету, форме, размеру и т. д. ; учит правильно воспринимать связь между частью и целым; развивает мелкую моторику руки. Воспитывать патриотические чувства: воспитание у ребёнка любви и привязанности к своей Родине; формирование нравственного отношения и чувства сопричастности к культурному наследию.</a:t>
            </a:r>
          </a:p>
          <a:p>
            <a:endParaRPr lang="ru-RU" dirty="0"/>
          </a:p>
        </p:txBody>
      </p:sp>
    </p:spTree>
    <p:extLst>
      <p:ext uri="{BB962C8B-B14F-4D97-AF65-F5344CB8AC3E}">
        <p14:creationId xmlns:p14="http://schemas.microsoft.com/office/powerpoint/2010/main" val="14979498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332656"/>
            <a:ext cx="9144000" cy="646331"/>
          </a:xfrm>
          <a:prstGeom prst="rect">
            <a:avLst/>
          </a:prstGeom>
        </p:spPr>
        <p:txBody>
          <a:bodyPr wrap="square">
            <a:spAutoFit/>
          </a:bodyPr>
          <a:lstStyle/>
          <a:p>
            <a:pPr lvl="0" algn="ctr"/>
            <a:endParaRPr lang="ru-RU"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pic>
        <p:nvPicPr>
          <p:cNvPr id="6" name="Рисунок 5" descr="http://img-fotki.yandex.ru/get/4416/102699435.3a6/0_702e2_7ed588_L.jpg"/>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
        <p:nvSpPr>
          <p:cNvPr id="9" name="Заголовок 8"/>
          <p:cNvSpPr>
            <a:spLocks noGrp="1"/>
          </p:cNvSpPr>
          <p:nvPr>
            <p:ph type="title"/>
          </p:nvPr>
        </p:nvSpPr>
        <p:spPr/>
        <p:txBody>
          <a:bodyPr>
            <a:noAutofit/>
          </a:bodyPr>
          <a:lstStyle/>
          <a:p>
            <a:r>
              <a:rPr lang="ru-RU" sz="3600" b="1" dirty="0" smtClean="0">
                <a:solidFill>
                  <a:srgbClr val="FF0000"/>
                </a:solidFill>
                <a:latin typeface="Times New Roman" pitchFamily="18" charset="0"/>
                <a:cs typeface="Times New Roman" pitchFamily="18" charset="0"/>
              </a:rPr>
              <a:t>Дидактическое пособие к программе «Наш дом-Южный Урал»</a:t>
            </a:r>
            <a:endParaRPr lang="ru-RU" sz="3600" b="1" dirty="0">
              <a:solidFill>
                <a:srgbClr val="FF0000"/>
              </a:solidFill>
              <a:latin typeface="Times New Roman" pitchFamily="18" charset="0"/>
              <a:cs typeface="Times New Roman" pitchFamily="18" charset="0"/>
            </a:endParaRPr>
          </a:p>
        </p:txBody>
      </p:sp>
      <p:sp>
        <p:nvSpPr>
          <p:cNvPr id="10" name="Объект 9"/>
          <p:cNvSpPr>
            <a:spLocks noGrp="1"/>
          </p:cNvSpPr>
          <p:nvPr>
            <p:ph sz="half" idx="1"/>
          </p:nvPr>
        </p:nvSpPr>
        <p:spPr>
          <a:xfrm>
            <a:off x="1014658" y="1628800"/>
            <a:ext cx="7733805" cy="4525963"/>
          </a:xfrm>
        </p:spPr>
        <p:txBody>
          <a:bodyPr>
            <a:normAutofit fontScale="92500" lnSpcReduction="10000"/>
          </a:bodyPr>
          <a:lstStyle/>
          <a:p>
            <a:r>
              <a:rPr lang="ru-RU" sz="2600" b="1" dirty="0" smtClean="0">
                <a:solidFill>
                  <a:srgbClr val="FF0000"/>
                </a:solidFill>
                <a:latin typeface="Times New Roman" pitchFamily="18" charset="0"/>
                <a:cs typeface="Times New Roman" pitchFamily="18" charset="0"/>
              </a:rPr>
              <a:t>Цель:</a:t>
            </a:r>
            <a:r>
              <a:rPr lang="ru-RU" sz="2600" dirty="0" smtClean="0">
                <a:latin typeface="Times New Roman" pitchFamily="18" charset="0"/>
                <a:cs typeface="Times New Roman" pitchFamily="18" charset="0"/>
              </a:rPr>
              <a:t> формировать представления детей об истории жизни человека на Южном Урале, о народах, проживающих в Оренбургской области, с традициями, праздниками;</a:t>
            </a:r>
          </a:p>
          <a:p>
            <a:r>
              <a:rPr lang="ru-RU" sz="2600" dirty="0" smtClean="0">
                <a:latin typeface="Times New Roman" pitchFamily="18" charset="0"/>
                <a:cs typeface="Times New Roman" pitchFamily="18" charset="0"/>
              </a:rPr>
              <a:t>познакомить детей с народным пониманием порядка, правилами природы, мира, по которым люди жили на Урале;</a:t>
            </a:r>
          </a:p>
          <a:p>
            <a:r>
              <a:rPr lang="ru-RU" sz="2600" dirty="0" smtClean="0">
                <a:latin typeface="Times New Roman" pitchFamily="18" charset="0"/>
                <a:cs typeface="Times New Roman" pitchFamily="18" charset="0"/>
              </a:rPr>
              <a:t>Познакомить детей с природно-географическими зонами Оренбургской области;</a:t>
            </a:r>
          </a:p>
          <a:p>
            <a:r>
              <a:rPr lang="ru-RU" sz="2600" dirty="0" smtClean="0">
                <a:latin typeface="Times New Roman" pitchFamily="18" charset="0"/>
                <a:cs typeface="Times New Roman" pitchFamily="18" charset="0"/>
              </a:rPr>
              <a:t>Дать сведения о семантическом значении слово «природа»-то, что дано при рождении «род», «родня», «родственные отношения»</a:t>
            </a:r>
          </a:p>
          <a:p>
            <a:endParaRPr lang="ru-RU" dirty="0" smtClean="0"/>
          </a:p>
        </p:txBody>
      </p:sp>
    </p:spTree>
    <p:extLst>
      <p:ext uri="{BB962C8B-B14F-4D97-AF65-F5344CB8AC3E}">
        <p14:creationId xmlns:p14="http://schemas.microsoft.com/office/powerpoint/2010/main" val="2261981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332656"/>
            <a:ext cx="9144000" cy="646331"/>
          </a:xfrm>
          <a:prstGeom prst="rect">
            <a:avLst/>
          </a:prstGeom>
        </p:spPr>
        <p:txBody>
          <a:bodyPr wrap="square">
            <a:spAutoFit/>
          </a:bodyPr>
          <a:lstStyle/>
          <a:p>
            <a:pPr lvl="0" algn="ctr"/>
            <a:endParaRPr lang="ru-RU"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pic>
        <p:nvPicPr>
          <p:cNvPr id="6" name="Рисунок 5" descr="http://img-fotki.yandex.ru/get/4416/102699435.3a6/0_702e2_7ed588_L.jpg"/>
          <p:cNvPicPr/>
          <p:nvPr/>
        </p:nvPicPr>
        <p:blipFill>
          <a:blip r:embed="rId2" cstate="print"/>
          <a:srcRect/>
          <a:stretch>
            <a:fillRect/>
          </a:stretch>
        </p:blipFill>
        <p:spPr bwMode="auto">
          <a:xfrm>
            <a:off x="0" y="-1"/>
            <a:ext cx="9144000" cy="6976119"/>
          </a:xfrm>
          <a:prstGeom prst="rect">
            <a:avLst/>
          </a:prstGeom>
          <a:noFill/>
          <a:ln w="9525">
            <a:noFill/>
            <a:miter lim="800000"/>
            <a:headEnd/>
            <a:tailEnd/>
          </a:ln>
        </p:spPr>
      </p:pic>
      <p:sp>
        <p:nvSpPr>
          <p:cNvPr id="5" name="Заголовок 4"/>
          <p:cNvSpPr>
            <a:spLocks noGrp="1"/>
          </p:cNvSpPr>
          <p:nvPr>
            <p:ph type="title"/>
          </p:nvPr>
        </p:nvSpPr>
        <p:spPr/>
        <p:txBody>
          <a:bodyPr>
            <a:normAutofit/>
          </a:bodyPr>
          <a:lstStyle/>
          <a:p>
            <a:r>
              <a:rPr lang="ru-RU" sz="3600" b="1" dirty="0" smtClean="0">
                <a:solidFill>
                  <a:srgbClr val="FF0000"/>
                </a:solidFill>
                <a:latin typeface="Times New Roman" pitchFamily="18" charset="0"/>
                <a:cs typeface="Times New Roman" pitchFamily="18" charset="0"/>
              </a:rPr>
              <a:t>Дидактический материал</a:t>
            </a:r>
            <a:endParaRPr lang="ru-RU" sz="3600" b="1" dirty="0">
              <a:solidFill>
                <a:srgbClr val="FF0000"/>
              </a:solidFill>
              <a:latin typeface="Times New Roman" pitchFamily="18" charset="0"/>
              <a:cs typeface="Times New Roman" pitchFamily="18" charset="0"/>
            </a:endParaRPr>
          </a:p>
        </p:txBody>
      </p:sp>
      <p:sp>
        <p:nvSpPr>
          <p:cNvPr id="9" name="Объект 8"/>
          <p:cNvSpPr>
            <a:spLocks noGrp="1"/>
          </p:cNvSpPr>
          <p:nvPr>
            <p:ph sz="half" idx="1"/>
          </p:nvPr>
        </p:nvSpPr>
        <p:spPr>
          <a:xfrm>
            <a:off x="457200" y="1600200"/>
            <a:ext cx="8219256" cy="4525963"/>
          </a:xfrm>
        </p:spPr>
        <p:txBody>
          <a:bodyPr/>
          <a:lstStyle/>
          <a:p>
            <a:r>
              <a:rPr lang="ru-RU" dirty="0" smtClean="0">
                <a:latin typeface="Times New Roman" pitchFamily="18" charset="0"/>
                <a:cs typeface="Times New Roman" pitchFamily="18" charset="0"/>
              </a:rPr>
              <a:t>Картотека «Народные игры»</a:t>
            </a:r>
          </a:p>
          <a:p>
            <a:r>
              <a:rPr lang="ru-RU" dirty="0" smtClean="0">
                <a:latin typeface="Times New Roman" pitchFamily="18" charset="0"/>
                <a:cs typeface="Times New Roman" pitchFamily="18" charset="0"/>
              </a:rPr>
              <a:t>«Достопримечательности Оренбургской области»</a:t>
            </a:r>
          </a:p>
          <a:p>
            <a:r>
              <a:rPr lang="ru-RU" dirty="0" smtClean="0">
                <a:latin typeface="Times New Roman" pitchFamily="18" charset="0"/>
                <a:cs typeface="Times New Roman" pitchFamily="18" charset="0"/>
              </a:rPr>
              <a:t>Альбом «Блюда, одежда народов, проживающих в Оренбургской области»</a:t>
            </a:r>
          </a:p>
          <a:p>
            <a:r>
              <a:rPr lang="ru-RU" dirty="0" err="1" smtClean="0">
                <a:latin typeface="Times New Roman" pitchFamily="18" charset="0"/>
                <a:cs typeface="Times New Roman" pitchFamily="18" charset="0"/>
              </a:rPr>
              <a:t>Лепбук</a:t>
            </a:r>
            <a:r>
              <a:rPr lang="ru-RU" dirty="0" smtClean="0">
                <a:latin typeface="Times New Roman" pitchFamily="18" charset="0"/>
                <a:cs typeface="Times New Roman" pitchFamily="18" charset="0"/>
              </a:rPr>
              <a:t> «Оренбургская область»</a:t>
            </a:r>
          </a:p>
          <a:p>
            <a:r>
              <a:rPr lang="ru-RU" dirty="0" err="1" smtClean="0">
                <a:latin typeface="Times New Roman" pitchFamily="18" charset="0"/>
                <a:cs typeface="Times New Roman" pitchFamily="18" charset="0"/>
              </a:rPr>
              <a:t>Лепбук</a:t>
            </a:r>
            <a:r>
              <a:rPr lang="ru-RU" dirty="0" smtClean="0">
                <a:latin typeface="Times New Roman" pitchFamily="18" charset="0"/>
                <a:cs typeface="Times New Roman" pitchFamily="18" charset="0"/>
              </a:rPr>
              <a:t> «Моя семья»</a:t>
            </a:r>
          </a:p>
          <a:p>
            <a:r>
              <a:rPr lang="ru-RU" dirty="0" smtClean="0">
                <a:latin typeface="Times New Roman" pitchFamily="18" charset="0"/>
                <a:cs typeface="Times New Roman" pitchFamily="18" charset="0"/>
              </a:rPr>
              <a:t>Книга «Мое Оренбуржье»</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1289325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1296</TotalTime>
  <Words>844</Words>
  <Application>Microsoft Office PowerPoint</Application>
  <PresentationFormat>Экран (4:3)</PresentationFormat>
  <Paragraphs>47</Paragraphs>
  <Slides>11</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 «Наш дом  Южный Урал»</vt:lpstr>
      <vt:lpstr>Актуальность:</vt:lpstr>
      <vt:lpstr>Цель:</vt:lpstr>
      <vt:lpstr>Задачи:</vt:lpstr>
      <vt:lpstr>Игра «Географическая матрешка»</vt:lpstr>
      <vt:lpstr>Игра «Бродилка по родному селу»</vt:lpstr>
      <vt:lpstr>Пазлы «Собери герб Орска и Оренбурга»</vt:lpstr>
      <vt:lpstr>Дидактическое пособие к программе «Наш дом-Южный Урал»</vt:lpstr>
      <vt:lpstr>Дидактический материал</vt:lpstr>
      <vt:lpstr>Список литературы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Admin</cp:lastModifiedBy>
  <cp:revision>137</cp:revision>
  <dcterms:created xsi:type="dcterms:W3CDTF">2013-11-24T16:38:18Z</dcterms:created>
  <dcterms:modified xsi:type="dcterms:W3CDTF">2020-09-04T09:42:09Z</dcterms:modified>
</cp:coreProperties>
</file>