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 bookmarkIdSeed="3">
  <p:sldMasterIdLst>
    <p:sldMasterId id="2147483648" r:id="rId1"/>
  </p:sldMasterIdLst>
  <p:notesMasterIdLst>
    <p:notesMasterId r:id="rId29"/>
  </p:notesMasterIdLst>
  <p:sldIdLst>
    <p:sldId id="256" r:id="rId2"/>
    <p:sldId id="259" r:id="rId3"/>
    <p:sldId id="271" r:id="rId4"/>
    <p:sldId id="270" r:id="rId5"/>
    <p:sldId id="280" r:id="rId6"/>
    <p:sldId id="269" r:id="rId7"/>
    <p:sldId id="268" r:id="rId8"/>
    <p:sldId id="267" r:id="rId9"/>
    <p:sldId id="272" r:id="rId10"/>
    <p:sldId id="273" r:id="rId11"/>
    <p:sldId id="283" r:id="rId12"/>
    <p:sldId id="284" r:id="rId13"/>
    <p:sldId id="285" r:id="rId14"/>
    <p:sldId id="274" r:id="rId15"/>
    <p:sldId id="278" r:id="rId16"/>
    <p:sldId id="266" r:id="rId17"/>
    <p:sldId id="263" r:id="rId18"/>
    <p:sldId id="264" r:id="rId19"/>
    <p:sldId id="260" r:id="rId20"/>
    <p:sldId id="261" r:id="rId21"/>
    <p:sldId id="262" r:id="rId22"/>
    <p:sldId id="277" r:id="rId23"/>
    <p:sldId id="276" r:id="rId24"/>
    <p:sldId id="281" r:id="rId25"/>
    <p:sldId id="275" r:id="rId26"/>
    <p:sldId id="282" r:id="rId27"/>
    <p:sldId id="265" r:id="rId28"/>
  </p:sldIdLst>
  <p:sldSz cx="12192000" cy="6858000"/>
  <p:notesSz cx="6735763" cy="98694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>
        <p:scale>
          <a:sx n="96" d="100"/>
          <a:sy n="96" d="100"/>
        </p:scale>
        <p:origin x="-96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189"/>
          </a:xfrm>
          <a:prstGeom prst="rect">
            <a:avLst/>
          </a:prstGeom>
        </p:spPr>
        <p:txBody>
          <a:bodyPr vert="horz" lIns="90352" tIns="45176" rIns="90352" bIns="45176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189"/>
          </a:xfrm>
          <a:prstGeom prst="rect">
            <a:avLst/>
          </a:prstGeom>
        </p:spPr>
        <p:txBody>
          <a:bodyPr vert="horz" lIns="90352" tIns="45176" rIns="90352" bIns="45176" rtlCol="0"/>
          <a:lstStyle>
            <a:lvl1pPr algn="r">
              <a:defRPr sz="1200"/>
            </a:lvl1pPr>
          </a:lstStyle>
          <a:p>
            <a:fld id="{0D51AC7D-67DB-4DB3-B6ED-757EFA50DD6E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1233488"/>
            <a:ext cx="5922963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352" tIns="45176" rIns="90352" bIns="45176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749691"/>
            <a:ext cx="5388610" cy="3886111"/>
          </a:xfrm>
          <a:prstGeom prst="rect">
            <a:avLst/>
          </a:prstGeom>
        </p:spPr>
        <p:txBody>
          <a:bodyPr vert="horz" lIns="90352" tIns="45176" rIns="90352" bIns="45176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4302"/>
            <a:ext cx="2918831" cy="495188"/>
          </a:xfrm>
          <a:prstGeom prst="rect">
            <a:avLst/>
          </a:prstGeom>
        </p:spPr>
        <p:txBody>
          <a:bodyPr vert="horz" lIns="90352" tIns="45176" rIns="90352" bIns="45176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74302"/>
            <a:ext cx="2918831" cy="495188"/>
          </a:xfrm>
          <a:prstGeom prst="rect">
            <a:avLst/>
          </a:prstGeom>
        </p:spPr>
        <p:txBody>
          <a:bodyPr vert="horz" lIns="90352" tIns="45176" rIns="90352" bIns="45176" rtlCol="0" anchor="b"/>
          <a:lstStyle>
            <a:lvl1pPr algn="r">
              <a:defRPr sz="1200"/>
            </a:lvl1pPr>
          </a:lstStyle>
          <a:p>
            <a:fld id="{31ACD58E-65BC-4A1C-BFF9-870278E2A5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1936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4109" indent="-2823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29398" indent="-22588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81158" indent="-22588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32917" indent="-22588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484676" indent="-2258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36436" indent="-2258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388195" indent="-2258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39954" indent="-2258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3386AD8-6C9E-4E38-B7F4-EB4B02AC27FF}" type="slidenum">
              <a:rPr lang="en-US" altLang="ru-RU" smtClean="0"/>
              <a:pPr algn="r" eaLnBrk="1" hangingPunct="1">
                <a:spcBef>
                  <a:spcPct val="0"/>
                </a:spcBef>
              </a:pPr>
              <a:t>5</a:t>
            </a:fld>
            <a:endParaRPr lang="en-US" altLang="ru-RU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11/11/2022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11/11/2022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11/11/2022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11/11/2022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11/11/2022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11/11/2022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11/11/2022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11/11/2022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11/11/2022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11/11/2022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11/11/2022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11/11/2022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11/11/2022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11/11/2022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11/11/2022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11/11/2022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11/11/2022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11/11/2022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rossinka91.netboard.me/5bv8z1e1nrxdim8/?link=A0GezSMy-nIGouyae-9brtWM4K&amp;tab=385580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inott.ru/projects/from-froebel-to-robot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rofile.php?id=100036416864184" TargetMode="External"/><Relationship Id="rId2" Type="http://schemas.openxmlformats.org/officeDocument/2006/relationships/hyperlink" Target="https://vk.com/vsepro_obrazovani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nstagram.com/pro_obrazovanie_?utm_medium=copy_link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21420000">
            <a:off x="880904" y="662926"/>
            <a:ext cx="9755187" cy="2373006"/>
          </a:xfrm>
        </p:spPr>
        <p:txBody>
          <a:bodyPr>
            <a:noAutofit/>
          </a:bodyPr>
          <a:lstStyle/>
          <a:p>
            <a:pPr algn="ctr"/>
            <a:r>
              <a:rPr lang="ru-RU" sz="5400" dirty="0" smtClean="0"/>
              <a:t>Инновационная </a:t>
            </a:r>
            <a:r>
              <a:rPr lang="ru-RU" sz="5400" dirty="0"/>
              <a:t>площадка </a:t>
            </a:r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5400" dirty="0" smtClean="0"/>
              <a:t>«</a:t>
            </a:r>
            <a:r>
              <a:rPr lang="ru-RU" sz="5400" dirty="0"/>
              <a:t>От </a:t>
            </a:r>
            <a:r>
              <a:rPr lang="ru-RU" sz="5400" dirty="0" err="1"/>
              <a:t>Фрёбеля</a:t>
            </a:r>
            <a:r>
              <a:rPr lang="ru-RU" sz="5400" dirty="0"/>
              <a:t> до робота»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 rot="21406230">
            <a:off x="277759" y="5098016"/>
            <a:ext cx="10815927" cy="7493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/>
              <a:t>Старший воспитатель МДОАУ «Детский сад № 55 «Солнышко» </a:t>
            </a:r>
            <a:r>
              <a:rPr lang="ru-RU" sz="2200" dirty="0" err="1" smtClean="0"/>
              <a:t>г.Орска</a:t>
            </a:r>
            <a:r>
              <a:rPr lang="ru-RU" sz="2200" dirty="0" smtClean="0"/>
              <a:t>» Власова В.А.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73457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79400" y="158395"/>
            <a:ext cx="11188700" cy="60038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Задачи Инновационной деятельности</a:t>
            </a:r>
            <a:endParaRPr lang="ru-RU" dirty="0">
              <a:solidFill>
                <a:srgbClr val="FF0000"/>
              </a:solidFill>
            </a:endParaRPr>
          </a:p>
          <a:p>
            <a:r>
              <a:rPr lang="ru-RU" dirty="0" smtClean="0"/>
              <a:t>Исследование инновационного потенциала изучения технических наук детьми старшего дошкольного возраста</a:t>
            </a:r>
          </a:p>
          <a:p>
            <a:r>
              <a:rPr lang="ru-RU" dirty="0" smtClean="0"/>
              <a:t>Разработка, апробация и внедрение инновационной модели научно-методического сопровождения детей старшего дошкольного возраста с </a:t>
            </a:r>
            <a:r>
              <a:rPr lang="ru-RU" dirty="0"/>
              <a:t>использованием </a:t>
            </a:r>
            <a:r>
              <a:rPr lang="ru-RU" dirty="0" smtClean="0"/>
              <a:t>парциальной образовательной программы </a:t>
            </a:r>
            <a:r>
              <a:rPr lang="ru-RU" dirty="0"/>
              <a:t>«От </a:t>
            </a:r>
            <a:r>
              <a:rPr lang="ru-RU" dirty="0" err="1"/>
              <a:t>Фрёбеля</a:t>
            </a:r>
            <a:r>
              <a:rPr lang="ru-RU" dirty="0"/>
              <a:t> до робота: растим будущих инженеров</a:t>
            </a:r>
            <a:r>
              <a:rPr lang="ru-RU" dirty="0" smtClean="0"/>
              <a:t>»</a:t>
            </a:r>
          </a:p>
          <a:p>
            <a:r>
              <a:rPr lang="ru-RU" dirty="0" smtClean="0"/>
              <a:t>Разработка проектов формирования у детей старшего дошкольного возраста готовности к изучению технических наук средствами игрового оборудования</a:t>
            </a:r>
          </a:p>
          <a:p>
            <a:r>
              <a:rPr lang="ru-RU" dirty="0" smtClean="0"/>
              <a:t>Изучение и обобщение инновационного опыта других ДОУ, </a:t>
            </a:r>
            <a:r>
              <a:rPr lang="ru-RU" dirty="0"/>
              <a:t>реализующих </a:t>
            </a:r>
            <a:r>
              <a:rPr lang="ru-RU" dirty="0" smtClean="0"/>
              <a:t>парциальную образовательную программу </a:t>
            </a:r>
            <a:r>
              <a:rPr lang="ru-RU" dirty="0"/>
              <a:t>«От </a:t>
            </a:r>
            <a:r>
              <a:rPr lang="ru-RU" dirty="0" err="1"/>
              <a:t>Фрёбеля</a:t>
            </a:r>
            <a:r>
              <a:rPr lang="ru-RU" dirty="0"/>
              <a:t> до робота: растим будущих инженеров</a:t>
            </a:r>
            <a:r>
              <a:rPr lang="ru-RU" dirty="0" smtClean="0"/>
              <a:t>»</a:t>
            </a:r>
          </a:p>
          <a:p>
            <a:r>
              <a:rPr lang="ru-RU" dirty="0" smtClean="0"/>
              <a:t>Модернизация системы повышения квалификации и переподготовки педагогов МДОАУ № 55</a:t>
            </a:r>
            <a:endParaRPr lang="ru-RU" dirty="0"/>
          </a:p>
          <a:p>
            <a:pPr marL="0" indent="0">
              <a:buNone/>
            </a:pP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414976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18662"/>
            <a:ext cx="10625483" cy="1083364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План работы инновационной площадки</a:t>
            </a:r>
            <a:endParaRPr lang="ru-RU" sz="3200" dirty="0"/>
          </a:p>
        </p:txBody>
      </p:sp>
      <p:graphicFrame>
        <p:nvGraphicFramePr>
          <p:cNvPr id="2" name="Объект 1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1858274075"/>
              </p:ext>
            </p:extLst>
          </p:nvPr>
        </p:nvGraphicFramePr>
        <p:xfrm>
          <a:off x="0" y="1271588"/>
          <a:ext cx="11410122" cy="48304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89043"/>
                <a:gridCol w="5026747"/>
                <a:gridCol w="1775361"/>
                <a:gridCol w="2818971"/>
              </a:tblGrid>
              <a:tr h="5822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Этапы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№ п</a:t>
                      </a:r>
                      <a:r>
                        <a:rPr lang="en-US" sz="1200" dirty="0">
                          <a:effectLst/>
                        </a:rPr>
                        <a:t>/</a:t>
                      </a:r>
                      <a:r>
                        <a:rPr lang="ru-RU" sz="1200" dirty="0">
                          <a:effectLst/>
                        </a:rPr>
                        <a:t>п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Мероприятия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Срок выполнения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Ответственный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73406"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Разработка локальных актов.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Январь - май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Заведующий,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Старший воспитатель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1645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Обсуждение инновационной деятельности на педагогических советах, семинаре-практикуме.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 течение года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Ст. воспитатель, воспитатели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3367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Диагностика технических навыков детей. Анкетирование родителей 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Январь-май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Ст. воспитатель, воспитатели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734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Дидактическое и методическое оснащение.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 течение года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Заведующий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Ст. воспитатель, воспитатели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232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18662"/>
            <a:ext cx="10625483" cy="1083364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План работы инновационной площадки</a:t>
            </a:r>
            <a:endParaRPr lang="ru-RU" sz="3200" dirty="0"/>
          </a:p>
        </p:txBody>
      </p:sp>
      <p:graphicFrame>
        <p:nvGraphicFramePr>
          <p:cNvPr id="2" name="Объект 1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1901510294"/>
              </p:ext>
            </p:extLst>
          </p:nvPr>
        </p:nvGraphicFramePr>
        <p:xfrm>
          <a:off x="0" y="1271588"/>
          <a:ext cx="11380304" cy="49403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90864"/>
                <a:gridCol w="4750889"/>
                <a:gridCol w="1677933"/>
                <a:gridCol w="3260618"/>
              </a:tblGrid>
              <a:tr h="4373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Этапы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№ п</a:t>
                      </a:r>
                      <a:r>
                        <a:rPr lang="en-US" sz="1200" dirty="0">
                          <a:effectLst/>
                        </a:rPr>
                        <a:t>/</a:t>
                      </a:r>
                      <a:r>
                        <a:rPr lang="ru-RU" sz="1200" dirty="0">
                          <a:effectLst/>
                        </a:rPr>
                        <a:t>п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Мероприятия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Срок выполнения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Ответственный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56043">
                <a:tc rowSpan="6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Разработка проектов с использованием программы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 течение года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Ст. воспитатель, воспитатели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747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Консультации для педагогов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 течение года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Ст. воспитатель, воспитатели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0041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Консультации для родителей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Сентябрь-август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Ст. воспитатель, воспитатели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560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Самообразование участников инновационной деятельности посредством повышения квалификации.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 течение года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Ст. воспитатель, воспитатели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560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Мастер – классы для педагогов.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 течение года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Ст. воспитатель, воспитатели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560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Проект  «Инженерия и робототехника»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Сентябрь -Декабрь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Ст. воспитатель, воспитатели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86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18662"/>
            <a:ext cx="10625483" cy="1083364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План работы инновационной площадки</a:t>
            </a:r>
            <a:endParaRPr lang="ru-RU" sz="3200" dirty="0"/>
          </a:p>
        </p:txBody>
      </p:sp>
      <p:graphicFrame>
        <p:nvGraphicFramePr>
          <p:cNvPr id="2" name="Объект 1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3555986151"/>
              </p:ext>
            </p:extLst>
          </p:nvPr>
        </p:nvGraphicFramePr>
        <p:xfrm>
          <a:off x="0" y="1271588"/>
          <a:ext cx="11410122" cy="48304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89043"/>
                <a:gridCol w="5026747"/>
                <a:gridCol w="1775361"/>
                <a:gridCol w="2818971"/>
              </a:tblGrid>
              <a:tr h="5822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Этапы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№ п</a:t>
                      </a:r>
                      <a:r>
                        <a:rPr lang="en-US" sz="1200" dirty="0">
                          <a:effectLst/>
                        </a:rPr>
                        <a:t>/</a:t>
                      </a:r>
                      <a:r>
                        <a:rPr lang="ru-RU" sz="1200" dirty="0">
                          <a:effectLst/>
                        </a:rPr>
                        <a:t>п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Мероприятия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Срок выполнения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Ответственный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73406"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Мониторинг инженерных навыков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Октябрь-ноябрь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Ст. воспитатель,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1645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Обобщение опыта по инновационной площадке. Динамика развития инженерных навыков. Обобщение материалов.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ноябрь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Ст. воспитатель,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3367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Подготовка итоговой справки о результатах реализации инновационного проекта.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Декабрь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Ст. воспитатель, воспитатели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734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Разработка методических рекомендаций, памяток для применения на практике.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Декабрь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Ст. воспитатель, воспитатели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611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79400" y="158396"/>
            <a:ext cx="11188700" cy="53153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rgbClr val="FF0000"/>
                </a:solidFill>
              </a:rPr>
              <a:t>Результативность</a:t>
            </a:r>
          </a:p>
          <a:p>
            <a:r>
              <a:rPr lang="ru-RU" sz="2400" dirty="0" smtClean="0"/>
              <a:t>Создание Развивающей предметно-пространственной среды </a:t>
            </a:r>
            <a:r>
              <a:rPr lang="ru-RU" sz="2400" dirty="0"/>
              <a:t>по теме </a:t>
            </a:r>
            <a:r>
              <a:rPr lang="ru-RU" sz="2400" dirty="0" smtClean="0"/>
              <a:t>инновационной площадки </a:t>
            </a:r>
            <a:r>
              <a:rPr lang="ru-RU" sz="2400" dirty="0"/>
              <a:t>(с представлением модели и с указанием продуктов совместного детско-взрослого творчества) </a:t>
            </a:r>
            <a:endParaRPr lang="ru-RU" sz="2400" dirty="0" smtClean="0"/>
          </a:p>
          <a:p>
            <a:r>
              <a:rPr lang="ru-RU" sz="2400" dirty="0" smtClean="0"/>
              <a:t>Представление Методических продуктов, разработанных педагогами </a:t>
            </a:r>
          </a:p>
          <a:p>
            <a:pPr marL="0" indent="0">
              <a:buNone/>
            </a:pPr>
            <a:r>
              <a:rPr lang="ru-RU" sz="2400" dirty="0" smtClean="0"/>
              <a:t>МДОАУ № 55</a:t>
            </a:r>
          </a:p>
          <a:p>
            <a:r>
              <a:rPr lang="ru-RU" sz="2400" dirty="0" smtClean="0"/>
              <a:t>Открытый </a:t>
            </a:r>
            <a:r>
              <a:rPr lang="ru-RU" sz="2400" dirty="0"/>
              <a:t>показ образовательной деятельности с детьми </a:t>
            </a:r>
            <a:endParaRPr lang="ru-RU" sz="2400" dirty="0" smtClean="0"/>
          </a:p>
          <a:p>
            <a:r>
              <a:rPr lang="ru-RU" sz="2400" dirty="0" smtClean="0"/>
              <a:t>Мастер-класс </a:t>
            </a:r>
          </a:p>
          <a:p>
            <a:r>
              <a:rPr lang="ru-RU" sz="2400" dirty="0" smtClean="0"/>
              <a:t>Результат Работы </a:t>
            </a:r>
            <a:r>
              <a:rPr lang="ru-RU" sz="2400" dirty="0"/>
              <a:t>с родителями </a:t>
            </a:r>
          </a:p>
          <a:p>
            <a:pPr marL="0" indent="0">
              <a:buNone/>
            </a:pP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9944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79400" y="158396"/>
            <a:ext cx="11188700" cy="53153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200" dirty="0" smtClean="0"/>
              <a:t>Представление результатов</a:t>
            </a:r>
          </a:p>
          <a:p>
            <a:pPr marL="0" indent="0">
              <a:buNone/>
            </a:pPr>
            <a:r>
              <a:rPr lang="en-US" sz="2200" dirty="0">
                <a:hlinkClick r:id="rId2"/>
              </a:rPr>
              <a:t>https://rossinka91.netboard.me/5bv8z1e1nrxdim8/?</a:t>
            </a:r>
            <a:r>
              <a:rPr lang="en-US" sz="2200" dirty="0" smtClean="0">
                <a:hlinkClick r:id="rId2"/>
              </a:rPr>
              <a:t>link=A0GezSMy-nIGouyae-9brtWM4K&amp;tab=385580</a:t>
            </a:r>
            <a:endParaRPr lang="ru-RU" sz="2200" dirty="0" smtClean="0"/>
          </a:p>
          <a:p>
            <a:pPr marL="0" indent="0">
              <a:buNone/>
            </a:pP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259925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79400" y="158396"/>
            <a:ext cx="11188700" cy="53153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/>
              <a:t>Сайт  - </a:t>
            </a:r>
            <a:r>
              <a:rPr lang="ru-RU" sz="2400" u="sng" dirty="0">
                <a:hlinkClick r:id="rId2"/>
              </a:rPr>
              <a:t>http://inott.ru/projects/from-froebel-to-robot/</a:t>
            </a:r>
            <a:r>
              <a:rPr lang="ru-RU" sz="2400" dirty="0"/>
              <a:t> - на сайте мы выкладываем материалы </a:t>
            </a:r>
            <a:r>
              <a:rPr lang="ru-RU" sz="2400" dirty="0" smtClean="0"/>
              <a:t>о работе </a:t>
            </a:r>
            <a:r>
              <a:rPr lang="ru-RU" sz="2400" dirty="0" err="1" smtClean="0"/>
              <a:t>апробационной</a:t>
            </a:r>
            <a:r>
              <a:rPr lang="ru-RU" sz="2400" dirty="0" smtClean="0"/>
              <a:t> площадки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152990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79400" y="158396"/>
            <a:ext cx="11188700" cy="5315304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ru-RU" sz="2400" dirty="0" smtClean="0"/>
          </a:p>
          <a:p>
            <a:r>
              <a:rPr lang="ru-RU" sz="2400" dirty="0" smtClean="0"/>
              <a:t>Группа </a:t>
            </a:r>
            <a:r>
              <a:rPr lang="ru-RU" sz="2400" dirty="0"/>
              <a:t>в ВК: </a:t>
            </a:r>
            <a:r>
              <a:rPr lang="ru-RU" sz="2400" u="sng" dirty="0">
                <a:hlinkClick r:id="rId2"/>
              </a:rPr>
              <a:t>https://vk.com/vsepro_obrazovanie</a:t>
            </a:r>
            <a:endParaRPr lang="ru-RU" sz="2400" dirty="0"/>
          </a:p>
          <a:p>
            <a:r>
              <a:rPr lang="ru-RU" sz="2400" dirty="0" err="1"/>
              <a:t>Фесбук</a:t>
            </a:r>
            <a:r>
              <a:rPr lang="ru-RU" sz="2400" dirty="0"/>
              <a:t>: </a:t>
            </a:r>
            <a:r>
              <a:rPr lang="ru-RU" sz="2400" u="sng" dirty="0">
                <a:hlinkClick r:id="rId3"/>
              </a:rPr>
              <a:t>https://www.facebook.com/profile.php?id=100036416864184</a:t>
            </a:r>
            <a:endParaRPr lang="ru-RU" sz="2400" dirty="0"/>
          </a:p>
          <a:p>
            <a:r>
              <a:rPr lang="ru-RU" sz="2400" dirty="0"/>
              <a:t>В </a:t>
            </a:r>
            <a:r>
              <a:rPr lang="ru-RU" sz="2400" dirty="0" err="1"/>
              <a:t>Инстаграм</a:t>
            </a:r>
            <a:r>
              <a:rPr lang="ru-RU" sz="2400" dirty="0"/>
              <a:t>: </a:t>
            </a:r>
            <a:r>
              <a:rPr lang="ru-RU" sz="2400" u="sng" dirty="0">
                <a:hlinkClick r:id="rId4"/>
              </a:rPr>
              <a:t>https://instagram.com/pro_obrazovanie_?utm_medium=copy_link</a:t>
            </a:r>
            <a:endParaRPr lang="ru-RU" sz="2400" dirty="0"/>
          </a:p>
          <a:p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153189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79400" y="158396"/>
            <a:ext cx="11188700" cy="53153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000" dirty="0" smtClean="0"/>
              <a:t>Игра</a:t>
            </a:r>
          </a:p>
          <a:p>
            <a:pPr marL="0" indent="0">
              <a:buNone/>
            </a:pPr>
            <a:r>
              <a:rPr lang="ru-RU" sz="4000" dirty="0" smtClean="0"/>
              <a:t>«Разноцветные </a:t>
            </a:r>
          </a:p>
          <a:p>
            <a:pPr marL="0" indent="0">
              <a:buNone/>
            </a:pPr>
            <a:r>
              <a:rPr lang="ru-RU" sz="4000" dirty="0" smtClean="0"/>
              <a:t>шары»</a:t>
            </a:r>
            <a:endParaRPr lang="ru-RU" sz="4000" dirty="0"/>
          </a:p>
        </p:txBody>
      </p:sp>
      <p:pic>
        <p:nvPicPr>
          <p:cNvPr id="4098" name="Picture 2" descr="C:\Users\ДС 55\Рабочий стол\изображение_viber_2022-09-27_19-04-02-9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979" y="109330"/>
            <a:ext cx="5908258" cy="648031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563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79400" y="158396"/>
            <a:ext cx="11188700" cy="329048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000" dirty="0" smtClean="0"/>
              <a:t>Мозаика </a:t>
            </a:r>
          </a:p>
          <a:p>
            <a:pPr marL="0" indent="0">
              <a:buNone/>
            </a:pPr>
            <a:r>
              <a:rPr lang="ru-RU" sz="4000" dirty="0" smtClean="0"/>
              <a:t>«Веселые картинки»</a:t>
            </a:r>
            <a:endParaRPr lang="ru-RU" sz="4000" dirty="0"/>
          </a:p>
        </p:txBody>
      </p:sp>
      <p:pic>
        <p:nvPicPr>
          <p:cNvPr id="3074" name="Picture 2" descr="C:\Users\ДС 55\Рабочий стол\изображение_viber_2022-09-27_19-03-06-0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044" y="178905"/>
            <a:ext cx="5479774" cy="628153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340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79400" y="158396"/>
            <a:ext cx="11188700" cy="531530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dirty="0"/>
              <a:t>Инновационная </a:t>
            </a:r>
            <a:r>
              <a:rPr lang="ru-RU" sz="3600" dirty="0" smtClean="0"/>
              <a:t>площадка</a:t>
            </a:r>
          </a:p>
          <a:p>
            <a:pPr marL="0" indent="0" algn="ctr">
              <a:buNone/>
            </a:pPr>
            <a:r>
              <a:rPr lang="ru-RU" sz="3600" dirty="0" smtClean="0"/>
              <a:t> </a:t>
            </a:r>
            <a:r>
              <a:rPr lang="ru-RU" sz="3600" dirty="0"/>
              <a:t>федерального уровня </a:t>
            </a:r>
            <a:endParaRPr lang="ru-RU" sz="3600" dirty="0" smtClean="0"/>
          </a:p>
          <a:p>
            <a:pPr marL="0" indent="0" algn="ctr">
              <a:buNone/>
            </a:pPr>
            <a:r>
              <a:rPr lang="ru-RU" sz="3600" dirty="0" smtClean="0"/>
              <a:t>АНО </a:t>
            </a:r>
            <a:r>
              <a:rPr lang="ru-RU" sz="3600" dirty="0"/>
              <a:t>ДПО «НИИ Дошкольного образования «Воспитатели России</a:t>
            </a:r>
            <a:r>
              <a:rPr lang="ru-RU" sz="3600" dirty="0" smtClean="0"/>
              <a:t>» </a:t>
            </a:r>
          </a:p>
          <a:p>
            <a:pPr marL="0" indent="0" algn="ctr">
              <a:buNone/>
            </a:pPr>
            <a:r>
              <a:rPr lang="ru-RU" sz="3600" dirty="0" smtClean="0"/>
              <a:t> по направлению</a:t>
            </a:r>
          </a:p>
          <a:p>
            <a:pPr marL="0" indent="0" algn="ctr">
              <a:buNone/>
            </a:pPr>
            <a:r>
              <a:rPr lang="ru-RU" sz="3600" u="sng" dirty="0" smtClean="0"/>
              <a:t> «Внедрение </a:t>
            </a:r>
            <a:r>
              <a:rPr lang="ru-RU" sz="3600" u="sng" dirty="0" err="1" smtClean="0"/>
              <a:t>парционной</a:t>
            </a:r>
            <a:r>
              <a:rPr lang="ru-RU" sz="3600" u="sng" dirty="0" smtClean="0"/>
              <a:t> модульной образовательной программы дошкольного образования «От </a:t>
            </a:r>
            <a:r>
              <a:rPr lang="ru-RU" sz="3600" u="sng" dirty="0" err="1" smtClean="0"/>
              <a:t>Фрёбеля</a:t>
            </a:r>
            <a:r>
              <a:rPr lang="ru-RU" sz="3600" u="sng" dirty="0" smtClean="0"/>
              <a:t> до робота»</a:t>
            </a:r>
            <a:endParaRPr lang="ru-RU" sz="3600" u="sng" dirty="0"/>
          </a:p>
        </p:txBody>
      </p:sp>
    </p:spTree>
    <p:extLst>
      <p:ext uri="{BB962C8B-B14F-4D97-AF65-F5344CB8AC3E}">
        <p14:creationId xmlns:p14="http://schemas.microsoft.com/office/powerpoint/2010/main" val="133671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57200" y="158396"/>
            <a:ext cx="11010900" cy="187912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dirty="0" smtClean="0"/>
              <a:t>Конструирование из палочек </a:t>
            </a:r>
          </a:p>
          <a:p>
            <a:pPr marL="0" indent="0" algn="ctr">
              <a:buNone/>
            </a:pPr>
            <a:r>
              <a:rPr lang="ru-RU" sz="2400" b="1" dirty="0" smtClean="0"/>
              <a:t>«техника»</a:t>
            </a:r>
            <a:endParaRPr lang="ru-RU" sz="2400" b="1" dirty="0"/>
          </a:p>
          <a:p>
            <a:endParaRPr lang="ru-RU" sz="2200" dirty="0"/>
          </a:p>
        </p:txBody>
      </p:sp>
      <p:pic>
        <p:nvPicPr>
          <p:cNvPr id="2050" name="Picture 2" descr="C:\Users\ДС 55\Рабочий стол\изображение_viber_2022-09-27_19-02-14-8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3469"/>
            <a:ext cx="4615898" cy="615453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ДС 55\Рабочий стол\изображение_viber_2022-09-27_19-02-14-27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0" y="604077"/>
            <a:ext cx="4764985" cy="63533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687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88843" y="158396"/>
            <a:ext cx="11279257" cy="110387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000" b="1" dirty="0" smtClean="0"/>
              <a:t>«Бусы для кукол»</a:t>
            </a:r>
            <a:endParaRPr lang="ru-RU" sz="4000" b="1" dirty="0"/>
          </a:p>
        </p:txBody>
      </p:sp>
      <p:pic>
        <p:nvPicPr>
          <p:cNvPr id="1026" name="Picture 2" descr="C:\Users\ДС 55\Рабочий стол\изображение_viber_2022-09-27_19-01-02-5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95" y="1015009"/>
            <a:ext cx="4383156" cy="58429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ДС 55\Рабочий стол\изображение_viber_2022-09-27_19-01-02-7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312" y="880221"/>
            <a:ext cx="4584425" cy="611256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785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79400" y="158396"/>
            <a:ext cx="11188700" cy="5315304"/>
          </a:xfrm>
        </p:spPr>
        <p:txBody>
          <a:bodyPr>
            <a:noAutofit/>
          </a:bodyPr>
          <a:lstStyle/>
          <a:p>
            <a:endParaRPr lang="ru-RU" sz="2200" dirty="0"/>
          </a:p>
        </p:txBody>
      </p:sp>
      <p:pic>
        <p:nvPicPr>
          <p:cNvPr id="1026" name="Picture 2" descr="C:\Users\ДС 55\Рабочий стол\WhatsApp Image 2022-09-28 at 12.49.49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255" y="-208722"/>
            <a:ext cx="5143500" cy="6858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ДС 55\Рабочий стол\WhatsApp Image 2022-09-28 at 12.49.53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633" y="-208722"/>
            <a:ext cx="5143500" cy="6858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432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79400" y="158396"/>
            <a:ext cx="11188700" cy="5315304"/>
          </a:xfrm>
        </p:spPr>
        <p:txBody>
          <a:bodyPr>
            <a:noAutofit/>
          </a:bodyPr>
          <a:lstStyle/>
          <a:p>
            <a:endParaRPr lang="ru-RU" sz="2200" dirty="0"/>
          </a:p>
        </p:txBody>
      </p:sp>
      <p:pic>
        <p:nvPicPr>
          <p:cNvPr id="2050" name="Picture 2" descr="C:\Users\ДС 55\Рабочий стол\WhatsApp Image 2022-09-28 at 12.49.5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46" y="-298174"/>
            <a:ext cx="5143500" cy="6858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ДС 55\Рабочий стол\WhatsApp Image 2022-09-28 at 12.49.50 (1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781" y="-178905"/>
            <a:ext cx="5143500" cy="6858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417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79400" y="158396"/>
            <a:ext cx="11188700" cy="5315304"/>
          </a:xfrm>
        </p:spPr>
        <p:txBody>
          <a:bodyPr>
            <a:noAutofit/>
          </a:bodyPr>
          <a:lstStyle/>
          <a:p>
            <a:endParaRPr lang="ru-RU" sz="2200" dirty="0"/>
          </a:p>
        </p:txBody>
      </p:sp>
      <p:pic>
        <p:nvPicPr>
          <p:cNvPr id="3074" name="Picture 2" descr="C:\Users\ДС 55\Рабочий стол\WhatsApp Image 2022-09-28 at 12.49.5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1" y="-248478"/>
            <a:ext cx="5143500" cy="6858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ДС 55\Рабочий стол\WhatsApp Image 2022-09-28 at 12.49.52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276" y="-89453"/>
            <a:ext cx="5143500" cy="6858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0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79400" y="158396"/>
            <a:ext cx="11188700" cy="5315304"/>
          </a:xfrm>
        </p:spPr>
        <p:txBody>
          <a:bodyPr>
            <a:noAutofit/>
          </a:bodyPr>
          <a:lstStyle/>
          <a:p>
            <a:endParaRPr lang="ru-RU" sz="2200" dirty="0"/>
          </a:p>
        </p:txBody>
      </p:sp>
      <p:pic>
        <p:nvPicPr>
          <p:cNvPr id="4098" name="Picture 2" descr="C:\Users\ДС 55\Рабочий стол\WhatsApp Image 2022-09-28 at 12.49.51 (1)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107" y="-308113"/>
            <a:ext cx="5143500" cy="6858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ДС 55\Рабочий стол\WhatsApp Image 2022-09-28 at 12.48.01 (1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397" y="-208722"/>
            <a:ext cx="5143500" cy="6858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508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79400" y="158396"/>
            <a:ext cx="11188700" cy="5315304"/>
          </a:xfrm>
        </p:spPr>
        <p:txBody>
          <a:bodyPr>
            <a:noAutofit/>
          </a:bodyPr>
          <a:lstStyle/>
          <a:p>
            <a:endParaRPr lang="ru-RU" sz="2200" dirty="0"/>
          </a:p>
        </p:txBody>
      </p:sp>
      <p:pic>
        <p:nvPicPr>
          <p:cNvPr id="5122" name="Picture 2" descr="C:\Users\ДС 55\Рабочий стол\WhatsApp Image 2022-09-28 at 12.49.52 (1)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29" y="-89452"/>
            <a:ext cx="5143500" cy="6858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ДС 55\Рабочий стол\WhatsApp Image 2022-09-28 at 12.49.52 (2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642" y="0"/>
            <a:ext cx="5143500" cy="6858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146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79400" y="158396"/>
            <a:ext cx="11188700" cy="118338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200" dirty="0" smtClean="0"/>
              <a:t>Конструирование</a:t>
            </a:r>
          </a:p>
          <a:p>
            <a:pPr marL="0" indent="0" algn="ctr">
              <a:buNone/>
            </a:pPr>
            <a:r>
              <a:rPr lang="ru-RU" sz="2200" dirty="0" smtClean="0"/>
              <a:t>  </a:t>
            </a:r>
            <a:r>
              <a:rPr lang="ru-RU" sz="2200" dirty="0"/>
              <a:t>"Домик для зайчика </a:t>
            </a:r>
            <a:r>
              <a:rPr lang="ru-RU" sz="2200" dirty="0" smtClean="0"/>
              <a:t>и</a:t>
            </a:r>
          </a:p>
          <a:p>
            <a:pPr marL="0" indent="0" algn="ctr">
              <a:buNone/>
            </a:pPr>
            <a:r>
              <a:rPr lang="ru-RU" sz="2200" dirty="0" smtClean="0"/>
              <a:t> </a:t>
            </a:r>
            <a:r>
              <a:rPr lang="ru-RU" sz="2200" dirty="0"/>
              <a:t>лисички"</a:t>
            </a:r>
          </a:p>
        </p:txBody>
      </p:sp>
      <p:pic>
        <p:nvPicPr>
          <p:cNvPr id="5122" name="Picture 2" descr="C:\Users\ДС 55\Рабочий стол\изображение_viber_2022-09-27_19-05-34-6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411" y="-89452"/>
            <a:ext cx="5143500" cy="6858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ДС 55\Рабочий стол\изображение_viber_2022-09-27_19-05-34-9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156" y="795697"/>
            <a:ext cx="6127407" cy="606230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015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79400" y="158396"/>
            <a:ext cx="11188700" cy="53153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200" dirty="0" smtClean="0"/>
              <a:t>Обучение</a:t>
            </a:r>
            <a:endParaRPr lang="ru-RU" sz="2200" dirty="0"/>
          </a:p>
        </p:txBody>
      </p:sp>
      <p:pic>
        <p:nvPicPr>
          <p:cNvPr id="6146" name="Picture 2" descr="C:\Users\ДС 55\Documents\IMG_20220928_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178" y="-268357"/>
            <a:ext cx="97240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71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 smtClean="0"/>
              <a:t>Приказ «О присвоении </a:t>
            </a:r>
            <a:br>
              <a:rPr lang="ru-RU" sz="3200" dirty="0" smtClean="0"/>
            </a:br>
            <a:r>
              <a:rPr lang="ru-RU" sz="3200" dirty="0" smtClean="0"/>
              <a:t>статуса инновационной</a:t>
            </a:r>
            <a:br>
              <a:rPr lang="ru-RU" sz="3200" dirty="0" smtClean="0"/>
            </a:br>
            <a:r>
              <a:rPr lang="ru-RU" sz="3200" dirty="0" smtClean="0"/>
              <a:t> площадки»  № 51 от 21.12.2021 г.</a:t>
            </a:r>
            <a:endParaRPr lang="ru-RU" sz="32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768" y="-686559"/>
            <a:ext cx="5222875" cy="742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156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0" y="0"/>
            <a:ext cx="2592917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0" y="1412876"/>
            <a:ext cx="12192000" cy="201612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/>
          </a:p>
        </p:txBody>
      </p:sp>
      <p:sp>
        <p:nvSpPr>
          <p:cNvPr id="1331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198033" y="1484314"/>
            <a:ext cx="11618384" cy="1944687"/>
          </a:xfrm>
        </p:spPr>
        <p:txBody>
          <a:bodyPr/>
          <a:lstStyle/>
          <a:p>
            <a:pPr algn="l" eaLnBrk="1" hangingPunct="1"/>
            <a:r>
              <a:rPr lang="ru-RU" altLang="ru-RU" sz="4000" b="1" dirty="0" smtClean="0">
                <a:solidFill>
                  <a:schemeClr val="bg1"/>
                </a:solidFill>
                <a:latin typeface="Москва" pitchFamily="34" charset="-52"/>
              </a:rPr>
              <a:t>«</a:t>
            </a:r>
            <a:r>
              <a:rPr lang="ru-RU" altLang="ru-RU" sz="4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ОТ ФРЁБЕЛЯ ДО РОБОТА:</a:t>
            </a:r>
            <a:r>
              <a:rPr lang="en-US" altLang="ru-RU" sz="4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/>
            </a:r>
            <a:br>
              <a:rPr lang="en-US" altLang="ru-RU" sz="4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</a:br>
            <a:r>
              <a:rPr lang="ru-RU" altLang="ru-RU" sz="4000" b="1" dirty="0" smtClean="0">
                <a:solidFill>
                  <a:srgbClr val="FFDD71"/>
                </a:solidFill>
                <a:latin typeface="Arial" charset="0"/>
                <a:cs typeface="Arial" charset="0"/>
              </a:rPr>
              <a:t>РАСТИМ БУДУЩИХ ИНЖЕНЕРОВ»</a:t>
            </a:r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5445125"/>
            <a:ext cx="4800600" cy="1125538"/>
          </a:xfrm>
        </p:spPr>
        <p:txBody>
          <a:bodyPr/>
          <a:lstStyle/>
          <a:p>
            <a:pPr algn="l" eaLnBrk="1" hangingPunct="1"/>
            <a:r>
              <a:rPr lang="ru-RU" altLang="ru-RU" sz="1800" smtClean="0">
                <a:solidFill>
                  <a:schemeClr val="tx1"/>
                </a:solidFill>
                <a:latin typeface="Arial" charset="0"/>
                <a:cs typeface="Arial" charset="0"/>
              </a:rPr>
              <a:t>Т.В. Волосовец,</a:t>
            </a:r>
            <a:endParaRPr lang="en-US" altLang="ru-RU" sz="180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algn="l" eaLnBrk="1" hangingPunct="1"/>
            <a:r>
              <a:rPr lang="ru-RU" altLang="ru-RU" sz="1800" smtClean="0">
                <a:solidFill>
                  <a:schemeClr val="tx1"/>
                </a:solidFill>
                <a:latin typeface="Arial" charset="0"/>
                <a:cs typeface="Arial" charset="0"/>
              </a:rPr>
              <a:t>Ю.В. Карпова,</a:t>
            </a:r>
            <a:endParaRPr lang="en-US" altLang="ru-RU" sz="180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algn="l" eaLnBrk="1" hangingPunct="1"/>
            <a:r>
              <a:rPr lang="ru-RU" altLang="ru-RU" sz="1800" smtClean="0">
                <a:solidFill>
                  <a:schemeClr val="tx1"/>
                </a:solidFill>
                <a:latin typeface="Arial" charset="0"/>
                <a:cs typeface="Arial" charset="0"/>
              </a:rPr>
              <a:t>Т.В. Тимофеева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 bwMode="auto">
          <a:xfrm>
            <a:off x="3024718" y="1916113"/>
            <a:ext cx="6239933" cy="0"/>
          </a:xfrm>
          <a:prstGeom prst="line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Rectangle 5"/>
          <p:cNvSpPr txBox="1">
            <a:spLocks noChangeArrowheads="1"/>
          </p:cNvSpPr>
          <p:nvPr/>
        </p:nvSpPr>
        <p:spPr bwMode="auto">
          <a:xfrm>
            <a:off x="1295401" y="3860800"/>
            <a:ext cx="6432551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>
              <a:spcBef>
                <a:spcPct val="20000"/>
              </a:spcBef>
              <a:defRPr/>
            </a:pPr>
            <a:r>
              <a:rPr lang="ru-RU" sz="3600" b="1" kern="0" dirty="0">
                <a:solidFill>
                  <a:srgbClr val="0070C0"/>
                </a:solidFill>
                <a:latin typeface="Segoe UI" pitchFamily="34" charset="0"/>
                <a:cs typeface="Segoe UI" pitchFamily="34" charset="0"/>
              </a:rPr>
              <a:t>Парциальная </a:t>
            </a:r>
            <a:r>
              <a:rPr lang="ru-RU" b="1" kern="0" dirty="0">
                <a:solidFill>
                  <a:srgbClr val="0070C0"/>
                </a:solidFill>
                <a:latin typeface="Segoe UI" pitchFamily="34" charset="0"/>
                <a:cs typeface="Segoe UI" pitchFamily="34" charset="0"/>
              </a:rPr>
              <a:t>образовательная программа</a:t>
            </a:r>
            <a:br>
              <a:rPr lang="ru-RU" b="1" kern="0" dirty="0">
                <a:solidFill>
                  <a:srgbClr val="0070C0"/>
                </a:solidFill>
                <a:latin typeface="Segoe UI" pitchFamily="34" charset="0"/>
                <a:cs typeface="Segoe UI" pitchFamily="34" charset="0"/>
              </a:rPr>
            </a:br>
            <a:r>
              <a:rPr lang="ru-RU" b="1" kern="0" dirty="0">
                <a:solidFill>
                  <a:srgbClr val="0070C0"/>
                </a:solidFill>
                <a:latin typeface="Segoe UI" pitchFamily="34" charset="0"/>
                <a:cs typeface="Segoe UI" pitchFamily="34" charset="0"/>
              </a:rPr>
              <a:t>дошкольного образования</a:t>
            </a:r>
          </a:p>
          <a:p>
            <a:pPr>
              <a:spcBef>
                <a:spcPct val="20000"/>
              </a:spcBef>
              <a:defRPr/>
            </a:pPr>
            <a:endParaRPr lang="ru-RU" b="1" kern="0" dirty="0">
              <a:solidFill>
                <a:srgbClr val="0070C0"/>
              </a:solidFill>
              <a:latin typeface="Segoe UI" pitchFamily="34" charset="0"/>
              <a:cs typeface="Segoe UI" pitchFamily="34" charset="0"/>
            </a:endParaRPr>
          </a:p>
        </p:txBody>
      </p:sp>
      <p:pic>
        <p:nvPicPr>
          <p:cNvPr id="13320" name="Picture 8" descr="C:\Documents and Settings\Admin\Рабочий стол\Робо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267" y="3573463"/>
            <a:ext cx="4080933" cy="305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Прямая соединительная линия 19"/>
          <p:cNvCxnSpPr/>
          <p:nvPr/>
        </p:nvCxnSpPr>
        <p:spPr>
          <a:xfrm>
            <a:off x="814917" y="1484314"/>
            <a:ext cx="0" cy="180022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11184467" y="1484314"/>
            <a:ext cx="0" cy="180022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244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79400" y="158396"/>
            <a:ext cx="11188700" cy="53153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u="sng" dirty="0" smtClean="0"/>
              <a:t>Руководитель</a:t>
            </a:r>
            <a:r>
              <a:rPr lang="ru-RU" sz="3200" dirty="0" smtClean="0"/>
              <a:t> – Власова В.А. – старший воспитатель</a:t>
            </a:r>
          </a:p>
          <a:p>
            <a:pPr marL="0" indent="0">
              <a:buNone/>
            </a:pPr>
            <a:r>
              <a:rPr lang="ru-RU" sz="3200" u="sng" dirty="0" smtClean="0"/>
              <a:t>Состав рабочей группы</a:t>
            </a:r>
            <a:r>
              <a:rPr lang="ru-RU" sz="3200" dirty="0" smtClean="0"/>
              <a:t>: </a:t>
            </a:r>
          </a:p>
          <a:p>
            <a:r>
              <a:rPr lang="ru-RU" sz="3200" dirty="0" smtClean="0"/>
              <a:t>Кондратьева Т.А. – воспитатель</a:t>
            </a:r>
          </a:p>
          <a:p>
            <a:r>
              <a:rPr lang="ru-RU" sz="3200" dirty="0" smtClean="0"/>
              <a:t>Суровцева В.А. – воспитатель</a:t>
            </a:r>
          </a:p>
          <a:p>
            <a:r>
              <a:rPr lang="ru-RU" sz="3200" dirty="0" err="1" smtClean="0"/>
              <a:t>Словакова</a:t>
            </a:r>
            <a:r>
              <a:rPr lang="ru-RU" sz="3200" dirty="0" smtClean="0"/>
              <a:t> А.С. – воспитатель</a:t>
            </a:r>
          </a:p>
          <a:p>
            <a:r>
              <a:rPr lang="ru-RU" sz="3200" dirty="0" smtClean="0"/>
              <a:t>Владимирова Л.С. - воспитатель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98852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79400" y="158396"/>
            <a:ext cx="11188700" cy="53153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000" dirty="0" smtClean="0">
                <a:solidFill>
                  <a:srgbClr val="FF0000"/>
                </a:solidFill>
              </a:rPr>
              <a:t>Объект Инновационной деятельности</a:t>
            </a:r>
          </a:p>
          <a:p>
            <a:pPr marL="0" indent="0">
              <a:buNone/>
            </a:pPr>
            <a:r>
              <a:rPr lang="ru-RU" sz="4000" dirty="0" smtClean="0"/>
              <a:t>Организация качественного образования детей старшего дошкольного возраста в МДОАУ № 55 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88205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79400" y="158396"/>
            <a:ext cx="11188700" cy="53153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dirty="0" smtClean="0">
                <a:solidFill>
                  <a:srgbClr val="FF0000"/>
                </a:solidFill>
              </a:rPr>
              <a:t>Предмет инновационной деятельности</a:t>
            </a:r>
          </a:p>
          <a:p>
            <a:pPr marL="0" indent="0">
              <a:buNone/>
            </a:pPr>
            <a:r>
              <a:rPr lang="ru-RU" sz="3200" dirty="0" smtClean="0"/>
              <a:t>Модернизация системы образования детей старшего дошкольного возраста в МДОАУ № 55 в соответствии с актуальными нормативно-правовыми требованиями, на основе материалов инновационной образовательной программы «От </a:t>
            </a:r>
            <a:r>
              <a:rPr lang="ru-RU" sz="3200" dirty="0" err="1" smtClean="0"/>
              <a:t>Фрёбеля</a:t>
            </a:r>
            <a:r>
              <a:rPr lang="ru-RU" sz="3200" dirty="0" smtClean="0"/>
              <a:t> до </a:t>
            </a:r>
            <a:r>
              <a:rPr lang="ru-RU" sz="3200" dirty="0" err="1" smtClean="0"/>
              <a:t>робота:растим</a:t>
            </a:r>
            <a:r>
              <a:rPr lang="ru-RU" sz="3200" dirty="0" smtClean="0"/>
              <a:t> будущих инженеров» и методического комплекса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062791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79400" y="158396"/>
            <a:ext cx="11188700" cy="53153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dirty="0" smtClean="0">
                <a:solidFill>
                  <a:srgbClr val="FF0000"/>
                </a:solidFill>
              </a:rPr>
              <a:t>Цели инновационной деятельности</a:t>
            </a:r>
          </a:p>
          <a:p>
            <a:pPr marL="0" indent="0">
              <a:buNone/>
            </a:pPr>
            <a:r>
              <a:rPr lang="ru-RU" sz="3200" dirty="0" smtClean="0"/>
              <a:t>Внедрение системной модели организации качественного образования детей старшего дошкольного возраста в МДОАУ № 55 в соответствии с требованиями ФГОС ДО на основе программно-методического комплекса </a:t>
            </a:r>
            <a:r>
              <a:rPr lang="ru-RU" sz="3200" dirty="0"/>
              <a:t>и </a:t>
            </a:r>
            <a:r>
              <a:rPr lang="ru-RU" sz="3200" dirty="0" smtClean="0"/>
              <a:t>парциальной образовательной программы </a:t>
            </a:r>
            <a:r>
              <a:rPr lang="ru-RU" sz="3200" dirty="0"/>
              <a:t>«От </a:t>
            </a:r>
            <a:r>
              <a:rPr lang="ru-RU" sz="3200" dirty="0" err="1"/>
              <a:t>Фрёбеля</a:t>
            </a:r>
            <a:r>
              <a:rPr lang="ru-RU" sz="3200" dirty="0"/>
              <a:t> до робота</a:t>
            </a:r>
            <a:r>
              <a:rPr lang="ru-RU" sz="3200" dirty="0" smtClean="0"/>
              <a:t>: растим </a:t>
            </a:r>
            <a:r>
              <a:rPr lang="ru-RU" sz="3200" dirty="0"/>
              <a:t>будущих инженеров»</a:t>
            </a:r>
          </a:p>
        </p:txBody>
      </p:sp>
    </p:spTree>
    <p:extLst>
      <p:ext uri="{BB962C8B-B14F-4D97-AF65-F5344CB8AC3E}">
        <p14:creationId xmlns:p14="http://schemas.microsoft.com/office/powerpoint/2010/main" val="142442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ое мероприятие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in Event" id="{AC372BB4-D83D-411E-B849-B641926BA760}" vid="{F1EFBDE3-1A95-4E3D-81AD-1F53D65BEA0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Главное мероприятие</Template>
  <TotalTime>795</TotalTime>
  <Words>607</Words>
  <Application>Microsoft Office PowerPoint</Application>
  <PresentationFormat>Произвольный</PresentationFormat>
  <Paragraphs>135</Paragraphs>
  <Slides>27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Главное мероприятие</vt:lpstr>
      <vt:lpstr>Инновационная площадка  «От Фрёбеля до робота»</vt:lpstr>
      <vt:lpstr>Презентация PowerPoint</vt:lpstr>
      <vt:lpstr>Презентация PowerPoint</vt:lpstr>
      <vt:lpstr>Приказ «О присвоении  статуса инновационной  площадки»  № 51 от 21.12.2021 г.</vt:lpstr>
      <vt:lpstr>«ОТ ФРЁБЕЛЯ ДО РОБОТА: РАСТИМ БУДУЩИХ ИНЖЕНЕРОВ»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План работы инновационной площадки</vt:lpstr>
      <vt:lpstr>План работы инновационной площадки</vt:lpstr>
      <vt:lpstr>План работы инновационной площадки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"Издательство Учитель"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Психолого-педагогические  и методические аспекты обеспечения дорожной безопасности детей в условиях реализации ФГОС ООО</dc:title>
  <dc:creator>Черноиванова Наталья</dc:creator>
  <cp:lastModifiedBy>ДС 55</cp:lastModifiedBy>
  <cp:revision>39</cp:revision>
  <cp:lastPrinted>2022-09-29T04:33:10Z</cp:lastPrinted>
  <dcterms:created xsi:type="dcterms:W3CDTF">2021-11-09T05:19:01Z</dcterms:created>
  <dcterms:modified xsi:type="dcterms:W3CDTF">2022-11-11T03:06:03Z</dcterms:modified>
</cp:coreProperties>
</file>