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3" r:id="rId7"/>
    <p:sldId id="264" r:id="rId8"/>
    <p:sldId id="262" r:id="rId9"/>
    <p:sldId id="261" r:id="rId10"/>
    <p:sldId id="265" r:id="rId11"/>
    <p:sldId id="269" r:id="rId12"/>
    <p:sldId id="267" r:id="rId13"/>
    <p:sldId id="270" r:id="rId14"/>
    <p:sldId id="27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6B04D5-4C34-4734-98E9-AA19340A7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7C3F6B0-0C09-4176-8685-2B99E48EC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204E46-E3DB-4F8B-BFC9-5ECBC1AD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A4-7879-4BDE-82C7-F68A5D67530E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E168FD-EE07-4772-851D-93EB3A3D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9762FA-5A9A-41A7-B205-B78C0478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337-D0B2-48FD-A0E0-F80F21309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448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138235-5516-4E63-BF93-B48035DBB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A34BDCC-8EAD-4925-ACA4-7C5F941FC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0ED108-DAF0-4350-BFE0-BDB68386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A4-7879-4BDE-82C7-F68A5D67530E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8827C4-B689-4F02-85F5-A2535DCB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DB87C90-97E2-4167-BFD5-AABBD997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337-D0B2-48FD-A0E0-F80F21309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857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3D29343-D2E4-4F16-BD5B-56D381883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853CFB5-074C-4AE5-8A53-C52FFEA81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676AFEC-915A-4B05-A2DB-DB568DDDD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A4-7879-4BDE-82C7-F68A5D67530E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C05222A-8654-4578-B93C-A71BC6C9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7D1FA5C-0C85-476F-B7E1-8772DFAFD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337-D0B2-48FD-A0E0-F80F21309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14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4929B3-067B-4624-8A74-4D6A6564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1D2A56-C90A-434B-A341-2E4760652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27B18AD-F558-4497-90C9-CFE1454A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A4-7879-4BDE-82C7-F68A5D67530E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9751D5-519D-4396-8724-89D7555A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F54CE1-EB21-4882-BBA9-1C7F6FC5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337-D0B2-48FD-A0E0-F80F21309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474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01F2C8-6ABA-4002-BB92-1B485E4E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53F7D9A-05EE-46F2-9A7A-2CAFE1811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ECC50C-8E0C-4D0C-ADBF-3A7AA4E6C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A4-7879-4BDE-82C7-F68A5D67530E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38BE63-7452-4264-B8A8-CEF789ED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E738C9-4FA7-4D36-AF81-9C50800E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337-D0B2-48FD-A0E0-F80F21309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766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1CE43C-79AE-4727-B5D9-DCBF2D92B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2DE696-42CD-4267-84B0-F85CE70A5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090BA0A-2368-4FE4-8E90-1122D87F2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8653B4E-C04D-4DC3-BB9A-C2A542A4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A4-7879-4BDE-82C7-F68A5D67530E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3D9273C-CDEE-437D-8C0C-ECE326B3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B57A442-1C1A-4AE1-997C-D71B2211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337-D0B2-48FD-A0E0-F80F21309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232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9EBCC2-78BA-4383-A126-8B248BA35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C86B969-53A0-433A-9BCD-63A5E94E6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82AA0E2-B3E0-4E4F-A573-F1741CC69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B9BE69B-B508-4E25-A1AD-47C66B9A3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8B58C11-221E-4078-B6DD-DE7D36DF0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D2874B6-C9C6-45AB-960F-0CF5468F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A4-7879-4BDE-82C7-F68A5D67530E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B25D83A-5835-44F6-B5A6-B454C1FD5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F38D726-2D95-4042-ABF4-95C2FDA0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337-D0B2-48FD-A0E0-F80F21309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227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32049D-502F-4B18-AEA2-A8FCB02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2B9C11B-AF66-4750-8682-00A62CE4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A4-7879-4BDE-82C7-F68A5D67530E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B159501-C4F1-445E-A42E-E5C904D7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7792343-87B0-40AA-AE15-0074FFD2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337-D0B2-48FD-A0E0-F80F21309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098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8C3F1CD-8863-4AEA-9D69-59E4B2CC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A4-7879-4BDE-82C7-F68A5D67530E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62460AE-BE4C-40FC-8367-05E3C86F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7A610B7-5418-4806-99AC-6BF3AF8E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337-D0B2-48FD-A0E0-F80F21309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839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1C195A-9FE4-47AC-BADC-4182B7B3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0E2E0C-97DE-4E5D-85FC-75F35AC0E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48AC568-DAF6-41F2-98F7-F5D466E65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79B5A2F-4356-458D-A1DB-A6DB6E475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A4-7879-4BDE-82C7-F68A5D67530E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B79226F-03BE-4F61-B713-D9696F41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2046083-245A-4740-985E-521BFC7D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337-D0B2-48FD-A0E0-F80F21309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491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BBA727-6712-455C-AA82-0A65D6568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CF5663A-7A43-43CE-B8D2-2C7A10518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C06BCE7-328A-4100-A1FE-F5DACC4FD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342D1B9-0414-4F51-9EA4-AE021489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A4-7879-4BDE-82C7-F68A5D67530E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B35994-E705-4A00-9C9A-48BD3DCF7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3929929-A417-4285-BC21-AA18958E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337-D0B2-48FD-A0E0-F80F21309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358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082E81-E13D-4A2C-9A9F-00491E6EC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E8DC36B-8274-4E38-8A6A-91B12D4BD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C61B00-843A-470B-9277-8F1782396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A5DA4-7879-4BDE-82C7-F68A5D67530E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C78253-B236-4AFC-A9D7-765208BE7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B2FE96-5998-4E3C-B9DE-6DF4CD87B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48337-D0B2-48FD-A0E0-F80F21309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576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ACD7827-E573-4356-BBD8-026E16789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8FE933-5F0D-4AB3-A0F9-C54C63DE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685" y="1291772"/>
            <a:ext cx="9781791" cy="236839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« Театрализованная деятельность как средство развития речи у детей раннего дошкольного возраста»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0481BAA-4B5E-49B7-A34A-BB5AA9632E14}"/>
              </a:ext>
            </a:extLst>
          </p:cNvPr>
          <p:cNvSpPr/>
          <p:nvPr/>
        </p:nvSpPr>
        <p:spPr>
          <a:xfrm>
            <a:off x="4748791" y="5363978"/>
            <a:ext cx="68946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Воспитатель Кудряшова О.П</a:t>
            </a:r>
          </a:p>
          <a:p>
            <a:pPr algn="r"/>
            <a:r>
              <a:rPr lang="ru-RU" sz="20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МДОАУ «Детский сад №60 комбинированного вида» г. Орска</a:t>
            </a:r>
          </a:p>
        </p:txBody>
      </p:sp>
    </p:spTree>
    <p:extLst>
      <p:ext uri="{BB962C8B-B14F-4D97-AF65-F5344CB8AC3E}">
        <p14:creationId xmlns="" xmlns:p14="http://schemas.microsoft.com/office/powerpoint/2010/main" val="3924725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29517EB-8A6F-4A73-A517-AA4CC067E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6" y="0"/>
            <a:ext cx="1218403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29899C-28D6-4699-ADD7-3B70781A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46" y="365125"/>
            <a:ext cx="8891954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Театр эмоций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Cs_W_StjB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38" y="1710778"/>
            <a:ext cx="3474527" cy="3032067"/>
          </a:xfrm>
          <a:prstGeom prst="rect">
            <a:avLst/>
          </a:prstGeom>
        </p:spPr>
      </p:pic>
      <p:pic>
        <p:nvPicPr>
          <p:cNvPr id="6" name="Рисунок 5" descr="ZJ3p5bW-h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499" y="2024854"/>
            <a:ext cx="5627076" cy="3596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058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63C2D52B-0D88-4F0B-9B82-7C87F5543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410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401A6D-B537-421F-BE2F-F7A0CBC2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523" y="365125"/>
            <a:ext cx="8751276" cy="766989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Пополнение среды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exgPi07nIy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4555" y="4158773"/>
            <a:ext cx="4281302" cy="2699227"/>
          </a:xfrm>
          <a:prstGeom prst="rect">
            <a:avLst/>
          </a:prstGeom>
        </p:spPr>
      </p:pic>
      <p:pic>
        <p:nvPicPr>
          <p:cNvPr id="6" name="Рисунок 5" descr="nwFcqbxlC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4770" y="1201710"/>
            <a:ext cx="3217692" cy="3940031"/>
          </a:xfrm>
          <a:prstGeom prst="rect">
            <a:avLst/>
          </a:prstGeom>
        </p:spPr>
      </p:pic>
      <p:pic>
        <p:nvPicPr>
          <p:cNvPr id="7" name="Рисунок 6" descr="yoA0DhHdlD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9657" y="1273535"/>
            <a:ext cx="4271315" cy="2616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8369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29517EB-8A6F-4A73-A517-AA4CC067E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6" y="0"/>
            <a:ext cx="1218403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29899C-28D6-4699-ADD7-3B70781A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914" y="365126"/>
            <a:ext cx="8877886" cy="104164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Алгоритмы составления сказок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0EY8S5ik3Q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3837" y="2335237"/>
            <a:ext cx="4001476" cy="3038621"/>
          </a:xfrm>
          <a:prstGeom prst="rect">
            <a:avLst/>
          </a:prstGeom>
        </p:spPr>
      </p:pic>
      <p:pic>
        <p:nvPicPr>
          <p:cNvPr id="6" name="Рисунок 5" descr="CVvPObgYMD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1823" y="1508759"/>
            <a:ext cx="2897945" cy="2173459"/>
          </a:xfrm>
          <a:prstGeom prst="rect">
            <a:avLst/>
          </a:prstGeom>
        </p:spPr>
      </p:pic>
      <p:pic>
        <p:nvPicPr>
          <p:cNvPr id="7" name="Рисунок 6" descr="NZYCBY4vA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36455" y="1286585"/>
            <a:ext cx="2275498" cy="3116603"/>
          </a:xfrm>
          <a:prstGeom prst="rect">
            <a:avLst/>
          </a:prstGeom>
        </p:spPr>
      </p:pic>
      <p:pic>
        <p:nvPicPr>
          <p:cNvPr id="8" name="Рисунок 7" descr="ZA0Gc0QkD2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67753" y="4173770"/>
            <a:ext cx="2940149" cy="1858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0580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29517EB-8A6F-4A73-A517-AA4CC067E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6" y="0"/>
            <a:ext cx="1218403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29899C-28D6-4699-ADD7-3B70781A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914" y="365126"/>
            <a:ext cx="8877886" cy="104164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Консультации для родителей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 descr="bMrR3Vc_s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475" y="1910393"/>
            <a:ext cx="6383609" cy="28726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0580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50150A43-8DE7-4E54-82A1-355534389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891" y="0"/>
            <a:ext cx="1222889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C397A2-5D46-4007-AF36-72BFB4C3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28" y="365125"/>
            <a:ext cx="10130972" cy="1325563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Театрализованная деятельность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DB20BD7-148D-4F28-93C2-C7116944DF92}"/>
              </a:ext>
            </a:extLst>
          </p:cNvPr>
          <p:cNvSpPr txBox="1"/>
          <p:nvPr/>
        </p:nvSpPr>
        <p:spPr>
          <a:xfrm>
            <a:off x="2496457" y="1930400"/>
            <a:ext cx="8113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7951" y="2082019"/>
            <a:ext cx="70760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b="1" dirty="0" smtClean="0">
                <a:latin typeface="+mj-lt"/>
              </a:rPr>
              <a:t>Не просто игра…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+mj-lt"/>
              </a:rPr>
              <a:t>   Это прекрасное средство для интенсивного развития речи детей, обогащения словаря, развития мышления, воображения, творческих способностей.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8992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50150A43-8DE7-4E54-82A1-355534389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891" y="0"/>
            <a:ext cx="1222889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C397A2-5D46-4007-AF36-72BFB4C3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735" y="365125"/>
            <a:ext cx="5303520" cy="1325563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DB20BD7-148D-4F28-93C2-C7116944DF92}"/>
              </a:ext>
            </a:extLst>
          </p:cNvPr>
          <p:cNvSpPr txBox="1"/>
          <p:nvPr/>
        </p:nvSpPr>
        <p:spPr>
          <a:xfrm>
            <a:off x="2496457" y="1930400"/>
            <a:ext cx="8113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7951" y="2082019"/>
            <a:ext cx="7076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b="1" dirty="0" smtClean="0">
                <a:latin typeface="+mj-lt"/>
              </a:rPr>
              <a:t>.</a:t>
            </a:r>
            <a:endParaRPr lang="ru-RU" sz="2800" b="1" dirty="0">
              <a:latin typeface="+mj-lt"/>
            </a:endParaRPr>
          </a:p>
        </p:txBody>
      </p:sp>
      <p:pic>
        <p:nvPicPr>
          <p:cNvPr id="7" name="Рисунок 6" descr="images (1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31" y="1637533"/>
            <a:ext cx="8314006" cy="4622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899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50150A43-8DE7-4E54-82A1-355534389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891" y="0"/>
            <a:ext cx="1222889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C397A2-5D46-4007-AF36-72BFB4C3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28" y="365125"/>
            <a:ext cx="10130972" cy="1325563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На что направлена театрализованная деятельность?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DB20BD7-148D-4F28-93C2-C7116944DF92}"/>
              </a:ext>
            </a:extLst>
          </p:cNvPr>
          <p:cNvSpPr txBox="1"/>
          <p:nvPr/>
        </p:nvSpPr>
        <p:spPr>
          <a:xfrm>
            <a:off x="2496457" y="1930400"/>
            <a:ext cx="81134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На развитие у ее участников ощущений, чувств, эмоций;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На развитие мышления, воображения, внимания, памяти;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На развитие фантазии;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На формирование волевых качеств;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На развитие многих навыков и умений(речевых, коммуникативных, организаторских, двигательных и т.д.)</a:t>
            </a:r>
          </a:p>
        </p:txBody>
      </p:sp>
    </p:spTree>
    <p:extLst>
      <p:ext uri="{BB962C8B-B14F-4D97-AF65-F5344CB8AC3E}">
        <p14:creationId xmlns="" xmlns:p14="http://schemas.microsoft.com/office/powerpoint/2010/main" val="169899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63C2D52B-0D88-4F0B-9B82-7C87F5543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410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401A6D-B537-421F-BE2F-F7A0CBC2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542" y="365125"/>
            <a:ext cx="9278257" cy="766989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Актуальность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081CDB-992A-4714-8932-0D740308CF4F}"/>
              </a:ext>
            </a:extLst>
          </p:cNvPr>
          <p:cNvSpPr txBox="1"/>
          <p:nvPr/>
        </p:nvSpPr>
        <p:spPr>
          <a:xfrm>
            <a:off x="2075542" y="1497239"/>
            <a:ext cx="8498114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1800" b="1" dirty="0">
              <a:solidFill>
                <a:srgbClr val="0000CC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                     Театрализованная игра: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Стимулирует активную речь за счет расширения словарного запаса;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Ребенок усваивает богатство родного языка, его выразительные средства(динамику, темп, интонацию и др.);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Совершенствует артикуляционный аппарат;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Формируется диалогическая, эмоционально насыщенная, выразительная речь.</a:t>
            </a:r>
          </a:p>
        </p:txBody>
      </p:sp>
    </p:spTree>
    <p:extLst>
      <p:ext uri="{BB962C8B-B14F-4D97-AF65-F5344CB8AC3E}">
        <p14:creationId xmlns="" xmlns:p14="http://schemas.microsoft.com/office/powerpoint/2010/main" val="412836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63C2D52B-0D88-4F0B-9B82-7C87F5543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410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401A6D-B537-421F-BE2F-F7A0CBC2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523" y="365125"/>
            <a:ext cx="8751276" cy="766989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Задачи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081CDB-992A-4714-8932-0D740308CF4F}"/>
              </a:ext>
            </a:extLst>
          </p:cNvPr>
          <p:cNvSpPr txBox="1"/>
          <p:nvPr/>
        </p:nvSpPr>
        <p:spPr>
          <a:xfrm>
            <a:off x="2075542" y="1497239"/>
            <a:ext cx="84981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b="1" dirty="0" smtClean="0">
                <a:latin typeface="+mj-lt"/>
              </a:rPr>
              <a:t>Сформировать интерес к театрально-игровой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+mj-lt"/>
              </a:rPr>
              <a:t> Расширить и активизировать словарный запас детей;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+mj-lt"/>
              </a:rPr>
              <a:t> Сформировать желание перевоплощаться в изображаемые образы;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+mj-lt"/>
              </a:rPr>
              <a:t> Способствовать проявлению самостоятельности, активности в игре с игрушками и театральными куклами.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836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29517EB-8A6F-4A73-A517-AA4CC067E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6" y="0"/>
            <a:ext cx="1218403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29899C-28D6-4699-ADD7-3B70781A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951" y="365125"/>
            <a:ext cx="9285849" cy="14636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Доступная зона театрализованной деятельности для детей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Vmu_OgcrF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6936" y="2033303"/>
            <a:ext cx="2516251" cy="3270218"/>
          </a:xfrm>
          <a:prstGeom prst="rect">
            <a:avLst/>
          </a:prstGeom>
        </p:spPr>
      </p:pic>
      <p:pic>
        <p:nvPicPr>
          <p:cNvPr id="7" name="Рисунок 6" descr="VkkjHKMlUh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9593" y="1350498"/>
            <a:ext cx="2363373" cy="3630917"/>
          </a:xfrm>
          <a:prstGeom prst="rect">
            <a:avLst/>
          </a:prstGeom>
        </p:spPr>
      </p:pic>
      <p:pic>
        <p:nvPicPr>
          <p:cNvPr id="8" name="Рисунок 7" descr="N-GIhbn7l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7250" y="2350707"/>
            <a:ext cx="2897944" cy="32001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526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29517EB-8A6F-4A73-A517-AA4CC067E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6" y="0"/>
            <a:ext cx="1218403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29899C-28D6-4699-ADD7-3B70781A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08" y="365125"/>
            <a:ext cx="8962292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Образовательная деятельность через появление персонажей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yg0QDUqAoj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9476" y="1814733"/>
            <a:ext cx="3521203" cy="4411716"/>
          </a:xfrm>
          <a:prstGeom prst="rect">
            <a:avLst/>
          </a:prstGeom>
        </p:spPr>
      </p:pic>
      <p:pic>
        <p:nvPicPr>
          <p:cNvPr id="6" name="Рисунок 5" descr="i2U7-sSt2P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102" y="2496668"/>
            <a:ext cx="4445392" cy="3454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946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29517EB-8A6F-4A73-A517-AA4CC067E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6" y="0"/>
            <a:ext cx="1218403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29899C-28D6-4699-ADD7-3B70781A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116" y="365125"/>
            <a:ext cx="8835683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Игры в кукольный театр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dNTvMS5lDT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5442" y="2244748"/>
            <a:ext cx="3967568" cy="3037669"/>
          </a:xfrm>
          <a:prstGeom prst="rect">
            <a:avLst/>
          </a:prstGeom>
        </p:spPr>
      </p:pic>
      <p:pic>
        <p:nvPicPr>
          <p:cNvPr id="6" name="Рисунок 5" descr="dcbjpy6e9f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3680" y="1659572"/>
            <a:ext cx="4206240" cy="2927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855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29517EB-8A6F-4A73-A517-AA4CC067E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6" y="0"/>
            <a:ext cx="1218403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29899C-28D6-4699-ADD7-3B70781A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08" y="365125"/>
            <a:ext cx="7821637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Инсценировка произведений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0zi0ALJC7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447" y="2861955"/>
            <a:ext cx="4768947" cy="3468664"/>
          </a:xfrm>
          <a:prstGeom prst="rect">
            <a:avLst/>
          </a:prstGeom>
        </p:spPr>
      </p:pic>
      <p:pic>
        <p:nvPicPr>
          <p:cNvPr id="7" name="Рисунок 6" descr="H5n4QiPUnX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4359" y="1751567"/>
            <a:ext cx="4740812" cy="3874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568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29517EB-8A6F-4A73-A517-AA4CC067E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6" y="0"/>
            <a:ext cx="1218403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29899C-28D6-4699-ADD7-3B70781A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252" y="365125"/>
            <a:ext cx="8807548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Пальчиковый театр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pmZbAnr0yw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569" y="1591182"/>
            <a:ext cx="3194832" cy="4915126"/>
          </a:xfrm>
          <a:prstGeom prst="rect">
            <a:avLst/>
          </a:prstGeom>
        </p:spPr>
      </p:pic>
      <p:pic>
        <p:nvPicPr>
          <p:cNvPr id="6" name="Рисунок 5" descr="kBA_a1kFJz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962" y="2096086"/>
            <a:ext cx="5622975" cy="36153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84558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210</Words>
  <Application>Microsoft Office PowerPoint</Application>
  <PresentationFormat>Произвольный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 Театрализованная деятельность как средство развития речи у детей раннего дошкольного возраста»</vt:lpstr>
      <vt:lpstr> На что направлена театрализованная деятельность?</vt:lpstr>
      <vt:lpstr>Актуальность</vt:lpstr>
      <vt:lpstr>Задачи</vt:lpstr>
      <vt:lpstr>          Доступная зона театрализованной деятельности для детей</vt:lpstr>
      <vt:lpstr>Образовательная деятельность через появление персонажей</vt:lpstr>
      <vt:lpstr>Игры в кукольный театр</vt:lpstr>
      <vt:lpstr>Инсценировка произведений</vt:lpstr>
      <vt:lpstr>Пальчиковый театр</vt:lpstr>
      <vt:lpstr>Театр эмоций</vt:lpstr>
      <vt:lpstr>Пополнение среды</vt:lpstr>
      <vt:lpstr>Алгоритмы составления сказок</vt:lpstr>
      <vt:lpstr>Консультации для родителей</vt:lpstr>
      <vt:lpstr> Театрализованная деятельность</vt:lpstr>
      <vt:lpstr>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Театрализованная деятельность как средство развития речи у детей раннего дошкольного возраста»</dc:title>
  <dc:creator>Воспитатель</dc:creator>
  <cp:lastModifiedBy>ADMIN</cp:lastModifiedBy>
  <cp:revision>15</cp:revision>
  <dcterms:created xsi:type="dcterms:W3CDTF">2025-02-27T09:43:01Z</dcterms:created>
  <dcterms:modified xsi:type="dcterms:W3CDTF">2025-02-28T08:13:56Z</dcterms:modified>
</cp:coreProperties>
</file>