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57" r:id="rId4"/>
    <p:sldId id="258" r:id="rId5"/>
    <p:sldId id="259" r:id="rId6"/>
    <p:sldId id="266" r:id="rId7"/>
    <p:sldId id="267" r:id="rId8"/>
    <p:sldId id="268" r:id="rId9"/>
    <p:sldId id="269" r:id="rId10"/>
    <p:sldId id="289" r:id="rId11"/>
  </p:sldIdLst>
  <p:sldSz cx="10826750" cy="8120063" type="B4ISO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66CCFF"/>
    <a:srgbClr val="00CC99"/>
    <a:srgbClr val="CCCCFF"/>
    <a:srgbClr val="FFCCCC"/>
    <a:srgbClr val="FFFFCC"/>
    <a:srgbClr val="99FF9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45" autoAdjust="0"/>
    <p:restoredTop sz="94660"/>
  </p:normalViewPr>
  <p:slideViewPr>
    <p:cSldViewPr>
      <p:cViewPr varScale="1">
        <p:scale>
          <a:sx n="87" d="100"/>
          <a:sy n="87" d="100"/>
        </p:scale>
        <p:origin x="-252" y="-72"/>
      </p:cViewPr>
      <p:guideLst>
        <p:guide orient="horz" pos="2558"/>
        <p:guide pos="34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800" y="2522538"/>
            <a:ext cx="9202738" cy="17399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013" y="4602163"/>
            <a:ext cx="7578725" cy="20748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A54F9-8AD5-4FFF-9B80-847D637000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BC2F6-38B0-428A-83EE-B3C62AE995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50188" y="325438"/>
            <a:ext cx="2435225" cy="6927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1338" y="325438"/>
            <a:ext cx="7156450" cy="6927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813C5-D55C-41B3-AD93-11F3362125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0755C-B129-42A7-B439-C99D145586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663" y="5218113"/>
            <a:ext cx="9202737" cy="1612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5663" y="3441700"/>
            <a:ext cx="9202737" cy="17764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3D2C1-FA82-4654-884F-6992EC7E5B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1338" y="1895475"/>
            <a:ext cx="4795837" cy="5357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89575" y="1895475"/>
            <a:ext cx="4795838" cy="5357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0ADC7-351D-4D6E-873B-E295B37136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1817688"/>
            <a:ext cx="4783137" cy="7572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338" y="2574925"/>
            <a:ext cx="4783137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99100" y="1817688"/>
            <a:ext cx="4786313" cy="7572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99100" y="2574925"/>
            <a:ext cx="4786313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2F852-8345-4633-BA0F-9C560F338F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C2569-9D55-417A-B833-652F71DDF0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22994-166F-4801-AB60-E7ECE26FF2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323850"/>
            <a:ext cx="3562350" cy="13747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2275" y="323850"/>
            <a:ext cx="6053138" cy="69294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338" y="1698625"/>
            <a:ext cx="3562350" cy="5554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A9F2E-4C5F-4AF9-B9B6-BAAF3BEB05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488" y="5684838"/>
            <a:ext cx="6496050" cy="669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22488" y="725488"/>
            <a:ext cx="6496050" cy="48720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2488" y="6354763"/>
            <a:ext cx="6496050" cy="9540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EA7CA-8A1D-4806-B7E8-1504282BB4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1338" y="325438"/>
            <a:ext cx="97440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253" tIns="54126" rIns="108253" bIns="541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338" y="1895475"/>
            <a:ext cx="9744075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253" tIns="54126" rIns="108253" bIns="541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1338" y="7394575"/>
            <a:ext cx="252571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253" tIns="54126" rIns="108253" bIns="54126" numCol="1" anchor="t" anchorCtr="0" compatLnSpc="1">
            <a:prstTxWarp prst="textNoShape">
              <a:avLst/>
            </a:prstTxWarp>
          </a:bodyPr>
          <a:lstStyle>
            <a:lvl1pPr algn="l">
              <a:defRPr sz="17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8875" y="7394575"/>
            <a:ext cx="3429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253" tIns="54126" rIns="108253" bIns="54126" numCol="1" anchor="t" anchorCtr="0" compatLnSpc="1">
            <a:prstTxWarp prst="textNoShape">
              <a:avLst/>
            </a:prstTxWarp>
          </a:bodyPr>
          <a:lstStyle>
            <a:lvl1pPr>
              <a:defRPr sz="17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9700" y="7394575"/>
            <a:ext cx="2525713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253" tIns="54126" rIns="108253" bIns="54126" numCol="1" anchor="t" anchorCtr="0" compatLnSpc="1">
            <a:prstTxWarp prst="textNoShape">
              <a:avLst/>
            </a:prstTxWarp>
          </a:bodyPr>
          <a:lstStyle>
            <a:lvl1pPr algn="r">
              <a:defRPr sz="1700"/>
            </a:lvl1pPr>
          </a:lstStyle>
          <a:p>
            <a:pPr>
              <a:defRPr/>
            </a:pPr>
            <a:fld id="{385C8BF5-FC65-413A-93C5-2FD7EEC8E3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2675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2675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2pPr>
      <a:lvl3pPr algn="ctr" defTabSz="1082675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3pPr>
      <a:lvl4pPr algn="ctr" defTabSz="1082675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4pPr>
      <a:lvl5pPr algn="ctr" defTabSz="1082675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5pPr>
      <a:lvl6pPr marL="457200" algn="ctr" defTabSz="1082675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6pPr>
      <a:lvl7pPr marL="914400" algn="ctr" defTabSz="1082675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7pPr>
      <a:lvl8pPr marL="1371600" algn="ctr" defTabSz="1082675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8pPr>
      <a:lvl9pPr marL="1828800" algn="ctr" defTabSz="1082675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9pPr>
    </p:titleStyle>
    <p:bodyStyle>
      <a:lvl1pPr marL="404813" indent="-404813" algn="l" defTabSz="1082675" rtl="0" eaLnBrk="1" fontAlgn="base" hangingPunct="1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79475" indent="-338138" algn="l" defTabSz="1082675" rtl="0" eaLnBrk="1" fontAlgn="base" hangingPunct="1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52550" indent="-269875" algn="l" defTabSz="1082675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892300" indent="-268288" algn="l" defTabSz="1082675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435225" indent="-269875" algn="l" defTabSz="1082675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892425" indent="-269875" algn="l" defTabSz="1082675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349625" indent="-269875" algn="l" defTabSz="1082675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806825" indent="-269875" algn="l" defTabSz="1082675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264025" indent="-269875" algn="l" defTabSz="1082675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8.gif"/><Relationship Id="rId7" Type="http://schemas.openxmlformats.org/officeDocument/2006/relationships/image" Target="../media/image32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4.jpeg"/><Relationship Id="rId7" Type="http://schemas.openxmlformats.org/officeDocument/2006/relationships/image" Target="../media/image37.gi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6.jpeg"/><Relationship Id="rId4" Type="http://schemas.openxmlformats.org/officeDocument/2006/relationships/image" Target="../media/image3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6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5" Type="http://schemas.openxmlformats.org/officeDocument/2006/relationships/image" Target="../media/image42.jpeg"/><Relationship Id="rId4" Type="http://schemas.openxmlformats.org/officeDocument/2006/relationships/image" Target="../media/image4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99">
            <a:alpha val="5098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3"/>
          <p:cNvSpPr>
            <a:spLocks noChangeArrowheads="1" noChangeShapeType="1" noTextEdit="1"/>
          </p:cNvSpPr>
          <p:nvPr/>
        </p:nvSpPr>
        <p:spPr bwMode="auto">
          <a:xfrm>
            <a:off x="412750" y="1201738"/>
            <a:ext cx="10056813" cy="48387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r>
              <a:rPr lang="ru-RU" sz="2800" b="1" kern="10"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Буклеты </a:t>
            </a:r>
          </a:p>
          <a:p>
            <a:r>
              <a:rPr lang="ru-RU" sz="2800" b="1" kern="10"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   правилам   </a:t>
            </a:r>
          </a:p>
          <a:p>
            <a:r>
              <a:rPr lang="ru-RU" sz="2800" b="1" kern="10"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дорожного   движения</a:t>
            </a:r>
          </a:p>
          <a:p>
            <a:r>
              <a:rPr lang="ru-RU" sz="2800" b="1" kern="10"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   пожарной   безопасности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>
            <a:alpha val="3215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0" y="1701800"/>
            <a:ext cx="108267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 b="1"/>
              <a:t>Самое главное при изготовлении буклетов правильно распечатать их с обеих сторон, поэтому каждый четный слайд перевернут на 180 градусов, потом загнуть в два сложения.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21"/>
          <p:cNvGrpSpPr>
            <a:grpSpLocks/>
          </p:cNvGrpSpPr>
          <p:nvPr/>
        </p:nvGrpSpPr>
        <p:grpSpPr bwMode="auto">
          <a:xfrm>
            <a:off x="144463" y="360363"/>
            <a:ext cx="10455275" cy="7410450"/>
            <a:chOff x="144000" y="396000"/>
            <a:chExt cx="10455738" cy="7409738"/>
          </a:xfrm>
        </p:grpSpPr>
        <p:pic>
          <p:nvPicPr>
            <p:cNvPr id="3075" name="Picture 10" descr="1215_13"/>
            <p:cNvPicPr>
              <a:picLocks noChangeAspect="1" noChangeArrowheads="1"/>
            </p:cNvPicPr>
            <p:nvPr/>
          </p:nvPicPr>
          <p:blipFill>
            <a:blip r:embed="rId2"/>
            <a:srcRect l="67287" t="70222" r="6775"/>
            <a:stretch>
              <a:fillRect/>
            </a:stretch>
          </p:blipFill>
          <p:spPr bwMode="auto">
            <a:xfrm rot="10800000">
              <a:off x="432000" y="396000"/>
              <a:ext cx="2663825" cy="203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76" name="Group 19"/>
            <p:cNvGrpSpPr>
              <a:grpSpLocks/>
            </p:cNvGrpSpPr>
            <p:nvPr/>
          </p:nvGrpSpPr>
          <p:grpSpPr bwMode="auto">
            <a:xfrm rot="10800000">
              <a:off x="255588" y="3060000"/>
              <a:ext cx="2998788" cy="2735263"/>
              <a:chOff x="4771" y="290"/>
              <a:chExt cx="1889" cy="1723"/>
            </a:xfrm>
          </p:grpSpPr>
          <p:sp>
            <p:nvSpPr>
              <p:cNvPr id="3087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4771" y="290"/>
                <a:ext cx="1814" cy="499"/>
              </a:xfrm>
              <a:prstGeom prst="rect">
                <a:avLst/>
              </a:prstGeom>
            </p:spPr>
            <p:txBody>
              <a:bodyPr wrap="none" fromWordArt="1">
                <a:prstTxWarp prst="textWave1">
                  <a:avLst>
                    <a:gd name="adj1" fmla="val 13005"/>
                    <a:gd name="adj2" fmla="val 0"/>
                  </a:avLst>
                </a:prstTxWarp>
              </a:bodyPr>
              <a:lstStyle/>
              <a:p>
                <a:r>
                  <a:rPr lang="ru-RU" sz="2800" b="1" kern="10">
                    <a:ln w="38100">
                      <a:solidFill>
                        <a:srgbClr val="CC0000"/>
                      </a:solidFill>
                      <a:round/>
                      <a:headEnd/>
                      <a:tailEnd/>
                    </a:ln>
                    <a:solidFill>
                      <a:srgbClr val="FF6600"/>
                    </a:solidFill>
                    <a:effectLst>
                      <a:outerShdw dist="53882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Внимание!</a:t>
                </a:r>
              </a:p>
            </p:txBody>
          </p:sp>
          <p:sp>
            <p:nvSpPr>
              <p:cNvPr id="3088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4907" y="1015"/>
                <a:ext cx="1678" cy="31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2800" kern="10">
                    <a:ln w="38100">
                      <a:solidFill>
                        <a:srgbClr val="FF99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107763" dir="18900000" algn="ctr" rotWithShape="0">
                        <a:schemeClr val="tx1">
                          <a:alpha val="50000"/>
                        </a:schemeClr>
                      </a:outerShdw>
                    </a:effectLst>
                    <a:latin typeface="Impact"/>
                  </a:rPr>
                  <a:t>Дети </a:t>
                </a:r>
              </a:p>
            </p:txBody>
          </p:sp>
          <p:sp>
            <p:nvSpPr>
              <p:cNvPr id="3089" name="WordArt 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4771" y="1605"/>
                <a:ext cx="1889" cy="40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38100">
                      <a:solidFill>
                        <a:srgbClr val="336600"/>
                      </a:solidFill>
                      <a:round/>
                      <a:headEnd/>
                      <a:tailEnd/>
                    </a:ln>
                    <a:solidFill>
                      <a:srgbClr val="00CC00"/>
                    </a:solidFill>
                    <a:effectLst>
                      <a:outerShdw dist="107763" dir="18900000" algn="ctr" rotWithShape="0">
                        <a:schemeClr val="tx1">
                          <a:alpha val="50000"/>
                        </a:schemeClr>
                      </a:outerShdw>
                    </a:effectLst>
                    <a:latin typeface="Impact"/>
                  </a:rPr>
                  <a:t>на дорогах.</a:t>
                </a:r>
              </a:p>
            </p:txBody>
          </p:sp>
        </p:grpSp>
        <p:sp>
          <p:nvSpPr>
            <p:cNvPr id="12290" name="Rectangle 2"/>
            <p:cNvSpPr>
              <a:spLocks noChangeArrowheads="1"/>
            </p:cNvSpPr>
            <p:nvPr/>
          </p:nvSpPr>
          <p:spPr bwMode="auto">
            <a:xfrm rot="10800000">
              <a:off x="3901778" y="6491414"/>
              <a:ext cx="3097350" cy="1314324"/>
            </a:xfrm>
            <a:prstGeom prst="rect">
              <a:avLst/>
            </a:prstGeom>
            <a:gradFill rotWithShape="1">
              <a:gsLst>
                <a:gs pos="0">
                  <a:srgbClr val="EF5611"/>
                </a:gs>
                <a:gs pos="50000">
                  <a:srgbClr val="FFFF99"/>
                </a:gs>
                <a:gs pos="100000">
                  <a:srgbClr val="EF561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defTabSz="1082675">
                <a:defRPr/>
              </a:pPr>
              <a:r>
                <a:rPr lang="ru-RU" sz="78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ТЕСТ</a:t>
              </a:r>
            </a:p>
          </p:txBody>
        </p:sp>
        <p:sp>
          <p:nvSpPr>
            <p:cNvPr id="3078" name="Rectangle 3"/>
            <p:cNvSpPr>
              <a:spLocks noChangeArrowheads="1"/>
            </p:cNvSpPr>
            <p:nvPr/>
          </p:nvSpPr>
          <p:spPr bwMode="auto">
            <a:xfrm rot="10800000">
              <a:off x="3470275" y="1622426"/>
              <a:ext cx="3600450" cy="445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609600" indent="-609600" algn="l">
                <a:spcBef>
                  <a:spcPct val="20000"/>
                </a:spcBef>
              </a:pPr>
              <a:r>
                <a:rPr lang="ru-RU" sz="2000" b="1">
                  <a:solidFill>
                    <a:schemeClr val="accent2"/>
                  </a:solidFill>
                  <a:latin typeface="Comic Sans MS" pitchFamily="66" charset="0"/>
                </a:rPr>
                <a:t>   Какие автомобили </a:t>
              </a:r>
            </a:p>
            <a:p>
              <a:pPr marL="609600" indent="-609600" algn="l">
                <a:spcBef>
                  <a:spcPct val="20000"/>
                </a:spcBef>
              </a:pPr>
              <a:r>
                <a:rPr lang="ru-RU" sz="2000" b="1">
                  <a:solidFill>
                    <a:schemeClr val="accent2"/>
                  </a:solidFill>
                  <a:latin typeface="Comic Sans MS" pitchFamily="66" charset="0"/>
                </a:rPr>
                <a:t>       могут ехать </a:t>
              </a:r>
            </a:p>
            <a:p>
              <a:pPr marL="609600" indent="-609600" algn="l">
                <a:spcBef>
                  <a:spcPct val="20000"/>
                </a:spcBef>
              </a:pPr>
              <a:r>
                <a:rPr lang="ru-RU" sz="2000" b="1">
                  <a:solidFill>
                    <a:schemeClr val="accent2"/>
                  </a:solidFill>
                  <a:latin typeface="Comic Sans MS" pitchFamily="66" charset="0"/>
                </a:rPr>
                <a:t>    на красный свет?</a:t>
              </a:r>
            </a:p>
            <a:p>
              <a:pPr marL="609600" indent="-609600" algn="l">
                <a:spcBef>
                  <a:spcPct val="20000"/>
                </a:spcBef>
              </a:pPr>
              <a:r>
                <a:rPr lang="ru-RU" sz="1900">
                  <a:solidFill>
                    <a:srgbClr val="008000"/>
                  </a:solidFill>
                  <a:latin typeface="Comic Sans MS" pitchFamily="66" charset="0"/>
                </a:rPr>
                <a:t>1.  Папина и мамина</a:t>
              </a:r>
            </a:p>
            <a:p>
              <a:pPr marL="609600" indent="-609600" algn="l">
                <a:spcBef>
                  <a:spcPct val="20000"/>
                </a:spcBef>
              </a:pPr>
              <a:r>
                <a:rPr lang="ru-RU" sz="1900">
                  <a:solidFill>
                    <a:srgbClr val="008000"/>
                  </a:solidFill>
                  <a:latin typeface="Comic Sans MS" pitchFamily="66" charset="0"/>
                </a:rPr>
                <a:t>2. Такси</a:t>
              </a:r>
            </a:p>
            <a:p>
              <a:pPr marL="609600" indent="-609600" algn="l">
                <a:spcBef>
                  <a:spcPct val="20000"/>
                </a:spcBef>
              </a:pPr>
              <a:r>
                <a:rPr lang="ru-RU" sz="1900">
                  <a:solidFill>
                    <a:srgbClr val="008000"/>
                  </a:solidFill>
                  <a:latin typeface="Comic Sans MS" pitchFamily="66" charset="0"/>
                </a:rPr>
                <a:t>3. Пожарная, милицейская, </a:t>
              </a:r>
            </a:p>
            <a:p>
              <a:pPr marL="609600" indent="-609600" algn="l">
                <a:spcBef>
                  <a:spcPct val="20000"/>
                </a:spcBef>
              </a:pPr>
              <a:r>
                <a:rPr lang="ru-RU" sz="1900">
                  <a:solidFill>
                    <a:srgbClr val="008000"/>
                  </a:solidFill>
                  <a:latin typeface="Comic Sans MS" pitchFamily="66" charset="0"/>
                </a:rPr>
                <a:t>         скорая помощь,</a:t>
              </a:r>
            </a:p>
            <a:p>
              <a:pPr marL="609600" indent="-609600" algn="l">
                <a:spcBef>
                  <a:spcPct val="20000"/>
                </a:spcBef>
              </a:pPr>
              <a:r>
                <a:rPr lang="ru-RU" sz="1900">
                  <a:solidFill>
                    <a:srgbClr val="008000"/>
                  </a:solidFill>
                  <a:latin typeface="Comic Sans MS" pitchFamily="66" charset="0"/>
                </a:rPr>
                <a:t>          спецмашины.</a:t>
              </a:r>
            </a:p>
          </p:txBody>
        </p:sp>
        <p:pic>
          <p:nvPicPr>
            <p:cNvPr id="3079" name="Picture 25" descr="pozarnaj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4838700" y="1701801"/>
              <a:ext cx="1368425" cy="919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25" descr="28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3902075" y="2474913"/>
              <a:ext cx="1152525" cy="72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30" descr="MCj04262280000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5557838" y="2468563"/>
              <a:ext cx="1152525" cy="728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2" name="Text Box 35"/>
            <p:cNvSpPr txBox="1">
              <a:spLocks noChangeArrowheads="1"/>
            </p:cNvSpPr>
            <p:nvPr/>
          </p:nvSpPr>
          <p:spPr bwMode="auto">
            <a:xfrm rot="10800000">
              <a:off x="3975100" y="457201"/>
              <a:ext cx="2952750" cy="1155700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1082675"/>
              <a:r>
                <a:rPr lang="ru-RU" sz="1400" b="1">
                  <a:solidFill>
                    <a:srgbClr val="336600"/>
                  </a:solidFill>
                  <a:latin typeface="Comic Sans MS" pitchFamily="66" charset="0"/>
                </a:rPr>
                <a:t>Переходя дорогу на зелёный сигнал светофора, смотри внимательно: все ли машины остановились, не движется ли спецтранспорт.</a:t>
              </a:r>
            </a:p>
          </p:txBody>
        </p:sp>
        <p:pic>
          <p:nvPicPr>
            <p:cNvPr id="3083" name="Picture 37" descr="пешеходный переход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9086850" y="6057901"/>
              <a:ext cx="1223963" cy="95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4" name="Rectangle 38"/>
            <p:cNvSpPr>
              <a:spLocks noChangeArrowheads="1"/>
            </p:cNvSpPr>
            <p:nvPr/>
          </p:nvSpPr>
          <p:spPr bwMode="auto">
            <a:xfrm rot="10800000">
              <a:off x="7431088" y="6618288"/>
              <a:ext cx="2952750" cy="1187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1" algn="l" defTabSz="1082675"/>
              <a:r>
                <a:rPr lang="ru-RU" sz="2400" b="1">
                  <a:solidFill>
                    <a:srgbClr val="008000"/>
                  </a:solidFill>
                  <a:latin typeface="Comic Sans MS" pitchFamily="66" charset="0"/>
                </a:rPr>
                <a:t>Первый </a:t>
              </a:r>
            </a:p>
            <a:p>
              <a:pPr lvl="1" algn="l" defTabSz="1082675"/>
              <a:r>
                <a:rPr lang="ru-RU" sz="2400" b="1">
                  <a:solidFill>
                    <a:srgbClr val="008000"/>
                  </a:solidFill>
                  <a:latin typeface="Comic Sans MS" pitchFamily="66" charset="0"/>
                </a:rPr>
                <a:t>  пешеходный</a:t>
              </a:r>
            </a:p>
            <a:p>
              <a:pPr lvl="1" algn="l" defTabSz="1082675"/>
              <a:r>
                <a:rPr lang="ru-RU" sz="2400" b="1">
                  <a:solidFill>
                    <a:srgbClr val="008000"/>
                  </a:solidFill>
                  <a:latin typeface="Comic Sans MS" pitchFamily="66" charset="0"/>
                </a:rPr>
                <a:t>       переход.</a:t>
              </a:r>
            </a:p>
          </p:txBody>
        </p:sp>
        <p:sp>
          <p:nvSpPr>
            <p:cNvPr id="2088" name="Rectangle 40"/>
            <p:cNvSpPr>
              <a:spLocks noChangeArrowheads="1"/>
            </p:cNvSpPr>
            <p:nvPr/>
          </p:nvSpPr>
          <p:spPr bwMode="auto">
            <a:xfrm rot="10800000">
              <a:off x="7430948" y="437271"/>
              <a:ext cx="3168790" cy="5568415"/>
            </a:xfrm>
            <a:prstGeom prst="rect">
              <a:avLst/>
            </a:prstGeom>
            <a:gradFill rotWithShape="1">
              <a:gsLst>
                <a:gs pos="0">
                  <a:srgbClr val="CCFFFF"/>
                </a:gs>
                <a:gs pos="50000">
                  <a:schemeClr val="bg1"/>
                </a:gs>
                <a:gs pos="100000">
                  <a:srgbClr val="CC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>
                <a:defRPr/>
              </a:pPr>
              <a:r>
                <a:rPr lang="ru-RU" sz="1200" b="1" dirty="0">
                  <a:solidFill>
                    <a:srgbClr val="000099"/>
                  </a:solidFill>
                  <a:latin typeface="Comic Sans MS" pitchFamily="66" charset="0"/>
                </a:rPr>
                <a:t>Первый такой переход появился на Парламент сквер в Лондоне в декабре 1926 года. Инициатором нововведения стал Лондонский комитет надзора за городским движением. Переход был обозначен квадратным белым знаком на металлической табличке с нарисованным крестом, стрелкой и надписью: «Просьба переходить здесь». Очередные 16 переходов появились в Лондоне в августе следующего года. Важнейшие переходы были обозначены двумя параллельными линиями поперек дороги. В 1933-1934 годах этот рисунок был заменен белой «елочкой», а белая квадратная табличка уступила место большому круглому знаку с буквой «С».</a:t>
              </a:r>
              <a:br>
                <a:rPr lang="ru-RU" sz="1200" b="1" dirty="0">
                  <a:solidFill>
                    <a:srgbClr val="000099"/>
                  </a:solidFill>
                  <a:latin typeface="Comic Sans MS" pitchFamily="66" charset="0"/>
                </a:rPr>
              </a:br>
              <a:r>
                <a:rPr lang="ru-RU" sz="1200" b="1" dirty="0">
                  <a:solidFill>
                    <a:srgbClr val="000099"/>
                  </a:solidFill>
                  <a:latin typeface="Comic Sans MS" pitchFamily="66" charset="0"/>
                </a:rPr>
                <a:t>В 1934 году министр транспорта распорядился ввести новый стандарт обозначения пешеходных переходов. В поверхность дороги вбивались гвозди с широкой шляпкой, а на тротуарах устанавливались предостерегающие желтые фонари.</a:t>
              </a:r>
              <a:br>
                <a:rPr lang="ru-RU" sz="1200" b="1" dirty="0">
                  <a:solidFill>
                    <a:srgbClr val="000099"/>
                  </a:solidFill>
                  <a:latin typeface="Comic Sans MS" pitchFamily="66" charset="0"/>
                </a:rPr>
              </a:br>
              <a:r>
                <a:rPr lang="ru-RU" sz="1200" b="1" dirty="0">
                  <a:solidFill>
                    <a:srgbClr val="000099"/>
                  </a:solidFill>
                  <a:latin typeface="Comic Sans MS" pitchFamily="66" charset="0"/>
                </a:rPr>
                <a:t>Переход типа «зебра» появился впервые в Лондоне в 1951 году по распоряжению от 31 октября.</a:t>
              </a:r>
              <a:r>
                <a:rPr lang="ru-RU" sz="1200" i="1" dirty="0">
                  <a:solidFill>
                    <a:srgbClr val="000099"/>
                  </a:solidFill>
                  <a:latin typeface="Comic Sans MS" pitchFamily="66" charset="0"/>
                </a:rPr>
                <a:t> </a:t>
              </a:r>
            </a:p>
          </p:txBody>
        </p:sp>
        <p:pic>
          <p:nvPicPr>
            <p:cNvPr id="3086" name="Picture 4" descr="F:\Мои рисунки\Новая папка\cont.gif"/>
            <p:cNvPicPr>
              <a:picLocks noChangeAspect="1" noChangeArrowheads="1"/>
            </p:cNvPicPr>
            <p:nvPr/>
          </p:nvPicPr>
          <p:blipFill>
            <a:blip r:embed="rId7"/>
            <a:srcRect l="6577" r="6815"/>
            <a:stretch>
              <a:fillRect/>
            </a:stretch>
          </p:blipFill>
          <p:spPr bwMode="auto">
            <a:xfrm rot="10800000">
              <a:off x="144000" y="6488923"/>
              <a:ext cx="3429024" cy="95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36"/>
          <p:cNvGrpSpPr>
            <a:grpSpLocks/>
          </p:cNvGrpSpPr>
          <p:nvPr/>
        </p:nvGrpSpPr>
        <p:grpSpPr bwMode="auto">
          <a:xfrm>
            <a:off x="215900" y="360363"/>
            <a:ext cx="10598150" cy="7561262"/>
            <a:chOff x="228600" y="315913"/>
            <a:chExt cx="10598150" cy="7561262"/>
          </a:xfrm>
        </p:grpSpPr>
        <p:sp>
          <p:nvSpPr>
            <p:cNvPr id="4099" name="Text Box 22"/>
            <p:cNvSpPr txBox="1">
              <a:spLocks noChangeArrowheads="1"/>
            </p:cNvSpPr>
            <p:nvPr/>
          </p:nvSpPr>
          <p:spPr bwMode="auto">
            <a:xfrm>
              <a:off x="228600" y="315913"/>
              <a:ext cx="3468688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1082675"/>
              <a:r>
                <a:rPr lang="ru-RU" sz="1600" b="1" i="1">
                  <a:solidFill>
                    <a:srgbClr val="006600"/>
                  </a:solidFill>
                </a:rPr>
                <a:t>Треугольные знаки с красным ободком – </a:t>
              </a:r>
              <a:r>
                <a:rPr lang="ru-RU" sz="1700" b="1" i="1">
                  <a:solidFill>
                    <a:srgbClr val="CC0000"/>
                  </a:solidFill>
                </a:rPr>
                <a:t>предупреждающие</a:t>
              </a:r>
              <a:r>
                <a:rPr lang="ru-RU" sz="1600" b="1" i="1">
                  <a:solidFill>
                    <a:srgbClr val="006600"/>
                  </a:solidFill>
                </a:rPr>
                <a:t>.</a:t>
              </a:r>
            </a:p>
          </p:txBody>
        </p:sp>
        <p:sp>
          <p:nvSpPr>
            <p:cNvPr id="4100" name="Text Box 23"/>
            <p:cNvSpPr txBox="1">
              <a:spLocks noChangeArrowheads="1"/>
            </p:cNvSpPr>
            <p:nvPr/>
          </p:nvSpPr>
          <p:spPr bwMode="auto">
            <a:xfrm>
              <a:off x="3757613" y="315913"/>
              <a:ext cx="3468687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1082675"/>
              <a:r>
                <a:rPr lang="ru-RU" sz="1600" b="1" i="1">
                  <a:solidFill>
                    <a:srgbClr val="006600"/>
                  </a:solidFill>
                </a:rPr>
                <a:t>Круглые с красным ободком -   </a:t>
              </a:r>
            </a:p>
            <a:p>
              <a:pPr algn="l" defTabSz="1082675"/>
              <a:r>
                <a:rPr lang="ru-RU" sz="1700" b="1" i="1">
                  <a:solidFill>
                    <a:srgbClr val="CC0000"/>
                  </a:solidFill>
                </a:rPr>
                <a:t>              запрещающие</a:t>
              </a:r>
              <a:r>
                <a:rPr lang="ru-RU" sz="1600" b="1" i="1">
                  <a:solidFill>
                    <a:srgbClr val="006600"/>
                  </a:solidFill>
                </a:rPr>
                <a:t>.</a:t>
              </a:r>
            </a:p>
          </p:txBody>
        </p:sp>
        <p:sp>
          <p:nvSpPr>
            <p:cNvPr id="4101" name="Text Box 24"/>
            <p:cNvSpPr txBox="1">
              <a:spLocks noChangeArrowheads="1"/>
            </p:cNvSpPr>
            <p:nvPr/>
          </p:nvSpPr>
          <p:spPr bwMode="auto">
            <a:xfrm>
              <a:off x="7358063" y="315913"/>
              <a:ext cx="3468687" cy="82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1082675"/>
              <a:r>
                <a:rPr lang="ru-RU" sz="1600" b="1" i="1">
                  <a:solidFill>
                    <a:srgbClr val="006600"/>
                  </a:solidFill>
                </a:rPr>
                <a:t>    Прямоугольной формы – </a:t>
              </a:r>
              <a:r>
                <a:rPr lang="ru-RU" sz="1600" b="1" i="1">
                  <a:solidFill>
                    <a:srgbClr val="CC0000"/>
                  </a:solidFill>
                </a:rPr>
                <a:t>информационно-указательные</a:t>
              </a:r>
              <a:r>
                <a:rPr lang="ru-RU" sz="1600" b="1" i="1">
                  <a:solidFill>
                    <a:srgbClr val="006600"/>
                  </a:solidFill>
                </a:rPr>
                <a:t>  </a:t>
              </a:r>
            </a:p>
            <a:p>
              <a:pPr algn="l" defTabSz="1082675"/>
              <a:r>
                <a:rPr lang="ru-RU" sz="1600" b="1" i="1">
                  <a:solidFill>
                    <a:srgbClr val="006600"/>
                  </a:solidFill>
                </a:rPr>
                <a:t>                       знаки.</a:t>
              </a:r>
            </a:p>
          </p:txBody>
        </p:sp>
        <p:pic>
          <p:nvPicPr>
            <p:cNvPr id="4102" name="Picture 7" descr="звижение пешеходов запрещено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73513" y="963613"/>
              <a:ext cx="1008062" cy="1001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3" name="Picture 8" descr="движение на велосипедах запрещено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29275" y="963613"/>
              <a:ext cx="1008063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9" descr="въезд запрещен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89413" y="6219825"/>
              <a:ext cx="935037" cy="935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19" descr="4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918200" y="6219825"/>
              <a:ext cx="863600" cy="86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6" name="Rectangle 43"/>
            <p:cNvSpPr>
              <a:spLocks noChangeArrowheads="1"/>
            </p:cNvSpPr>
            <p:nvPr/>
          </p:nvSpPr>
          <p:spPr bwMode="auto">
            <a:xfrm>
              <a:off x="5773738" y="7085013"/>
              <a:ext cx="1223962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/>
              <a:r>
                <a:rPr lang="ru-RU" sz="1400" b="1"/>
                <a:t>Движение </a:t>
              </a:r>
            </a:p>
            <a:p>
              <a:pPr algn="l"/>
              <a:r>
                <a:rPr lang="ru-RU" sz="1400" b="1"/>
                <a:t>запрещено</a:t>
              </a:r>
              <a:endParaRPr lang="ru-RU" sz="1800"/>
            </a:p>
          </p:txBody>
        </p:sp>
        <p:sp>
          <p:nvSpPr>
            <p:cNvPr id="4107" name="Rectangle 44"/>
            <p:cNvSpPr>
              <a:spLocks noChangeArrowheads="1"/>
            </p:cNvSpPr>
            <p:nvPr/>
          </p:nvSpPr>
          <p:spPr bwMode="auto">
            <a:xfrm>
              <a:off x="4044950" y="7085013"/>
              <a:ext cx="1152525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/>
              <a:r>
                <a:rPr lang="ru-RU" sz="1400" b="1"/>
                <a:t>   Въезд</a:t>
              </a:r>
            </a:p>
            <a:p>
              <a:pPr algn="l"/>
              <a:r>
                <a:rPr lang="ru-RU" sz="1400" b="1"/>
                <a:t>запрещен</a:t>
              </a:r>
              <a:endParaRPr lang="ru-RU" sz="1800"/>
            </a:p>
          </p:txBody>
        </p:sp>
        <p:sp>
          <p:nvSpPr>
            <p:cNvPr id="4108" name="Rectangle 45"/>
            <p:cNvSpPr>
              <a:spLocks noChangeArrowheads="1"/>
            </p:cNvSpPr>
            <p:nvPr/>
          </p:nvSpPr>
          <p:spPr bwMode="auto">
            <a:xfrm>
              <a:off x="3900488" y="1971675"/>
              <a:ext cx="1296987" cy="73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/>
              <a:r>
                <a:rPr lang="ru-RU" sz="1400" b="1"/>
                <a:t>Движение пешеходов запрещено</a:t>
              </a:r>
              <a:endParaRPr lang="ru-RU" sz="1800"/>
            </a:p>
          </p:txBody>
        </p:sp>
        <p:sp>
          <p:nvSpPr>
            <p:cNvPr id="4109" name="Rectangle 46"/>
            <p:cNvSpPr>
              <a:spLocks noChangeArrowheads="1"/>
            </p:cNvSpPr>
            <p:nvPr/>
          </p:nvSpPr>
          <p:spPr bwMode="auto">
            <a:xfrm>
              <a:off x="5413375" y="1971675"/>
              <a:ext cx="1800225" cy="73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/>
              <a:r>
                <a:rPr lang="ru-RU" sz="1400" b="1"/>
                <a:t>Движение </a:t>
              </a:r>
            </a:p>
            <a:p>
              <a:pPr algn="l"/>
              <a:r>
                <a:rPr lang="ru-RU" sz="1400" b="1"/>
                <a:t>на велосипедах</a:t>
              </a:r>
            </a:p>
            <a:p>
              <a:pPr algn="l"/>
              <a:r>
                <a:rPr lang="ru-RU" sz="1400" b="1"/>
                <a:t>запрещено</a:t>
              </a:r>
              <a:endParaRPr lang="ru-RU" sz="1800"/>
            </a:p>
          </p:txBody>
        </p:sp>
        <p:pic>
          <p:nvPicPr>
            <p:cNvPr id="4110" name="Picture 22" descr="Untitled-1 copy"/>
            <p:cNvPicPr>
              <a:picLocks noChangeAspect="1" noChangeArrowheads="1"/>
            </p:cNvPicPr>
            <p:nvPr/>
          </p:nvPicPr>
          <p:blipFill>
            <a:blip r:embed="rId6">
              <a:lum contrast="60000"/>
            </a:blip>
            <a:srcRect/>
            <a:stretch>
              <a:fillRect/>
            </a:stretch>
          </p:blipFill>
          <p:spPr bwMode="auto">
            <a:xfrm>
              <a:off x="7429500" y="6724650"/>
              <a:ext cx="3240088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11" name="Group 76"/>
            <p:cNvGrpSpPr>
              <a:grpSpLocks/>
            </p:cNvGrpSpPr>
            <p:nvPr/>
          </p:nvGrpSpPr>
          <p:grpSpPr bwMode="auto">
            <a:xfrm>
              <a:off x="7358063" y="892175"/>
              <a:ext cx="3468687" cy="2030413"/>
              <a:chOff x="4635" y="562"/>
              <a:chExt cx="2313" cy="1361"/>
            </a:xfrm>
          </p:grpSpPr>
          <p:pic>
            <p:nvPicPr>
              <p:cNvPr id="4126" name="Picture 12" descr="подземный пешеходный переход1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725" y="562"/>
                <a:ext cx="635" cy="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27" name="Picture 13" descr="пешеходный переход1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406" y="970"/>
                <a:ext cx="619" cy="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28" name="Picture 27" descr="47"/>
              <p:cNvPicPr>
                <a:picLocks noChangeAspect="1" noChangeArrowheads="1"/>
              </p:cNvPicPr>
              <p:nvPr/>
            </p:nvPicPr>
            <p:blipFill>
              <a:blip r:embed="rId9"/>
              <a:srcRect l="51750" t="51886" r="27460" b="29057"/>
              <a:stretch>
                <a:fillRect/>
              </a:stretch>
            </p:blipFill>
            <p:spPr bwMode="auto">
              <a:xfrm>
                <a:off x="6132" y="562"/>
                <a:ext cx="589" cy="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29" name="Rectangle 49"/>
              <p:cNvSpPr>
                <a:spLocks noChangeArrowheads="1"/>
              </p:cNvSpPr>
              <p:nvPr/>
            </p:nvSpPr>
            <p:spPr bwMode="auto">
              <a:xfrm>
                <a:off x="5360" y="1595"/>
                <a:ext cx="907" cy="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l"/>
                <a:r>
                  <a:rPr lang="ru-RU" sz="1300" b="1"/>
                  <a:t>Пешеходный  </a:t>
                </a:r>
              </a:p>
              <a:p>
                <a:pPr algn="l"/>
                <a:r>
                  <a:rPr lang="ru-RU" sz="1300" b="1"/>
                  <a:t>     переход</a:t>
                </a:r>
                <a:endParaRPr lang="ru-RU" sz="1300"/>
              </a:p>
            </p:txBody>
          </p:sp>
          <p:sp>
            <p:nvSpPr>
              <p:cNvPr id="4130" name="Rectangle 51"/>
              <p:cNvSpPr>
                <a:spLocks noChangeArrowheads="1"/>
              </p:cNvSpPr>
              <p:nvPr/>
            </p:nvSpPr>
            <p:spPr bwMode="auto">
              <a:xfrm>
                <a:off x="4635" y="1183"/>
                <a:ext cx="907" cy="4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l"/>
                <a:r>
                  <a:rPr lang="ru-RU" sz="1300" b="1"/>
                  <a:t>Подземный </a:t>
                </a:r>
              </a:p>
              <a:p>
                <a:pPr algn="l"/>
                <a:r>
                  <a:rPr lang="ru-RU" sz="1300" b="1"/>
                  <a:t>пешеходный </a:t>
                </a:r>
              </a:p>
              <a:p>
                <a:pPr algn="l"/>
                <a:r>
                  <a:rPr lang="ru-RU" sz="1300" b="1"/>
                  <a:t>переход</a:t>
                </a:r>
                <a:endParaRPr lang="ru-RU" sz="1300"/>
              </a:p>
            </p:txBody>
          </p:sp>
          <p:sp>
            <p:nvSpPr>
              <p:cNvPr id="4131" name="Rectangle 52"/>
              <p:cNvSpPr>
                <a:spLocks noChangeArrowheads="1"/>
              </p:cNvSpPr>
              <p:nvPr/>
            </p:nvSpPr>
            <p:spPr bwMode="auto">
              <a:xfrm>
                <a:off x="6041" y="1138"/>
                <a:ext cx="907" cy="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l"/>
                <a:r>
                  <a:rPr lang="ru-RU" sz="1300" b="1"/>
                  <a:t>Надземный </a:t>
                </a:r>
              </a:p>
              <a:p>
                <a:pPr algn="l"/>
                <a:r>
                  <a:rPr lang="ru-RU" sz="1300" b="1"/>
                  <a:t>пешеходный </a:t>
                </a:r>
              </a:p>
              <a:p>
                <a:pPr algn="l"/>
                <a:r>
                  <a:rPr lang="ru-RU" sz="1300" b="1"/>
                  <a:t>переход</a:t>
                </a:r>
                <a:endParaRPr lang="ru-RU" sz="1300"/>
              </a:p>
            </p:txBody>
          </p:sp>
        </p:grpSp>
        <p:sp>
          <p:nvSpPr>
            <p:cNvPr id="4112" name="Rectangle 61"/>
            <p:cNvSpPr>
              <a:spLocks noChangeArrowheads="1"/>
            </p:cNvSpPr>
            <p:nvPr/>
          </p:nvSpPr>
          <p:spPr bwMode="auto">
            <a:xfrm>
              <a:off x="228600" y="2476500"/>
              <a:ext cx="3109913" cy="1822450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1" algn="l" defTabSz="1082675"/>
              <a:endParaRPr lang="ru-RU" sz="1800" b="1">
                <a:solidFill>
                  <a:srgbClr val="CC0000"/>
                </a:solidFill>
                <a:latin typeface="Comic Sans MS" pitchFamily="66" charset="0"/>
              </a:endParaRPr>
            </a:p>
            <a:p>
              <a:pPr lvl="1" algn="l" defTabSz="1082675"/>
              <a:r>
                <a:rPr lang="ru-RU" sz="1800" b="1">
                  <a:solidFill>
                    <a:srgbClr val="FF0000"/>
                  </a:solidFill>
                  <a:latin typeface="Comic Sans MS" pitchFamily="66" charset="0"/>
                </a:rPr>
                <a:t> В красном треугольнике</a:t>
              </a:r>
            </a:p>
            <a:p>
              <a:pPr algn="l" defTabSz="1082675"/>
              <a:r>
                <a:rPr lang="ru-RU" sz="1800" b="1">
                  <a:solidFill>
                    <a:srgbClr val="FF0000"/>
                  </a:solidFill>
                  <a:latin typeface="Comic Sans MS" pitchFamily="66" charset="0"/>
                </a:rPr>
                <a:t> Знаки осторожные,</a:t>
              </a:r>
            </a:p>
            <a:p>
              <a:pPr algn="l" defTabSz="1082675"/>
              <a:r>
                <a:rPr lang="ru-RU" sz="1800" b="1">
                  <a:solidFill>
                    <a:srgbClr val="FF0000"/>
                  </a:solidFill>
                  <a:latin typeface="Comic Sans MS" pitchFamily="66" charset="0"/>
                </a:rPr>
                <a:t> Они предупреждают,</a:t>
              </a:r>
            </a:p>
            <a:p>
              <a:pPr algn="l" defTabSz="1082675"/>
              <a:r>
                <a:rPr lang="ru-RU" sz="1800" b="1">
                  <a:solidFill>
                    <a:srgbClr val="FF0000"/>
                  </a:solidFill>
                  <a:latin typeface="Comic Sans MS" pitchFamily="66" charset="0"/>
                </a:rPr>
                <a:t> К вниманью призывают.</a:t>
              </a:r>
            </a:p>
            <a:p>
              <a:pPr algn="l" defTabSz="1082675">
                <a:lnSpc>
                  <a:spcPct val="80000"/>
                </a:lnSpc>
                <a:spcBef>
                  <a:spcPct val="50000"/>
                </a:spcBef>
              </a:pPr>
              <a:endParaRPr lang="ru-RU" sz="1800" b="1">
                <a:solidFill>
                  <a:srgbClr val="FF0066"/>
                </a:solidFill>
                <a:latin typeface="Comic Sans MS" pitchFamily="66" charset="0"/>
              </a:endParaRPr>
            </a:p>
          </p:txBody>
        </p:sp>
        <p:pic>
          <p:nvPicPr>
            <p:cNvPr id="4113" name="Picture 63" descr="дорожные работы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100263" y="963613"/>
              <a:ext cx="1152525" cy="1093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4" name="Picture 64" descr="ДЕТИ1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00038" y="1035050"/>
              <a:ext cx="1081087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5" name="Picture 65" descr="опасный поворот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00038" y="6076950"/>
              <a:ext cx="1081087" cy="97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6" name="Rectangle 66"/>
            <p:cNvSpPr>
              <a:spLocks noChangeArrowheads="1"/>
            </p:cNvSpPr>
            <p:nvPr/>
          </p:nvSpPr>
          <p:spPr bwMode="auto">
            <a:xfrm>
              <a:off x="1741488" y="7085013"/>
              <a:ext cx="1584325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/>
              <a:r>
                <a:rPr lang="ru-RU" sz="1400" b="1"/>
                <a:t>Светофорное    </a:t>
              </a:r>
            </a:p>
            <a:p>
              <a:pPr algn="l"/>
              <a:r>
                <a:rPr lang="ru-RU" sz="1400" b="1"/>
                <a:t>регулирование</a:t>
              </a:r>
              <a:endParaRPr lang="ru-RU" sz="1800"/>
            </a:p>
          </p:txBody>
        </p:sp>
        <p:pic>
          <p:nvPicPr>
            <p:cNvPr id="4117" name="Picture 67" descr="image014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957388" y="6076950"/>
              <a:ext cx="1079500" cy="938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8" name="Rectangle 68"/>
            <p:cNvSpPr>
              <a:spLocks noChangeArrowheads="1"/>
            </p:cNvSpPr>
            <p:nvPr/>
          </p:nvSpPr>
          <p:spPr bwMode="auto">
            <a:xfrm>
              <a:off x="517525" y="2043113"/>
              <a:ext cx="7207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/>
              <a:r>
                <a:rPr lang="ru-RU" sz="1400" b="1"/>
                <a:t>Дети</a:t>
              </a:r>
              <a:endParaRPr lang="ru-RU" sz="1800"/>
            </a:p>
          </p:txBody>
        </p:sp>
        <p:sp>
          <p:nvSpPr>
            <p:cNvPr id="4119" name="Rectangle 69"/>
            <p:cNvSpPr>
              <a:spLocks noChangeArrowheads="1"/>
            </p:cNvSpPr>
            <p:nvPr/>
          </p:nvSpPr>
          <p:spPr bwMode="auto">
            <a:xfrm>
              <a:off x="300038" y="7085013"/>
              <a:ext cx="1020762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/>
              <a:r>
                <a:rPr lang="ru-RU" sz="1400" b="1"/>
                <a:t>Опасный поворот</a:t>
              </a:r>
              <a:endParaRPr lang="ru-RU" sz="1800"/>
            </a:p>
          </p:txBody>
        </p:sp>
        <p:sp>
          <p:nvSpPr>
            <p:cNvPr id="4120" name="Rectangle 70"/>
            <p:cNvSpPr>
              <a:spLocks noChangeArrowheads="1"/>
            </p:cNvSpPr>
            <p:nvPr/>
          </p:nvSpPr>
          <p:spPr bwMode="auto">
            <a:xfrm>
              <a:off x="2100263" y="1971675"/>
              <a:ext cx="1223962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/>
              <a:r>
                <a:rPr lang="ru-RU" sz="1400" b="1"/>
                <a:t>Дорожные  </a:t>
              </a:r>
            </a:p>
            <a:p>
              <a:pPr algn="l"/>
              <a:r>
                <a:rPr lang="ru-RU" sz="1400" b="1"/>
                <a:t>   работы </a:t>
              </a:r>
              <a:endParaRPr lang="ru-RU" sz="1800"/>
            </a:p>
          </p:txBody>
        </p:sp>
        <p:sp>
          <p:nvSpPr>
            <p:cNvPr id="4121" name="Rectangle 71"/>
            <p:cNvSpPr>
              <a:spLocks noChangeArrowheads="1"/>
            </p:cNvSpPr>
            <p:nvPr/>
          </p:nvSpPr>
          <p:spPr bwMode="auto">
            <a:xfrm>
              <a:off x="3900488" y="2692400"/>
              <a:ext cx="3025775" cy="1465263"/>
            </a:xfrm>
            <a:prstGeom prst="rect">
              <a:avLst/>
            </a:prstGeom>
            <a:gradFill rotWithShape="1">
              <a:gsLst>
                <a:gs pos="0">
                  <a:srgbClr val="66FFF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1082675"/>
              <a:r>
                <a:rPr lang="ru-RU" sz="1800" b="1">
                  <a:solidFill>
                    <a:srgbClr val="008000"/>
                  </a:solidFill>
                  <a:latin typeface="Comic Sans MS" pitchFamily="66" charset="0"/>
                </a:rPr>
                <a:t> Запрещают знаки</a:t>
              </a:r>
            </a:p>
            <a:p>
              <a:pPr algn="l" defTabSz="1082675"/>
              <a:r>
                <a:rPr lang="ru-RU" sz="1800" b="1">
                  <a:solidFill>
                    <a:srgbClr val="008000"/>
                  </a:solidFill>
                  <a:latin typeface="Comic Sans MS" pitchFamily="66" charset="0"/>
                </a:rPr>
                <a:t> Разное движение:   </a:t>
              </a:r>
            </a:p>
            <a:p>
              <a:pPr algn="l" defTabSz="1082675"/>
              <a:r>
                <a:rPr lang="ru-RU" sz="1800" b="1">
                  <a:solidFill>
                    <a:srgbClr val="008000"/>
                  </a:solidFill>
                  <a:latin typeface="Comic Sans MS" pitchFamily="66" charset="0"/>
                </a:rPr>
                <a:t> обгоны, поворот-</a:t>
              </a:r>
            </a:p>
            <a:p>
              <a:pPr algn="l" defTabSz="1082675"/>
              <a:r>
                <a:rPr lang="ru-RU" sz="1800" b="1">
                  <a:solidFill>
                    <a:srgbClr val="008000"/>
                  </a:solidFill>
                  <a:latin typeface="Comic Sans MS" pitchFamily="66" charset="0"/>
                </a:rPr>
                <a:t> И в красные кружочки </a:t>
              </a:r>
            </a:p>
            <a:p>
              <a:pPr algn="l" defTabSz="1082675"/>
              <a:r>
                <a:rPr lang="ru-RU" sz="1800" b="1">
                  <a:solidFill>
                    <a:srgbClr val="008000"/>
                  </a:solidFill>
                  <a:latin typeface="Comic Sans MS" pitchFamily="66" charset="0"/>
                </a:rPr>
                <a:t> Обводит их народ.</a:t>
              </a:r>
            </a:p>
          </p:txBody>
        </p:sp>
        <p:sp>
          <p:nvSpPr>
            <p:cNvPr id="4122" name="Rectangle 72"/>
            <p:cNvSpPr>
              <a:spLocks noChangeArrowheads="1"/>
            </p:cNvSpPr>
            <p:nvPr/>
          </p:nvSpPr>
          <p:spPr bwMode="auto">
            <a:xfrm>
              <a:off x="7500938" y="4419600"/>
              <a:ext cx="3168650" cy="228917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1082675"/>
              <a:r>
                <a:rPr lang="ru-RU" sz="1800" b="1">
                  <a:solidFill>
                    <a:srgbClr val="9900CC"/>
                  </a:solidFill>
                  <a:latin typeface="Comic Sans MS" pitchFamily="66" charset="0"/>
                </a:rPr>
                <a:t>А ещё есть знаки- добрые друзья:</a:t>
              </a:r>
            </a:p>
            <a:p>
              <a:pPr algn="l" defTabSz="1082675"/>
              <a:r>
                <a:rPr lang="ru-RU" sz="1800" b="1">
                  <a:solidFill>
                    <a:srgbClr val="9900CC"/>
                  </a:solidFill>
                  <a:latin typeface="Comic Sans MS" pitchFamily="66" charset="0"/>
                </a:rPr>
                <a:t>Укажут направления вашего движения,</a:t>
              </a:r>
            </a:p>
            <a:p>
              <a:pPr algn="l" defTabSz="1082675"/>
              <a:r>
                <a:rPr lang="ru-RU" sz="1800" b="1">
                  <a:solidFill>
                    <a:srgbClr val="9900CC"/>
                  </a:solidFill>
                  <a:latin typeface="Comic Sans MS" pitchFamily="66" charset="0"/>
                </a:rPr>
                <a:t>Где поесть, заправиться, поспать,</a:t>
              </a:r>
            </a:p>
            <a:p>
              <a:pPr algn="l" defTabSz="1082675"/>
              <a:r>
                <a:rPr lang="ru-RU" sz="1800" b="1">
                  <a:solidFill>
                    <a:srgbClr val="9900CC"/>
                  </a:solidFill>
                  <a:latin typeface="Comic Sans MS" pitchFamily="66" charset="0"/>
                </a:rPr>
                <a:t>И как в деревню к бабушке попасть.</a:t>
              </a:r>
            </a:p>
          </p:txBody>
        </p:sp>
        <p:sp>
          <p:nvSpPr>
            <p:cNvPr id="4123" name="Rectangle 75"/>
            <p:cNvSpPr>
              <a:spLocks noChangeArrowheads="1"/>
            </p:cNvSpPr>
            <p:nvPr/>
          </p:nvSpPr>
          <p:spPr bwMode="auto">
            <a:xfrm>
              <a:off x="7500938" y="2908300"/>
              <a:ext cx="3108325" cy="1465263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1082675"/>
              <a:endParaRPr lang="ru-RU" sz="1800" b="1">
                <a:solidFill>
                  <a:srgbClr val="0000FF"/>
                </a:solidFill>
                <a:latin typeface="Comic Sans MS" pitchFamily="66" charset="0"/>
              </a:endParaRPr>
            </a:p>
            <a:p>
              <a:pPr algn="l" defTabSz="1082675"/>
              <a:r>
                <a:rPr lang="ru-RU" sz="1800" b="1">
                  <a:solidFill>
                    <a:srgbClr val="9900CC"/>
                  </a:solidFill>
                  <a:latin typeface="Comic Sans MS" pitchFamily="66" charset="0"/>
                </a:rPr>
                <a:t>Только я для пешехода</a:t>
              </a:r>
            </a:p>
            <a:p>
              <a:pPr algn="l" defTabSz="1082675"/>
              <a:r>
                <a:rPr lang="ru-RU" sz="1800" b="1">
                  <a:solidFill>
                    <a:srgbClr val="9900CC"/>
                  </a:solidFill>
                  <a:latin typeface="Comic Sans MS" pitchFamily="66" charset="0"/>
                </a:rPr>
                <a:t>Знак на месте перехода.</a:t>
              </a:r>
            </a:p>
            <a:p>
              <a:pPr algn="l" defTabSz="1082675"/>
              <a:r>
                <a:rPr lang="ru-RU" sz="1800" b="1">
                  <a:solidFill>
                    <a:srgbClr val="9900CC"/>
                  </a:solidFill>
                  <a:latin typeface="Comic Sans MS" pitchFamily="66" charset="0"/>
                </a:rPr>
                <a:t>В голубом иду квадрате-</a:t>
              </a:r>
            </a:p>
            <a:p>
              <a:pPr algn="l" defTabSz="1082675"/>
              <a:r>
                <a:rPr lang="ru-RU" sz="1800" b="1">
                  <a:solidFill>
                    <a:srgbClr val="9900CC"/>
                  </a:solidFill>
                  <a:latin typeface="Comic Sans MS" pitchFamily="66" charset="0"/>
                </a:rPr>
                <a:t>Переходоуказатель.</a:t>
              </a:r>
              <a:endParaRPr lang="en-US" sz="18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124" name="Rectangle 77"/>
            <p:cNvSpPr>
              <a:spLocks noChangeArrowheads="1"/>
            </p:cNvSpPr>
            <p:nvPr/>
          </p:nvSpPr>
          <p:spPr bwMode="auto">
            <a:xfrm>
              <a:off x="3973513" y="4419600"/>
              <a:ext cx="3025775" cy="173990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1082675"/>
              <a:r>
                <a:rPr lang="ru-RU" sz="1800" b="1">
                  <a:solidFill>
                    <a:srgbClr val="008000"/>
                  </a:solidFill>
                  <a:latin typeface="Comic Sans MS" pitchFamily="66" charset="0"/>
                </a:rPr>
                <a:t>Круглый знак, а в нём- окошко,</a:t>
              </a:r>
            </a:p>
            <a:p>
              <a:pPr algn="l" defTabSz="1082675"/>
              <a:r>
                <a:rPr lang="ru-RU" sz="1800" b="1">
                  <a:solidFill>
                    <a:srgbClr val="008000"/>
                  </a:solidFill>
                  <a:latin typeface="Comic Sans MS" pitchFamily="66" charset="0"/>
                </a:rPr>
                <a:t>Не спешите с горяча,</a:t>
              </a:r>
            </a:p>
            <a:p>
              <a:pPr algn="l" defTabSz="1082675"/>
              <a:r>
                <a:rPr lang="ru-RU" sz="1800" b="1">
                  <a:solidFill>
                    <a:srgbClr val="008000"/>
                  </a:solidFill>
                  <a:latin typeface="Comic Sans MS" pitchFamily="66" charset="0"/>
                </a:rPr>
                <a:t>А подумайте немножко:</a:t>
              </a:r>
            </a:p>
            <a:p>
              <a:pPr algn="l" defTabSz="1082675"/>
              <a:r>
                <a:rPr lang="ru-RU" sz="1800" b="1">
                  <a:solidFill>
                    <a:srgbClr val="008000"/>
                  </a:solidFill>
                  <a:latin typeface="Comic Sans MS" pitchFamily="66" charset="0"/>
                </a:rPr>
                <a:t>Что здесь- свалка кирпича?</a:t>
              </a:r>
            </a:p>
          </p:txBody>
        </p:sp>
        <p:sp>
          <p:nvSpPr>
            <p:cNvPr id="4125" name="Rectangle 78"/>
            <p:cNvSpPr>
              <a:spLocks noChangeArrowheads="1"/>
            </p:cNvSpPr>
            <p:nvPr/>
          </p:nvSpPr>
          <p:spPr bwMode="auto">
            <a:xfrm>
              <a:off x="300038" y="4492625"/>
              <a:ext cx="3097212" cy="14652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1082675"/>
              <a:r>
                <a:rPr lang="ru-RU" sz="1800" b="1">
                  <a:solidFill>
                    <a:srgbClr val="FF0000"/>
                  </a:solidFill>
                  <a:latin typeface="Comic Sans MS" pitchFamily="66" charset="0"/>
                </a:rPr>
                <a:t>В треугольнике шагаю,</a:t>
              </a:r>
            </a:p>
            <a:p>
              <a:pPr algn="l" defTabSz="1082675"/>
              <a:r>
                <a:rPr lang="ru-RU" sz="1800" b="1">
                  <a:solidFill>
                    <a:srgbClr val="FF0000"/>
                  </a:solidFill>
                  <a:latin typeface="Comic Sans MS" pitchFamily="66" charset="0"/>
                </a:rPr>
                <a:t>Транспорт я предупреждаю:</a:t>
              </a:r>
            </a:p>
            <a:p>
              <a:pPr algn="l" defTabSz="1082675"/>
              <a:r>
                <a:rPr lang="ru-RU" sz="1800" b="1">
                  <a:solidFill>
                    <a:srgbClr val="FF0000"/>
                  </a:solidFill>
                  <a:latin typeface="Comic Sans MS" pitchFamily="66" charset="0"/>
                </a:rPr>
                <a:t>Скоро место перехода,</a:t>
              </a:r>
            </a:p>
            <a:p>
              <a:pPr algn="l" defTabSz="1082675"/>
              <a:r>
                <a:rPr lang="ru-RU" sz="1800" b="1">
                  <a:solidFill>
                    <a:srgbClr val="FF0000"/>
                  </a:solidFill>
                  <a:latin typeface="Comic Sans MS" pitchFamily="66" charset="0"/>
                </a:rPr>
                <a:t>Берегите пешехода.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Группа 25"/>
          <p:cNvGrpSpPr>
            <a:grpSpLocks/>
          </p:cNvGrpSpPr>
          <p:nvPr/>
        </p:nvGrpSpPr>
        <p:grpSpPr bwMode="auto">
          <a:xfrm>
            <a:off x="144463" y="360363"/>
            <a:ext cx="10455275" cy="7373937"/>
            <a:chOff x="144000" y="432000"/>
            <a:chExt cx="10455738" cy="7373738"/>
          </a:xfrm>
        </p:grpSpPr>
        <p:grpSp>
          <p:nvGrpSpPr>
            <p:cNvPr id="5123" name="Group 7"/>
            <p:cNvGrpSpPr>
              <a:grpSpLocks/>
            </p:cNvGrpSpPr>
            <p:nvPr/>
          </p:nvGrpSpPr>
          <p:grpSpPr bwMode="auto">
            <a:xfrm rot="10800000">
              <a:off x="255588" y="3456000"/>
              <a:ext cx="2998788" cy="2735263"/>
              <a:chOff x="4771" y="290"/>
              <a:chExt cx="1889" cy="1723"/>
            </a:xfrm>
          </p:grpSpPr>
          <p:sp>
            <p:nvSpPr>
              <p:cNvPr id="5135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4771" y="290"/>
                <a:ext cx="1814" cy="499"/>
              </a:xfrm>
              <a:prstGeom prst="rect">
                <a:avLst/>
              </a:prstGeom>
            </p:spPr>
            <p:txBody>
              <a:bodyPr wrap="none" fromWordArt="1">
                <a:prstTxWarp prst="textWave1">
                  <a:avLst>
                    <a:gd name="adj1" fmla="val 13005"/>
                    <a:gd name="adj2" fmla="val 0"/>
                  </a:avLst>
                </a:prstTxWarp>
              </a:bodyPr>
              <a:lstStyle/>
              <a:p>
                <a:r>
                  <a:rPr lang="ru-RU" sz="2800" b="1" kern="10">
                    <a:ln w="38100">
                      <a:solidFill>
                        <a:srgbClr val="CC0000"/>
                      </a:solidFill>
                      <a:round/>
                      <a:headEnd/>
                      <a:tailEnd/>
                    </a:ln>
                    <a:solidFill>
                      <a:srgbClr val="FF6600"/>
                    </a:solidFill>
                    <a:effectLst>
                      <a:outerShdw dist="53882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Внимание!</a:t>
                </a:r>
              </a:p>
            </p:txBody>
          </p:sp>
          <p:sp>
            <p:nvSpPr>
              <p:cNvPr id="5136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4907" y="1015"/>
                <a:ext cx="1678" cy="31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2800" kern="10">
                    <a:ln w="38100">
                      <a:solidFill>
                        <a:srgbClr val="FF99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>
                      <a:outerShdw dist="107763" dir="18900000" algn="ctr" rotWithShape="0">
                        <a:schemeClr val="tx1">
                          <a:alpha val="50000"/>
                        </a:schemeClr>
                      </a:outerShdw>
                    </a:effectLst>
                    <a:latin typeface="Impact"/>
                  </a:rPr>
                  <a:t>Дети </a:t>
                </a:r>
              </a:p>
            </p:txBody>
          </p:sp>
          <p:sp>
            <p:nvSpPr>
              <p:cNvPr id="5137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4771" y="1605"/>
                <a:ext cx="1889" cy="40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3600" kern="10">
                    <a:ln w="38100">
                      <a:solidFill>
                        <a:srgbClr val="336600"/>
                      </a:solidFill>
                      <a:round/>
                      <a:headEnd/>
                      <a:tailEnd/>
                    </a:ln>
                    <a:solidFill>
                      <a:srgbClr val="00CC00"/>
                    </a:solidFill>
                    <a:effectLst>
                      <a:outerShdw dist="107763" dir="18900000" algn="ctr" rotWithShape="0">
                        <a:schemeClr val="tx1">
                          <a:alpha val="50000"/>
                        </a:schemeClr>
                      </a:outerShdw>
                    </a:effectLst>
                    <a:latin typeface="Impact"/>
                  </a:rPr>
                  <a:t>на дорогах.</a:t>
                </a:r>
              </a:p>
            </p:txBody>
          </p:sp>
        </p:grpSp>
        <p:pic>
          <p:nvPicPr>
            <p:cNvPr id="5124" name="Picture 1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0800000">
              <a:off x="269875" y="432000"/>
              <a:ext cx="3200400" cy="264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5" name="Rectangle 3"/>
            <p:cNvSpPr>
              <a:spLocks noChangeArrowheads="1"/>
            </p:cNvSpPr>
            <p:nvPr/>
          </p:nvSpPr>
          <p:spPr bwMode="auto">
            <a:xfrm rot="10800000">
              <a:off x="3902075" y="2909888"/>
              <a:ext cx="3025775" cy="3887788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FFCC"/>
                </a:gs>
                <a:gs pos="100000">
                  <a:srgbClr val="FFCC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82563" indent="-182563" algn="l">
                <a:spcBef>
                  <a:spcPct val="20000"/>
                </a:spcBef>
              </a:pPr>
              <a:endParaRPr lang="ru-RU" sz="1600"/>
            </a:p>
            <a:p>
              <a:pPr marL="182563" indent="-182563" algn="l">
                <a:spcBef>
                  <a:spcPct val="20000"/>
                </a:spcBef>
              </a:pPr>
              <a:r>
                <a:rPr lang="ru-RU" sz="1600">
                  <a:solidFill>
                    <a:srgbClr val="9900CC"/>
                  </a:solidFill>
                </a:rPr>
                <a:t>-</a:t>
              </a:r>
              <a:r>
                <a:rPr lang="ru-RU" sz="1600" b="1">
                  <a:solidFill>
                    <a:srgbClr val="9900CC"/>
                  </a:solidFill>
                  <a:latin typeface="Comic Sans MS" pitchFamily="66" charset="0"/>
                </a:rPr>
                <a:t>Бежать нельзя на красный свет</a:t>
              </a:r>
            </a:p>
            <a:p>
              <a:pPr marL="182563" indent="-182563" algn="l">
                <a:spcBef>
                  <a:spcPct val="20000"/>
                </a:spcBef>
              </a:pPr>
              <a:r>
                <a:rPr lang="ru-RU" sz="1600" b="1">
                  <a:solidFill>
                    <a:srgbClr val="9900CC"/>
                  </a:solidFill>
                  <a:latin typeface="Comic Sans MS" pitchFamily="66" charset="0"/>
                </a:rPr>
                <a:t>Сказал медведь ежу.</a:t>
              </a:r>
            </a:p>
            <a:p>
              <a:pPr marL="182563" indent="-182563" algn="l">
                <a:spcBef>
                  <a:spcPct val="20000"/>
                </a:spcBef>
              </a:pPr>
              <a:r>
                <a:rPr lang="ru-RU" sz="1600" b="1">
                  <a:solidFill>
                    <a:srgbClr val="9900CC"/>
                  </a:solidFill>
                  <a:latin typeface="Comic Sans MS" pitchFamily="66" charset="0"/>
                </a:rPr>
                <a:t>-Я знаю, - буркнул ёж в ответ,</a:t>
              </a:r>
            </a:p>
            <a:p>
              <a:pPr marL="182563" indent="-182563" algn="l">
                <a:spcBef>
                  <a:spcPct val="20000"/>
                </a:spcBef>
              </a:pPr>
              <a:r>
                <a:rPr lang="ru-RU" sz="1600" b="1">
                  <a:solidFill>
                    <a:srgbClr val="9900CC"/>
                  </a:solidFill>
                  <a:latin typeface="Comic Sans MS" pitchFamily="66" charset="0"/>
                </a:rPr>
                <a:t>Но очень я спешу.</a:t>
              </a:r>
            </a:p>
            <a:p>
              <a:pPr marL="182563" indent="-182563" algn="l">
                <a:spcBef>
                  <a:spcPct val="20000"/>
                </a:spcBef>
              </a:pPr>
              <a:r>
                <a:rPr lang="ru-RU" sz="1600" b="1">
                  <a:solidFill>
                    <a:srgbClr val="9900CC"/>
                  </a:solidFill>
                  <a:latin typeface="Comic Sans MS" pitchFamily="66" charset="0"/>
                </a:rPr>
                <a:t>-Куда же ёж спешишь ты так?</a:t>
              </a:r>
            </a:p>
            <a:p>
              <a:pPr marL="182563" indent="-182563" algn="l">
                <a:spcBef>
                  <a:spcPct val="20000"/>
                </a:spcBef>
              </a:pPr>
              <a:r>
                <a:rPr lang="ru-RU" sz="1600" b="1">
                  <a:solidFill>
                    <a:srgbClr val="9900CC"/>
                  </a:solidFill>
                  <a:latin typeface="Comic Sans MS" pitchFamily="66" charset="0"/>
                </a:rPr>
                <a:t>-А я спешу в больницу.</a:t>
              </a:r>
            </a:p>
            <a:p>
              <a:pPr marL="182563" indent="-182563" algn="l">
                <a:spcBef>
                  <a:spcPct val="20000"/>
                </a:spcBef>
              </a:pPr>
              <a:r>
                <a:rPr lang="ru-RU" sz="1600" b="1">
                  <a:solidFill>
                    <a:srgbClr val="9900CC"/>
                  </a:solidFill>
                  <a:latin typeface="Comic Sans MS" pitchFamily="66" charset="0"/>
                </a:rPr>
                <a:t>-Тогда беги, и красный свет тебе вполне сгодится.</a:t>
              </a:r>
            </a:p>
          </p:txBody>
        </p:sp>
        <p:sp>
          <p:nvSpPr>
            <p:cNvPr id="25602" name="Rectangle 2"/>
            <p:cNvSpPr>
              <a:spLocks noChangeArrowheads="1"/>
            </p:cNvSpPr>
            <p:nvPr/>
          </p:nvSpPr>
          <p:spPr bwMode="auto">
            <a:xfrm rot="10800000">
              <a:off x="3901778" y="6919937"/>
              <a:ext cx="3168790" cy="814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defTabSz="1082675">
                <a:defRPr/>
              </a:pPr>
              <a:r>
                <a:rPr lang="ru-RU" sz="44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Шутка</a:t>
              </a:r>
            </a:p>
          </p:txBody>
        </p:sp>
        <p:pic>
          <p:nvPicPr>
            <p:cNvPr id="5127" name="Picture 23" descr="Untitled-1 copy"/>
            <p:cNvPicPr>
              <a:picLocks noChangeAspect="1" noChangeArrowheads="1"/>
            </p:cNvPicPr>
            <p:nvPr/>
          </p:nvPicPr>
          <p:blipFill>
            <a:blip r:embed="rId3">
              <a:lum contrast="30000"/>
            </a:blip>
            <a:srcRect/>
            <a:stretch>
              <a:fillRect/>
            </a:stretch>
          </p:blipFill>
          <p:spPr bwMode="auto">
            <a:xfrm rot="10800000">
              <a:off x="5865813" y="604838"/>
              <a:ext cx="1179513" cy="143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20" descr="Untitled-1 copy"/>
            <p:cNvPicPr>
              <a:picLocks noChangeAspect="1" noChangeArrowheads="1"/>
            </p:cNvPicPr>
            <p:nvPr/>
          </p:nvPicPr>
          <p:blipFill>
            <a:blip r:embed="rId4">
              <a:lum contrast="18000"/>
            </a:blip>
            <a:srcRect/>
            <a:stretch>
              <a:fillRect/>
            </a:stretch>
          </p:blipFill>
          <p:spPr bwMode="auto">
            <a:xfrm rot="10800000">
              <a:off x="3975100" y="612776"/>
              <a:ext cx="1152525" cy="78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 rot="10800000">
              <a:off x="7575416" y="7094557"/>
              <a:ext cx="3024322" cy="711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defTabSz="1082675">
                <a:defRPr/>
              </a:pPr>
              <a:r>
                <a:rPr lang="ru-RU" sz="44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С</a:t>
              </a:r>
              <a:r>
                <a:rPr lang="ru-RU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в</a:t>
              </a:r>
              <a:r>
                <a:rPr lang="ru-RU" sz="44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е</a:t>
              </a:r>
              <a:r>
                <a:rPr lang="ru-RU" sz="44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т</a:t>
              </a:r>
              <a:r>
                <a:rPr lang="ru-RU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о</a:t>
              </a:r>
              <a:r>
                <a:rPr lang="ru-RU" sz="44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ф</a:t>
              </a:r>
              <a:r>
                <a:rPr lang="ru-RU" sz="44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о</a:t>
              </a:r>
              <a:r>
                <a:rPr lang="ru-RU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р</a:t>
              </a:r>
            </a:p>
          </p:txBody>
        </p:sp>
        <p:sp>
          <p:nvSpPr>
            <p:cNvPr id="5130" name="Rectangle 3"/>
            <p:cNvSpPr>
              <a:spLocks noChangeArrowheads="1"/>
            </p:cNvSpPr>
            <p:nvPr/>
          </p:nvSpPr>
          <p:spPr bwMode="auto">
            <a:xfrm rot="10800000">
              <a:off x="7646988" y="5284788"/>
              <a:ext cx="2952750" cy="1728788"/>
            </a:xfrm>
            <a:prstGeom prst="rect">
              <a:avLst/>
            </a:prstGeom>
            <a:solidFill>
              <a:srgbClr val="FF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</a:pPr>
              <a:r>
                <a:rPr lang="ru-RU" sz="1100">
                  <a:latin typeface="Comic Sans MS" pitchFamily="66" charset="0"/>
                </a:rPr>
                <a:t>Это слово составлено из двух частей- «свет» и «фор». «Свет» - это всем понятно. А «фор»? «Фор» произошло от греческого слова «форос», что означает «несущий» или «носитель».А вместе «светофор»- значит «носитель света». Он и несёт свет трёх разных цветов: красного, жёлтого и зеленого</a:t>
              </a:r>
              <a:r>
                <a:rPr lang="ru-RU" sz="1200">
                  <a:latin typeface="Comic Sans MS" pitchFamily="66" charset="0"/>
                </a:rPr>
                <a:t>.</a:t>
              </a:r>
            </a:p>
          </p:txBody>
        </p:sp>
        <p:pic>
          <p:nvPicPr>
            <p:cNvPr id="5131" name="Picture 23" descr="01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5033963" y="1468438"/>
              <a:ext cx="668338" cy="1368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2" name="Rectangle 24"/>
            <p:cNvSpPr>
              <a:spLocks noChangeArrowheads="1"/>
            </p:cNvSpPr>
            <p:nvPr/>
          </p:nvSpPr>
          <p:spPr bwMode="auto">
            <a:xfrm rot="10800000">
              <a:off x="7646988" y="3638551"/>
              <a:ext cx="2952750" cy="186372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tIns="106329" anchor="ctr">
              <a:spAutoFit/>
            </a:bodyPr>
            <a:lstStyle/>
            <a:p>
              <a:pPr algn="l"/>
              <a:r>
                <a:rPr lang="ru-RU" sz="1100">
                  <a:latin typeface="Comic Sans MS" pitchFamily="66" charset="0"/>
                </a:rPr>
                <a:t>5 августа 1914 года, 102 года назад, на перекрестке авеню Эвклида и 105-й Восточной улицы в американском городе Кливленде появились первые в мире светофоры, регулирующие дорожное движение. Они имели переключающиеся красный и зеленый свет и издавали предупреждающий сигнал.</a:t>
              </a:r>
              <a:r>
                <a:rPr lang="ru-RU" sz="1200">
                  <a:latin typeface="Comic Sans MS" pitchFamily="66" charset="0"/>
                </a:rPr>
                <a:t> </a:t>
              </a:r>
            </a:p>
            <a:p>
              <a:pPr algn="l"/>
              <a:endParaRPr lang="ru-RU" sz="1200">
                <a:latin typeface="Comic Sans MS" pitchFamily="66" charset="0"/>
              </a:endParaRPr>
            </a:p>
          </p:txBody>
        </p:sp>
        <p:sp>
          <p:nvSpPr>
            <p:cNvPr id="5133" name="Rectangle 25"/>
            <p:cNvSpPr>
              <a:spLocks noChangeArrowheads="1"/>
            </p:cNvSpPr>
            <p:nvPr/>
          </p:nvSpPr>
          <p:spPr bwMode="auto">
            <a:xfrm rot="10800000">
              <a:off x="7646988" y="484188"/>
              <a:ext cx="2952750" cy="3289300"/>
            </a:xfrm>
            <a:prstGeom prst="rect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/>
              <a:r>
                <a:rPr lang="ru-RU" sz="1100">
                  <a:latin typeface="Comic Sans MS" pitchFamily="66" charset="0"/>
                </a:rPr>
                <a:t>Пальму первенства у американцев пытаются отнять англичане. И у них есть повод для этого – прадедушка современного светофора был установлен 10 декабря 1868 года в Лондоне возле здания Британского парламента. Его изобретатель — Дж. П. Найт — был специалистом по железнодорожным семафорам. Светофор управлялся вручную и имел два семафорных крыла: поднятые горизонтально означали сигнал «стоп», а опущенные под углом в 45° — движение с осторожностью. В тёмное время суток использовался вращающийся газовый фонарь, с помощью которого подавались, соответственно, сигналы красного и зелёного цветов</a:t>
              </a:r>
              <a:r>
                <a:rPr lang="ru-RU" sz="1100">
                  <a:solidFill>
                    <a:srgbClr val="006600"/>
                  </a:solidFill>
                  <a:latin typeface="Comic Sans MS" pitchFamily="66" charset="0"/>
                </a:rPr>
                <a:t>.</a:t>
              </a:r>
            </a:p>
          </p:txBody>
        </p:sp>
        <p:pic>
          <p:nvPicPr>
            <p:cNvPr id="5134" name="Picture 4" descr="F:\Мои рисунки\Новая папка\cont.gif"/>
            <p:cNvPicPr>
              <a:picLocks noChangeAspect="1" noChangeArrowheads="1"/>
            </p:cNvPicPr>
            <p:nvPr/>
          </p:nvPicPr>
          <p:blipFill>
            <a:blip r:embed="rId6"/>
            <a:srcRect l="6577" r="6815"/>
            <a:stretch>
              <a:fillRect/>
            </a:stretch>
          </p:blipFill>
          <p:spPr bwMode="auto">
            <a:xfrm rot="10800000">
              <a:off x="144000" y="6488923"/>
              <a:ext cx="3429024" cy="95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Группа 16"/>
          <p:cNvGrpSpPr>
            <a:grpSpLocks/>
          </p:cNvGrpSpPr>
          <p:nvPr/>
        </p:nvGrpSpPr>
        <p:grpSpPr bwMode="auto">
          <a:xfrm>
            <a:off x="228600" y="387350"/>
            <a:ext cx="10369550" cy="7326313"/>
            <a:chOff x="228600" y="387350"/>
            <a:chExt cx="10369550" cy="7325535"/>
          </a:xfrm>
        </p:grpSpPr>
        <p:pic>
          <p:nvPicPr>
            <p:cNvPr id="6147" name="Picture 15" descr="logo_phpBB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5591" y="6488923"/>
              <a:ext cx="9937750" cy="1223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8" name="Text Box 17"/>
            <p:cNvSpPr txBox="1">
              <a:spLocks noChangeArrowheads="1"/>
            </p:cNvSpPr>
            <p:nvPr/>
          </p:nvSpPr>
          <p:spPr bwMode="auto">
            <a:xfrm>
              <a:off x="3913177" y="396000"/>
              <a:ext cx="3025775" cy="1616075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FF00"/>
                </a:gs>
                <a:gs pos="100000">
                  <a:srgbClr val="FFCC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ru-RU" sz="2000" b="1">
                  <a:solidFill>
                    <a:srgbClr val="FF9900"/>
                  </a:solidFill>
                  <a:cs typeface="Arial" charset="0"/>
                </a:rPr>
                <a:t> </a:t>
              </a:r>
              <a:r>
                <a:rPr lang="ru-RU" sz="2000" b="1">
                  <a:solidFill>
                    <a:srgbClr val="FF0000"/>
                  </a:solidFill>
                  <a:cs typeface="Arial" charset="0"/>
                </a:rPr>
                <a:t>Правила движения –</a:t>
              </a:r>
            </a:p>
            <a:p>
              <a:pPr algn="l"/>
              <a:r>
                <a:rPr lang="ru-RU" sz="2000" b="1">
                  <a:solidFill>
                    <a:srgbClr val="FF0000"/>
                  </a:solidFill>
                  <a:cs typeface="Arial" charset="0"/>
                </a:rPr>
                <a:t>      Важная наука.</a:t>
              </a:r>
            </a:p>
            <a:p>
              <a:pPr algn="l"/>
              <a:r>
                <a:rPr lang="ru-RU" sz="2000" b="1">
                  <a:solidFill>
                    <a:srgbClr val="FF0000"/>
                  </a:solidFill>
                  <a:cs typeface="Arial" charset="0"/>
                </a:rPr>
                <a:t>   Соблюдать их  все           </a:t>
              </a:r>
            </a:p>
            <a:p>
              <a:pPr algn="l"/>
              <a:r>
                <a:rPr lang="ru-RU" sz="2000" b="1">
                  <a:solidFill>
                    <a:srgbClr val="FF0000"/>
                  </a:solidFill>
                  <a:cs typeface="Arial" charset="0"/>
                </a:rPr>
                <a:t>             должны</a:t>
              </a:r>
            </a:p>
            <a:p>
              <a:pPr algn="l"/>
              <a:r>
                <a:rPr lang="ru-RU" sz="2000" b="1">
                  <a:solidFill>
                    <a:srgbClr val="FF0000"/>
                  </a:solidFill>
                  <a:cs typeface="Arial" charset="0"/>
                </a:rPr>
                <a:t>   И бабушки и внуки!</a:t>
              </a:r>
            </a:p>
          </p:txBody>
        </p:sp>
        <p:sp>
          <p:nvSpPr>
            <p:cNvPr id="5138" name="floorlamp"/>
            <p:cNvSpPr>
              <a:spLocks noChangeAspect="1" noEditPoints="1" noChangeArrowheads="1"/>
            </p:cNvSpPr>
            <p:nvPr/>
          </p:nvSpPr>
          <p:spPr bwMode="auto">
            <a:xfrm>
              <a:off x="444500" y="460367"/>
              <a:ext cx="719138" cy="71906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2990 w 21600"/>
                <a:gd name="T9" fmla="*/ 4615 h 21600"/>
                <a:gd name="T10" fmla="*/ 18622 w 21600"/>
                <a:gd name="T11" fmla="*/ 169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3089" y="18511"/>
                  </a:moveTo>
                  <a:lnTo>
                    <a:pt x="3903" y="19110"/>
                  </a:lnTo>
                  <a:lnTo>
                    <a:pt x="4813" y="19852"/>
                  </a:lnTo>
                  <a:lnTo>
                    <a:pt x="5651" y="20235"/>
                  </a:lnTo>
                  <a:lnTo>
                    <a:pt x="6537" y="20834"/>
                  </a:lnTo>
                  <a:lnTo>
                    <a:pt x="7519" y="21145"/>
                  </a:lnTo>
                  <a:lnTo>
                    <a:pt x="8573" y="21432"/>
                  </a:lnTo>
                  <a:lnTo>
                    <a:pt x="9698" y="21600"/>
                  </a:lnTo>
                  <a:lnTo>
                    <a:pt x="10824" y="21600"/>
                  </a:lnTo>
                  <a:lnTo>
                    <a:pt x="11878" y="21600"/>
                  </a:lnTo>
                  <a:lnTo>
                    <a:pt x="12859" y="21432"/>
                  </a:lnTo>
                  <a:lnTo>
                    <a:pt x="13913" y="21145"/>
                  </a:lnTo>
                  <a:lnTo>
                    <a:pt x="14895" y="20834"/>
                  </a:lnTo>
                  <a:lnTo>
                    <a:pt x="15949" y="20379"/>
                  </a:lnTo>
                  <a:lnTo>
                    <a:pt x="16787" y="19852"/>
                  </a:lnTo>
                  <a:lnTo>
                    <a:pt x="17529" y="19253"/>
                  </a:lnTo>
                  <a:lnTo>
                    <a:pt x="18367" y="18511"/>
                  </a:lnTo>
                  <a:lnTo>
                    <a:pt x="19110" y="17816"/>
                  </a:lnTo>
                  <a:lnTo>
                    <a:pt x="19708" y="16930"/>
                  </a:lnTo>
                  <a:lnTo>
                    <a:pt x="20235" y="16092"/>
                  </a:lnTo>
                  <a:lnTo>
                    <a:pt x="20690" y="15039"/>
                  </a:lnTo>
                  <a:lnTo>
                    <a:pt x="21145" y="14057"/>
                  </a:lnTo>
                  <a:lnTo>
                    <a:pt x="21432" y="13003"/>
                  </a:lnTo>
                  <a:lnTo>
                    <a:pt x="21600" y="11878"/>
                  </a:lnTo>
                  <a:lnTo>
                    <a:pt x="21600" y="10824"/>
                  </a:lnTo>
                  <a:lnTo>
                    <a:pt x="21600" y="9698"/>
                  </a:lnTo>
                  <a:lnTo>
                    <a:pt x="21432" y="8717"/>
                  </a:lnTo>
                  <a:lnTo>
                    <a:pt x="21145" y="7663"/>
                  </a:lnTo>
                  <a:lnTo>
                    <a:pt x="20834" y="6681"/>
                  </a:lnTo>
                  <a:lnTo>
                    <a:pt x="20379" y="5795"/>
                  </a:lnTo>
                  <a:lnTo>
                    <a:pt x="19852" y="4957"/>
                  </a:lnTo>
                  <a:lnTo>
                    <a:pt x="19253" y="4047"/>
                  </a:lnTo>
                  <a:lnTo>
                    <a:pt x="18511" y="3376"/>
                  </a:lnTo>
                  <a:lnTo>
                    <a:pt x="17840" y="2634"/>
                  </a:lnTo>
                  <a:lnTo>
                    <a:pt x="16930" y="1868"/>
                  </a:lnTo>
                  <a:lnTo>
                    <a:pt x="16092" y="1341"/>
                  </a:lnTo>
                  <a:lnTo>
                    <a:pt x="15039" y="910"/>
                  </a:lnTo>
                  <a:lnTo>
                    <a:pt x="14057" y="455"/>
                  </a:lnTo>
                  <a:lnTo>
                    <a:pt x="13027" y="144"/>
                  </a:lnTo>
                  <a:lnTo>
                    <a:pt x="11878" y="0"/>
                  </a:lnTo>
                  <a:lnTo>
                    <a:pt x="10824" y="0"/>
                  </a:lnTo>
                  <a:lnTo>
                    <a:pt x="9698" y="0"/>
                  </a:lnTo>
                  <a:lnTo>
                    <a:pt x="8573" y="144"/>
                  </a:lnTo>
                  <a:lnTo>
                    <a:pt x="7519" y="455"/>
                  </a:lnTo>
                  <a:lnTo>
                    <a:pt x="6537" y="742"/>
                  </a:lnTo>
                  <a:lnTo>
                    <a:pt x="5651" y="1341"/>
                  </a:lnTo>
                  <a:lnTo>
                    <a:pt x="4813" y="1724"/>
                  </a:lnTo>
                  <a:lnTo>
                    <a:pt x="3903" y="2467"/>
                  </a:lnTo>
                  <a:lnTo>
                    <a:pt x="3089" y="3089"/>
                  </a:lnTo>
                  <a:lnTo>
                    <a:pt x="2490" y="3903"/>
                  </a:lnTo>
                  <a:lnTo>
                    <a:pt x="1724" y="4813"/>
                  </a:lnTo>
                  <a:lnTo>
                    <a:pt x="1341" y="5627"/>
                  </a:lnTo>
                  <a:lnTo>
                    <a:pt x="742" y="6537"/>
                  </a:lnTo>
                  <a:lnTo>
                    <a:pt x="455" y="7519"/>
                  </a:lnTo>
                  <a:lnTo>
                    <a:pt x="144" y="8573"/>
                  </a:lnTo>
                  <a:lnTo>
                    <a:pt x="0" y="9698"/>
                  </a:lnTo>
                  <a:lnTo>
                    <a:pt x="0" y="10824"/>
                  </a:lnTo>
                  <a:lnTo>
                    <a:pt x="0" y="11878"/>
                  </a:lnTo>
                  <a:lnTo>
                    <a:pt x="144" y="13003"/>
                  </a:lnTo>
                  <a:lnTo>
                    <a:pt x="455" y="14057"/>
                  </a:lnTo>
                  <a:lnTo>
                    <a:pt x="742" y="15039"/>
                  </a:lnTo>
                  <a:lnTo>
                    <a:pt x="1341" y="15949"/>
                  </a:lnTo>
                  <a:lnTo>
                    <a:pt x="1724" y="16763"/>
                  </a:lnTo>
                  <a:lnTo>
                    <a:pt x="2490" y="17673"/>
                  </a:lnTo>
                  <a:lnTo>
                    <a:pt x="3089" y="18511"/>
                  </a:lnTo>
                  <a:close/>
                </a:path>
                <a:path w="21600" h="21600" extrusionOk="0">
                  <a:moveTo>
                    <a:pt x="10824" y="16332"/>
                  </a:moveTo>
                  <a:lnTo>
                    <a:pt x="11878" y="16236"/>
                  </a:lnTo>
                  <a:lnTo>
                    <a:pt x="12859" y="15949"/>
                  </a:lnTo>
                  <a:lnTo>
                    <a:pt x="13913" y="15350"/>
                  </a:lnTo>
                  <a:lnTo>
                    <a:pt x="14584" y="14584"/>
                  </a:lnTo>
                  <a:lnTo>
                    <a:pt x="15350" y="13913"/>
                  </a:lnTo>
                  <a:lnTo>
                    <a:pt x="15949" y="12859"/>
                  </a:lnTo>
                  <a:lnTo>
                    <a:pt x="16260" y="11878"/>
                  </a:lnTo>
                  <a:lnTo>
                    <a:pt x="16332" y="10824"/>
                  </a:lnTo>
                  <a:lnTo>
                    <a:pt x="16260" y="9698"/>
                  </a:lnTo>
                  <a:lnTo>
                    <a:pt x="15949" y="8717"/>
                  </a:lnTo>
                  <a:lnTo>
                    <a:pt x="15350" y="7663"/>
                  </a:lnTo>
                  <a:lnTo>
                    <a:pt x="14584" y="6849"/>
                  </a:lnTo>
                  <a:lnTo>
                    <a:pt x="13913" y="6250"/>
                  </a:lnTo>
                  <a:lnTo>
                    <a:pt x="12859" y="5651"/>
                  </a:lnTo>
                  <a:lnTo>
                    <a:pt x="11878" y="5340"/>
                  </a:lnTo>
                  <a:lnTo>
                    <a:pt x="10824" y="5268"/>
                  </a:lnTo>
                  <a:lnTo>
                    <a:pt x="9698" y="5340"/>
                  </a:lnTo>
                  <a:lnTo>
                    <a:pt x="8717" y="5651"/>
                  </a:lnTo>
                  <a:lnTo>
                    <a:pt x="7663" y="6250"/>
                  </a:lnTo>
                  <a:lnTo>
                    <a:pt x="6849" y="6849"/>
                  </a:lnTo>
                  <a:lnTo>
                    <a:pt x="6250" y="7663"/>
                  </a:lnTo>
                  <a:lnTo>
                    <a:pt x="5651" y="8717"/>
                  </a:lnTo>
                  <a:lnTo>
                    <a:pt x="5340" y="9698"/>
                  </a:lnTo>
                  <a:lnTo>
                    <a:pt x="5268" y="10824"/>
                  </a:lnTo>
                  <a:lnTo>
                    <a:pt x="5340" y="11878"/>
                  </a:lnTo>
                  <a:lnTo>
                    <a:pt x="5651" y="12859"/>
                  </a:lnTo>
                  <a:lnTo>
                    <a:pt x="6250" y="13913"/>
                  </a:lnTo>
                  <a:lnTo>
                    <a:pt x="6849" y="14584"/>
                  </a:lnTo>
                  <a:lnTo>
                    <a:pt x="7663" y="15350"/>
                  </a:lnTo>
                  <a:lnTo>
                    <a:pt x="8717" y="15949"/>
                  </a:lnTo>
                  <a:lnTo>
                    <a:pt x="9698" y="16236"/>
                  </a:lnTo>
                  <a:lnTo>
                    <a:pt x="10824" y="16332"/>
                  </a:lnTo>
                  <a:moveTo>
                    <a:pt x="9770" y="5340"/>
                  </a:moveTo>
                  <a:lnTo>
                    <a:pt x="9770" y="7160"/>
                  </a:lnTo>
                  <a:lnTo>
                    <a:pt x="9770" y="13985"/>
                  </a:lnTo>
                  <a:lnTo>
                    <a:pt x="9770" y="16236"/>
                  </a:lnTo>
                  <a:moveTo>
                    <a:pt x="11806" y="5340"/>
                  </a:moveTo>
                  <a:lnTo>
                    <a:pt x="11806" y="7160"/>
                  </a:lnTo>
                  <a:lnTo>
                    <a:pt x="11806" y="13985"/>
                  </a:lnTo>
                  <a:lnTo>
                    <a:pt x="11806" y="16236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79605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50" name="Text Box 19"/>
            <p:cNvSpPr txBox="1">
              <a:spLocks noChangeArrowheads="1"/>
            </p:cNvSpPr>
            <p:nvPr/>
          </p:nvSpPr>
          <p:spPr bwMode="auto">
            <a:xfrm>
              <a:off x="228600" y="1250950"/>
              <a:ext cx="3097213" cy="946150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ru-RU" sz="1800" b="1">
                  <a:solidFill>
                    <a:srgbClr val="333399"/>
                  </a:solidFill>
                </a:rPr>
                <a:t>Загорелся</a:t>
              </a:r>
              <a:r>
                <a:rPr lang="ru-RU" sz="1800" b="1"/>
                <a:t> </a:t>
              </a:r>
              <a:r>
                <a:rPr lang="ru-RU" sz="2000" b="1" u="sng">
                  <a:solidFill>
                    <a:srgbClr val="FF0000"/>
                  </a:solidFill>
                </a:rPr>
                <a:t>«КРАСНЫЙ»</a:t>
              </a:r>
              <a:r>
                <a:rPr lang="ru-RU" sz="1800" b="1"/>
                <a:t> </a:t>
              </a:r>
              <a:r>
                <a:rPr lang="ru-RU" sz="1800" b="1">
                  <a:solidFill>
                    <a:srgbClr val="333399"/>
                  </a:solidFill>
                </a:rPr>
                <a:t>цвет.</a:t>
              </a:r>
            </a:p>
            <a:p>
              <a:pPr algn="l"/>
              <a:r>
                <a:rPr lang="ru-RU" sz="1800" b="1">
                  <a:solidFill>
                    <a:srgbClr val="333399"/>
                  </a:solidFill>
                </a:rPr>
                <a:t>Стоп, вперед дороги нет!</a:t>
              </a:r>
            </a:p>
          </p:txBody>
        </p:sp>
        <p:sp>
          <p:nvSpPr>
            <p:cNvPr id="5140" name="floorlamp"/>
            <p:cNvSpPr>
              <a:spLocks noChangeAspect="1" noEditPoints="1" noChangeArrowheads="1"/>
            </p:cNvSpPr>
            <p:nvPr/>
          </p:nvSpPr>
          <p:spPr bwMode="auto">
            <a:xfrm>
              <a:off x="1309688" y="2403261"/>
              <a:ext cx="719137" cy="71906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2990 w 21600"/>
                <a:gd name="T9" fmla="*/ 4615 h 21600"/>
                <a:gd name="T10" fmla="*/ 18622 w 21600"/>
                <a:gd name="T11" fmla="*/ 169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3089" y="18511"/>
                  </a:moveTo>
                  <a:lnTo>
                    <a:pt x="3903" y="19110"/>
                  </a:lnTo>
                  <a:lnTo>
                    <a:pt x="4813" y="19852"/>
                  </a:lnTo>
                  <a:lnTo>
                    <a:pt x="5651" y="20235"/>
                  </a:lnTo>
                  <a:lnTo>
                    <a:pt x="6537" y="20834"/>
                  </a:lnTo>
                  <a:lnTo>
                    <a:pt x="7519" y="21145"/>
                  </a:lnTo>
                  <a:lnTo>
                    <a:pt x="8573" y="21432"/>
                  </a:lnTo>
                  <a:lnTo>
                    <a:pt x="9698" y="21600"/>
                  </a:lnTo>
                  <a:lnTo>
                    <a:pt x="10824" y="21600"/>
                  </a:lnTo>
                  <a:lnTo>
                    <a:pt x="11878" y="21600"/>
                  </a:lnTo>
                  <a:lnTo>
                    <a:pt x="12859" y="21432"/>
                  </a:lnTo>
                  <a:lnTo>
                    <a:pt x="13913" y="21145"/>
                  </a:lnTo>
                  <a:lnTo>
                    <a:pt x="14895" y="20834"/>
                  </a:lnTo>
                  <a:lnTo>
                    <a:pt x="15949" y="20379"/>
                  </a:lnTo>
                  <a:lnTo>
                    <a:pt x="16787" y="19852"/>
                  </a:lnTo>
                  <a:lnTo>
                    <a:pt x="17529" y="19253"/>
                  </a:lnTo>
                  <a:lnTo>
                    <a:pt x="18367" y="18511"/>
                  </a:lnTo>
                  <a:lnTo>
                    <a:pt x="19110" y="17816"/>
                  </a:lnTo>
                  <a:lnTo>
                    <a:pt x="19708" y="16930"/>
                  </a:lnTo>
                  <a:lnTo>
                    <a:pt x="20235" y="16092"/>
                  </a:lnTo>
                  <a:lnTo>
                    <a:pt x="20690" y="15039"/>
                  </a:lnTo>
                  <a:lnTo>
                    <a:pt x="21145" y="14057"/>
                  </a:lnTo>
                  <a:lnTo>
                    <a:pt x="21432" y="13003"/>
                  </a:lnTo>
                  <a:lnTo>
                    <a:pt x="21600" y="11878"/>
                  </a:lnTo>
                  <a:lnTo>
                    <a:pt x="21600" y="10824"/>
                  </a:lnTo>
                  <a:lnTo>
                    <a:pt x="21600" y="9698"/>
                  </a:lnTo>
                  <a:lnTo>
                    <a:pt x="21432" y="8717"/>
                  </a:lnTo>
                  <a:lnTo>
                    <a:pt x="21145" y="7663"/>
                  </a:lnTo>
                  <a:lnTo>
                    <a:pt x="20834" y="6681"/>
                  </a:lnTo>
                  <a:lnTo>
                    <a:pt x="20379" y="5795"/>
                  </a:lnTo>
                  <a:lnTo>
                    <a:pt x="19852" y="4957"/>
                  </a:lnTo>
                  <a:lnTo>
                    <a:pt x="19253" y="4047"/>
                  </a:lnTo>
                  <a:lnTo>
                    <a:pt x="18511" y="3376"/>
                  </a:lnTo>
                  <a:lnTo>
                    <a:pt x="17840" y="2634"/>
                  </a:lnTo>
                  <a:lnTo>
                    <a:pt x="16930" y="1868"/>
                  </a:lnTo>
                  <a:lnTo>
                    <a:pt x="16092" y="1341"/>
                  </a:lnTo>
                  <a:lnTo>
                    <a:pt x="15039" y="910"/>
                  </a:lnTo>
                  <a:lnTo>
                    <a:pt x="14057" y="455"/>
                  </a:lnTo>
                  <a:lnTo>
                    <a:pt x="13027" y="144"/>
                  </a:lnTo>
                  <a:lnTo>
                    <a:pt x="11878" y="0"/>
                  </a:lnTo>
                  <a:lnTo>
                    <a:pt x="10824" y="0"/>
                  </a:lnTo>
                  <a:lnTo>
                    <a:pt x="9698" y="0"/>
                  </a:lnTo>
                  <a:lnTo>
                    <a:pt x="8573" y="144"/>
                  </a:lnTo>
                  <a:lnTo>
                    <a:pt x="7519" y="455"/>
                  </a:lnTo>
                  <a:lnTo>
                    <a:pt x="6537" y="742"/>
                  </a:lnTo>
                  <a:lnTo>
                    <a:pt x="5651" y="1341"/>
                  </a:lnTo>
                  <a:lnTo>
                    <a:pt x="4813" y="1724"/>
                  </a:lnTo>
                  <a:lnTo>
                    <a:pt x="3903" y="2467"/>
                  </a:lnTo>
                  <a:lnTo>
                    <a:pt x="3089" y="3089"/>
                  </a:lnTo>
                  <a:lnTo>
                    <a:pt x="2490" y="3903"/>
                  </a:lnTo>
                  <a:lnTo>
                    <a:pt x="1724" y="4813"/>
                  </a:lnTo>
                  <a:lnTo>
                    <a:pt x="1341" y="5627"/>
                  </a:lnTo>
                  <a:lnTo>
                    <a:pt x="742" y="6537"/>
                  </a:lnTo>
                  <a:lnTo>
                    <a:pt x="455" y="7519"/>
                  </a:lnTo>
                  <a:lnTo>
                    <a:pt x="144" y="8573"/>
                  </a:lnTo>
                  <a:lnTo>
                    <a:pt x="0" y="9698"/>
                  </a:lnTo>
                  <a:lnTo>
                    <a:pt x="0" y="10824"/>
                  </a:lnTo>
                  <a:lnTo>
                    <a:pt x="0" y="11878"/>
                  </a:lnTo>
                  <a:lnTo>
                    <a:pt x="144" y="13003"/>
                  </a:lnTo>
                  <a:lnTo>
                    <a:pt x="455" y="14057"/>
                  </a:lnTo>
                  <a:lnTo>
                    <a:pt x="742" y="15039"/>
                  </a:lnTo>
                  <a:lnTo>
                    <a:pt x="1341" y="15949"/>
                  </a:lnTo>
                  <a:lnTo>
                    <a:pt x="1724" y="16763"/>
                  </a:lnTo>
                  <a:lnTo>
                    <a:pt x="2490" y="17673"/>
                  </a:lnTo>
                  <a:lnTo>
                    <a:pt x="3089" y="18511"/>
                  </a:lnTo>
                  <a:close/>
                </a:path>
                <a:path w="21600" h="21600" extrusionOk="0">
                  <a:moveTo>
                    <a:pt x="10824" y="16332"/>
                  </a:moveTo>
                  <a:lnTo>
                    <a:pt x="11878" y="16236"/>
                  </a:lnTo>
                  <a:lnTo>
                    <a:pt x="12859" y="15949"/>
                  </a:lnTo>
                  <a:lnTo>
                    <a:pt x="13913" y="15350"/>
                  </a:lnTo>
                  <a:lnTo>
                    <a:pt x="14584" y="14584"/>
                  </a:lnTo>
                  <a:lnTo>
                    <a:pt x="15350" y="13913"/>
                  </a:lnTo>
                  <a:lnTo>
                    <a:pt x="15949" y="12859"/>
                  </a:lnTo>
                  <a:lnTo>
                    <a:pt x="16260" y="11878"/>
                  </a:lnTo>
                  <a:lnTo>
                    <a:pt x="16332" y="10824"/>
                  </a:lnTo>
                  <a:lnTo>
                    <a:pt x="16260" y="9698"/>
                  </a:lnTo>
                  <a:lnTo>
                    <a:pt x="15949" y="8717"/>
                  </a:lnTo>
                  <a:lnTo>
                    <a:pt x="15350" y="7663"/>
                  </a:lnTo>
                  <a:lnTo>
                    <a:pt x="14584" y="6849"/>
                  </a:lnTo>
                  <a:lnTo>
                    <a:pt x="13913" y="6250"/>
                  </a:lnTo>
                  <a:lnTo>
                    <a:pt x="12859" y="5651"/>
                  </a:lnTo>
                  <a:lnTo>
                    <a:pt x="11878" y="5340"/>
                  </a:lnTo>
                  <a:lnTo>
                    <a:pt x="10824" y="5268"/>
                  </a:lnTo>
                  <a:lnTo>
                    <a:pt x="9698" y="5340"/>
                  </a:lnTo>
                  <a:lnTo>
                    <a:pt x="8717" y="5651"/>
                  </a:lnTo>
                  <a:lnTo>
                    <a:pt x="7663" y="6250"/>
                  </a:lnTo>
                  <a:lnTo>
                    <a:pt x="6849" y="6849"/>
                  </a:lnTo>
                  <a:lnTo>
                    <a:pt x="6250" y="7663"/>
                  </a:lnTo>
                  <a:lnTo>
                    <a:pt x="5651" y="8717"/>
                  </a:lnTo>
                  <a:lnTo>
                    <a:pt x="5340" y="9698"/>
                  </a:lnTo>
                  <a:lnTo>
                    <a:pt x="5268" y="10824"/>
                  </a:lnTo>
                  <a:lnTo>
                    <a:pt x="5340" y="11878"/>
                  </a:lnTo>
                  <a:lnTo>
                    <a:pt x="5651" y="12859"/>
                  </a:lnTo>
                  <a:lnTo>
                    <a:pt x="6250" y="13913"/>
                  </a:lnTo>
                  <a:lnTo>
                    <a:pt x="6849" y="14584"/>
                  </a:lnTo>
                  <a:lnTo>
                    <a:pt x="7663" y="15350"/>
                  </a:lnTo>
                  <a:lnTo>
                    <a:pt x="8717" y="15949"/>
                  </a:lnTo>
                  <a:lnTo>
                    <a:pt x="9698" y="16236"/>
                  </a:lnTo>
                  <a:lnTo>
                    <a:pt x="10824" y="16332"/>
                  </a:lnTo>
                  <a:moveTo>
                    <a:pt x="9770" y="5340"/>
                  </a:moveTo>
                  <a:lnTo>
                    <a:pt x="9770" y="7160"/>
                  </a:lnTo>
                  <a:lnTo>
                    <a:pt x="9770" y="13985"/>
                  </a:lnTo>
                  <a:lnTo>
                    <a:pt x="9770" y="16236"/>
                  </a:lnTo>
                  <a:moveTo>
                    <a:pt x="11806" y="5340"/>
                  </a:moveTo>
                  <a:lnTo>
                    <a:pt x="11806" y="7160"/>
                  </a:lnTo>
                  <a:lnTo>
                    <a:pt x="11806" y="13985"/>
                  </a:lnTo>
                  <a:lnTo>
                    <a:pt x="11806" y="16236"/>
                  </a:lnTo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79605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52" name="Rectangle 21"/>
            <p:cNvSpPr>
              <a:spLocks noChangeArrowheads="1"/>
            </p:cNvSpPr>
            <p:nvPr/>
          </p:nvSpPr>
          <p:spPr bwMode="auto">
            <a:xfrm>
              <a:off x="228600" y="3268663"/>
              <a:ext cx="3097213" cy="94615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1082675"/>
              <a:r>
                <a:rPr lang="ru-RU" sz="1800" b="1">
                  <a:solidFill>
                    <a:srgbClr val="333399"/>
                  </a:solidFill>
                </a:rPr>
                <a:t>Яркий</a:t>
              </a:r>
              <a:r>
                <a:rPr lang="ru-RU" sz="1800" b="1">
                  <a:solidFill>
                    <a:srgbClr val="006600"/>
                  </a:solidFill>
                </a:rPr>
                <a:t> </a:t>
              </a:r>
              <a:r>
                <a:rPr lang="ru-RU" sz="2000" b="1" u="sng">
                  <a:solidFill>
                    <a:srgbClr val="FF9900"/>
                  </a:solidFill>
                </a:rPr>
                <a:t>«ЖЕЛТЫЙ»</a:t>
              </a:r>
              <a:r>
                <a:rPr lang="ru-RU" sz="1800" b="1">
                  <a:solidFill>
                    <a:srgbClr val="006600"/>
                  </a:solidFill>
                </a:rPr>
                <a:t> </a:t>
              </a:r>
              <a:r>
                <a:rPr lang="ru-RU" sz="1800" b="1">
                  <a:solidFill>
                    <a:srgbClr val="333399"/>
                  </a:solidFill>
                </a:rPr>
                <a:t>огонек.</a:t>
              </a:r>
            </a:p>
            <a:p>
              <a:pPr algn="l" defTabSz="1082675"/>
              <a:r>
                <a:rPr lang="ru-RU" sz="1800" b="1">
                  <a:solidFill>
                    <a:srgbClr val="333399"/>
                  </a:solidFill>
                </a:rPr>
                <a:t>Подожди ещё, дружок!</a:t>
              </a:r>
            </a:p>
          </p:txBody>
        </p:sp>
        <p:sp>
          <p:nvSpPr>
            <p:cNvPr id="5142" name="floorlamp"/>
            <p:cNvSpPr>
              <a:spLocks noChangeAspect="1" noEditPoints="1" noChangeArrowheads="1"/>
            </p:cNvSpPr>
            <p:nvPr/>
          </p:nvSpPr>
          <p:spPr bwMode="auto">
            <a:xfrm>
              <a:off x="2173288" y="4419172"/>
              <a:ext cx="792162" cy="792079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2990 w 21600"/>
                <a:gd name="T9" fmla="*/ 4615 h 21600"/>
                <a:gd name="T10" fmla="*/ 18622 w 21600"/>
                <a:gd name="T11" fmla="*/ 169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3089" y="18511"/>
                  </a:moveTo>
                  <a:lnTo>
                    <a:pt x="3903" y="19110"/>
                  </a:lnTo>
                  <a:lnTo>
                    <a:pt x="4813" y="19852"/>
                  </a:lnTo>
                  <a:lnTo>
                    <a:pt x="5651" y="20235"/>
                  </a:lnTo>
                  <a:lnTo>
                    <a:pt x="6537" y="20834"/>
                  </a:lnTo>
                  <a:lnTo>
                    <a:pt x="7519" y="21145"/>
                  </a:lnTo>
                  <a:lnTo>
                    <a:pt x="8573" y="21432"/>
                  </a:lnTo>
                  <a:lnTo>
                    <a:pt x="9698" y="21600"/>
                  </a:lnTo>
                  <a:lnTo>
                    <a:pt x="10824" y="21600"/>
                  </a:lnTo>
                  <a:lnTo>
                    <a:pt x="11878" y="21600"/>
                  </a:lnTo>
                  <a:lnTo>
                    <a:pt x="12859" y="21432"/>
                  </a:lnTo>
                  <a:lnTo>
                    <a:pt x="13913" y="21145"/>
                  </a:lnTo>
                  <a:lnTo>
                    <a:pt x="14895" y="20834"/>
                  </a:lnTo>
                  <a:lnTo>
                    <a:pt x="15949" y="20379"/>
                  </a:lnTo>
                  <a:lnTo>
                    <a:pt x="16787" y="19852"/>
                  </a:lnTo>
                  <a:lnTo>
                    <a:pt x="17529" y="19253"/>
                  </a:lnTo>
                  <a:lnTo>
                    <a:pt x="18367" y="18511"/>
                  </a:lnTo>
                  <a:lnTo>
                    <a:pt x="19110" y="17816"/>
                  </a:lnTo>
                  <a:lnTo>
                    <a:pt x="19708" y="16930"/>
                  </a:lnTo>
                  <a:lnTo>
                    <a:pt x="20235" y="16092"/>
                  </a:lnTo>
                  <a:lnTo>
                    <a:pt x="20690" y="15039"/>
                  </a:lnTo>
                  <a:lnTo>
                    <a:pt x="21145" y="14057"/>
                  </a:lnTo>
                  <a:lnTo>
                    <a:pt x="21432" y="13003"/>
                  </a:lnTo>
                  <a:lnTo>
                    <a:pt x="21600" y="11878"/>
                  </a:lnTo>
                  <a:lnTo>
                    <a:pt x="21600" y="10824"/>
                  </a:lnTo>
                  <a:lnTo>
                    <a:pt x="21600" y="9698"/>
                  </a:lnTo>
                  <a:lnTo>
                    <a:pt x="21432" y="8717"/>
                  </a:lnTo>
                  <a:lnTo>
                    <a:pt x="21145" y="7663"/>
                  </a:lnTo>
                  <a:lnTo>
                    <a:pt x="20834" y="6681"/>
                  </a:lnTo>
                  <a:lnTo>
                    <a:pt x="20379" y="5795"/>
                  </a:lnTo>
                  <a:lnTo>
                    <a:pt x="19852" y="4957"/>
                  </a:lnTo>
                  <a:lnTo>
                    <a:pt x="19253" y="4047"/>
                  </a:lnTo>
                  <a:lnTo>
                    <a:pt x="18511" y="3376"/>
                  </a:lnTo>
                  <a:lnTo>
                    <a:pt x="17840" y="2634"/>
                  </a:lnTo>
                  <a:lnTo>
                    <a:pt x="16930" y="1868"/>
                  </a:lnTo>
                  <a:lnTo>
                    <a:pt x="16092" y="1341"/>
                  </a:lnTo>
                  <a:lnTo>
                    <a:pt x="15039" y="910"/>
                  </a:lnTo>
                  <a:lnTo>
                    <a:pt x="14057" y="455"/>
                  </a:lnTo>
                  <a:lnTo>
                    <a:pt x="13027" y="144"/>
                  </a:lnTo>
                  <a:lnTo>
                    <a:pt x="11878" y="0"/>
                  </a:lnTo>
                  <a:lnTo>
                    <a:pt x="10824" y="0"/>
                  </a:lnTo>
                  <a:lnTo>
                    <a:pt x="9698" y="0"/>
                  </a:lnTo>
                  <a:lnTo>
                    <a:pt x="8573" y="144"/>
                  </a:lnTo>
                  <a:lnTo>
                    <a:pt x="7519" y="455"/>
                  </a:lnTo>
                  <a:lnTo>
                    <a:pt x="6537" y="742"/>
                  </a:lnTo>
                  <a:lnTo>
                    <a:pt x="5651" y="1341"/>
                  </a:lnTo>
                  <a:lnTo>
                    <a:pt x="4813" y="1724"/>
                  </a:lnTo>
                  <a:lnTo>
                    <a:pt x="3903" y="2467"/>
                  </a:lnTo>
                  <a:lnTo>
                    <a:pt x="3089" y="3089"/>
                  </a:lnTo>
                  <a:lnTo>
                    <a:pt x="2490" y="3903"/>
                  </a:lnTo>
                  <a:lnTo>
                    <a:pt x="1724" y="4813"/>
                  </a:lnTo>
                  <a:lnTo>
                    <a:pt x="1341" y="5627"/>
                  </a:lnTo>
                  <a:lnTo>
                    <a:pt x="742" y="6537"/>
                  </a:lnTo>
                  <a:lnTo>
                    <a:pt x="455" y="7519"/>
                  </a:lnTo>
                  <a:lnTo>
                    <a:pt x="144" y="8573"/>
                  </a:lnTo>
                  <a:lnTo>
                    <a:pt x="0" y="9698"/>
                  </a:lnTo>
                  <a:lnTo>
                    <a:pt x="0" y="10824"/>
                  </a:lnTo>
                  <a:lnTo>
                    <a:pt x="0" y="11878"/>
                  </a:lnTo>
                  <a:lnTo>
                    <a:pt x="144" y="13003"/>
                  </a:lnTo>
                  <a:lnTo>
                    <a:pt x="455" y="14057"/>
                  </a:lnTo>
                  <a:lnTo>
                    <a:pt x="742" y="15039"/>
                  </a:lnTo>
                  <a:lnTo>
                    <a:pt x="1341" y="15949"/>
                  </a:lnTo>
                  <a:lnTo>
                    <a:pt x="1724" y="16763"/>
                  </a:lnTo>
                  <a:lnTo>
                    <a:pt x="2490" y="17673"/>
                  </a:lnTo>
                  <a:lnTo>
                    <a:pt x="3089" y="18511"/>
                  </a:lnTo>
                  <a:close/>
                </a:path>
                <a:path w="21600" h="21600" extrusionOk="0">
                  <a:moveTo>
                    <a:pt x="10824" y="16332"/>
                  </a:moveTo>
                  <a:lnTo>
                    <a:pt x="11878" y="16236"/>
                  </a:lnTo>
                  <a:lnTo>
                    <a:pt x="12859" y="15949"/>
                  </a:lnTo>
                  <a:lnTo>
                    <a:pt x="13913" y="15350"/>
                  </a:lnTo>
                  <a:lnTo>
                    <a:pt x="14584" y="14584"/>
                  </a:lnTo>
                  <a:lnTo>
                    <a:pt x="15350" y="13913"/>
                  </a:lnTo>
                  <a:lnTo>
                    <a:pt x="15949" y="12859"/>
                  </a:lnTo>
                  <a:lnTo>
                    <a:pt x="16260" y="11878"/>
                  </a:lnTo>
                  <a:lnTo>
                    <a:pt x="16332" y="10824"/>
                  </a:lnTo>
                  <a:lnTo>
                    <a:pt x="16260" y="9698"/>
                  </a:lnTo>
                  <a:lnTo>
                    <a:pt x="15949" y="8717"/>
                  </a:lnTo>
                  <a:lnTo>
                    <a:pt x="15350" y="7663"/>
                  </a:lnTo>
                  <a:lnTo>
                    <a:pt x="14584" y="6849"/>
                  </a:lnTo>
                  <a:lnTo>
                    <a:pt x="13913" y="6250"/>
                  </a:lnTo>
                  <a:lnTo>
                    <a:pt x="12859" y="5651"/>
                  </a:lnTo>
                  <a:lnTo>
                    <a:pt x="11878" y="5340"/>
                  </a:lnTo>
                  <a:lnTo>
                    <a:pt x="10824" y="5268"/>
                  </a:lnTo>
                  <a:lnTo>
                    <a:pt x="9698" y="5340"/>
                  </a:lnTo>
                  <a:lnTo>
                    <a:pt x="8717" y="5651"/>
                  </a:lnTo>
                  <a:lnTo>
                    <a:pt x="7663" y="6250"/>
                  </a:lnTo>
                  <a:lnTo>
                    <a:pt x="6849" y="6849"/>
                  </a:lnTo>
                  <a:lnTo>
                    <a:pt x="6250" y="7663"/>
                  </a:lnTo>
                  <a:lnTo>
                    <a:pt x="5651" y="8717"/>
                  </a:lnTo>
                  <a:lnTo>
                    <a:pt x="5340" y="9698"/>
                  </a:lnTo>
                  <a:lnTo>
                    <a:pt x="5268" y="10824"/>
                  </a:lnTo>
                  <a:lnTo>
                    <a:pt x="5340" y="11878"/>
                  </a:lnTo>
                  <a:lnTo>
                    <a:pt x="5651" y="12859"/>
                  </a:lnTo>
                  <a:lnTo>
                    <a:pt x="6250" y="13913"/>
                  </a:lnTo>
                  <a:lnTo>
                    <a:pt x="6849" y="14584"/>
                  </a:lnTo>
                  <a:lnTo>
                    <a:pt x="7663" y="15350"/>
                  </a:lnTo>
                  <a:lnTo>
                    <a:pt x="8717" y="15949"/>
                  </a:lnTo>
                  <a:lnTo>
                    <a:pt x="9698" y="16236"/>
                  </a:lnTo>
                  <a:lnTo>
                    <a:pt x="10824" y="16332"/>
                  </a:lnTo>
                  <a:moveTo>
                    <a:pt x="9770" y="5340"/>
                  </a:moveTo>
                  <a:lnTo>
                    <a:pt x="9770" y="7160"/>
                  </a:lnTo>
                  <a:lnTo>
                    <a:pt x="9770" y="13985"/>
                  </a:lnTo>
                  <a:lnTo>
                    <a:pt x="9770" y="16236"/>
                  </a:lnTo>
                  <a:moveTo>
                    <a:pt x="11806" y="5340"/>
                  </a:moveTo>
                  <a:lnTo>
                    <a:pt x="11806" y="7160"/>
                  </a:lnTo>
                  <a:lnTo>
                    <a:pt x="11806" y="13985"/>
                  </a:lnTo>
                  <a:lnTo>
                    <a:pt x="11806" y="16236"/>
                  </a:lnTo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79605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54" name="Rectangle 23"/>
            <p:cNvSpPr>
              <a:spLocks noChangeArrowheads="1"/>
            </p:cNvSpPr>
            <p:nvPr/>
          </p:nvSpPr>
          <p:spPr bwMode="auto">
            <a:xfrm>
              <a:off x="300038" y="5284788"/>
              <a:ext cx="3024187" cy="946150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1082675"/>
              <a:r>
                <a:rPr lang="ru-RU" sz="1800" b="1">
                  <a:solidFill>
                    <a:srgbClr val="333399"/>
                  </a:solidFill>
                </a:rPr>
                <a:t>       Свет </a:t>
              </a:r>
            </a:p>
            <a:p>
              <a:pPr algn="l" defTabSz="1082675"/>
              <a:r>
                <a:rPr lang="ru-RU" sz="1800" b="1">
                  <a:solidFill>
                    <a:srgbClr val="009900"/>
                  </a:solidFill>
                </a:rPr>
                <a:t>«</a:t>
              </a:r>
              <a:r>
                <a:rPr lang="ru-RU" sz="2000" b="1" u="sng">
                  <a:solidFill>
                    <a:srgbClr val="009900"/>
                  </a:solidFill>
                </a:rPr>
                <a:t>ЗЕЛЕНЫЙ»</a:t>
              </a:r>
              <a:r>
                <a:rPr lang="ru-RU" sz="1800" b="1">
                  <a:solidFill>
                    <a:srgbClr val="CC3300"/>
                  </a:solidFill>
                </a:rPr>
                <a:t> </a:t>
              </a:r>
              <a:r>
                <a:rPr lang="ru-RU" sz="1800" b="1">
                  <a:solidFill>
                    <a:srgbClr val="333399"/>
                  </a:solidFill>
                </a:rPr>
                <a:t>загорится, </a:t>
              </a:r>
            </a:p>
            <a:p>
              <a:pPr algn="l" defTabSz="1082675"/>
              <a:r>
                <a:rPr lang="ru-RU" sz="1800" b="1">
                  <a:solidFill>
                    <a:srgbClr val="333399"/>
                  </a:solidFill>
                </a:rPr>
                <a:t>Тут уж надо торопиться!</a:t>
              </a:r>
            </a:p>
          </p:txBody>
        </p:sp>
        <p:sp>
          <p:nvSpPr>
            <p:cNvPr id="6155" name="Rectangle 24"/>
            <p:cNvSpPr>
              <a:spLocks noChangeArrowheads="1"/>
            </p:cNvSpPr>
            <p:nvPr/>
          </p:nvSpPr>
          <p:spPr bwMode="auto">
            <a:xfrm>
              <a:off x="7573963" y="2116138"/>
              <a:ext cx="2952750" cy="106997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ru-RU" sz="1600" b="1">
                  <a:solidFill>
                    <a:schemeClr val="accent2"/>
                  </a:solidFill>
                  <a:cs typeface="Arial" charset="0"/>
                </a:rPr>
                <a:t>  Подземный, надземный,</a:t>
              </a:r>
            </a:p>
            <a:p>
              <a:pPr algn="l"/>
              <a:r>
                <a:rPr lang="ru-RU" sz="1600" b="1">
                  <a:solidFill>
                    <a:schemeClr val="accent2"/>
                  </a:solidFill>
                  <a:cs typeface="Arial" charset="0"/>
                </a:rPr>
                <a:t>  Похожий на зебру.</a:t>
              </a:r>
            </a:p>
            <a:p>
              <a:pPr algn="l"/>
              <a:r>
                <a:rPr lang="ru-RU" sz="1600" b="1">
                  <a:solidFill>
                    <a:schemeClr val="accent2"/>
                  </a:solidFill>
                  <a:cs typeface="Arial" charset="0"/>
                </a:rPr>
                <a:t>  Знай, что только переход</a:t>
              </a:r>
            </a:p>
            <a:p>
              <a:pPr algn="l"/>
              <a:r>
                <a:rPr lang="ru-RU" sz="1600" b="1">
                  <a:solidFill>
                    <a:schemeClr val="accent2"/>
                  </a:solidFill>
                  <a:cs typeface="Arial" charset="0"/>
                </a:rPr>
                <a:t>  От беды тебя спасёт!</a:t>
              </a:r>
            </a:p>
          </p:txBody>
        </p:sp>
        <p:sp>
          <p:nvSpPr>
            <p:cNvPr id="6156" name="Text Box 26"/>
            <p:cNvSpPr txBox="1">
              <a:spLocks noChangeArrowheads="1"/>
            </p:cNvSpPr>
            <p:nvPr/>
          </p:nvSpPr>
          <p:spPr bwMode="auto">
            <a:xfrm>
              <a:off x="3973513" y="4708525"/>
              <a:ext cx="2974975" cy="1558925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b="1">
                  <a:solidFill>
                    <a:srgbClr val="008000"/>
                  </a:solidFill>
                  <a:cs typeface="Arial" charset="0"/>
                </a:rPr>
                <a:t>С паровозом красный знак</a:t>
              </a:r>
            </a:p>
            <a:p>
              <a:pPr algn="l"/>
              <a:r>
                <a:rPr lang="ru-RU" sz="1600" b="1">
                  <a:solidFill>
                    <a:srgbClr val="008000"/>
                  </a:solidFill>
                  <a:cs typeface="Arial" charset="0"/>
                </a:rPr>
                <a:t>Нам понять не сложно.</a:t>
              </a:r>
            </a:p>
            <a:p>
              <a:pPr algn="l"/>
              <a:r>
                <a:rPr lang="ru-RU" sz="1600" b="1">
                  <a:solidFill>
                    <a:srgbClr val="008000"/>
                  </a:solidFill>
                  <a:cs typeface="Arial" charset="0"/>
                </a:rPr>
                <a:t>Говорит он детям так:</a:t>
              </a:r>
            </a:p>
            <a:p>
              <a:pPr algn="l">
                <a:buFontTx/>
                <a:buChar char="-"/>
              </a:pPr>
              <a:r>
                <a:rPr lang="ru-RU" sz="1600" b="1">
                  <a:solidFill>
                    <a:srgbClr val="008000"/>
                  </a:solidFill>
                  <a:cs typeface="Arial" charset="0"/>
                </a:rPr>
                <a:t> Будьте осторожны!</a:t>
              </a:r>
            </a:p>
            <a:p>
              <a:pPr algn="l">
                <a:buFontTx/>
                <a:buChar char="-"/>
              </a:pPr>
              <a:r>
                <a:rPr lang="ru-RU" sz="1600" b="1">
                  <a:solidFill>
                    <a:srgbClr val="008000"/>
                  </a:solidFill>
                  <a:cs typeface="Arial" charset="0"/>
                </a:rPr>
                <a:t> Здесь проходят поезда,</a:t>
              </a:r>
            </a:p>
            <a:p>
              <a:pPr algn="l">
                <a:buFontTx/>
                <a:buChar char="-"/>
              </a:pPr>
              <a:r>
                <a:rPr lang="ru-RU" sz="1600" b="1">
                  <a:solidFill>
                    <a:srgbClr val="008000"/>
                  </a:solidFill>
                  <a:cs typeface="Arial" charset="0"/>
                </a:rPr>
                <a:t> Попадёшь под них – беда!</a:t>
              </a:r>
            </a:p>
          </p:txBody>
        </p:sp>
        <p:pic>
          <p:nvPicPr>
            <p:cNvPr id="6157" name="Picture 27" descr="6"/>
            <p:cNvPicPr>
              <a:picLocks noChangeAspect="1" noChangeArrowheads="1"/>
            </p:cNvPicPr>
            <p:nvPr/>
          </p:nvPicPr>
          <p:blipFill>
            <a:blip r:embed="rId3"/>
            <a:srcRect t="15158" b="1421"/>
            <a:stretch>
              <a:fillRect/>
            </a:stretch>
          </p:blipFill>
          <p:spPr bwMode="auto">
            <a:xfrm>
              <a:off x="4189413" y="2187575"/>
              <a:ext cx="2297112" cy="2376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8" name="Rectangle 28"/>
            <p:cNvSpPr>
              <a:spLocks noChangeArrowheads="1"/>
            </p:cNvSpPr>
            <p:nvPr/>
          </p:nvSpPr>
          <p:spPr bwMode="auto">
            <a:xfrm>
              <a:off x="7500938" y="4995863"/>
              <a:ext cx="3097212" cy="1465262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ru-RU" sz="1800" b="1">
                  <a:solidFill>
                    <a:srgbClr val="FF0000"/>
                  </a:solidFill>
                  <a:cs typeface="Arial" charset="0"/>
                </a:rPr>
                <a:t>Вы ребята наша смена!</a:t>
              </a:r>
            </a:p>
            <a:p>
              <a:pPr algn="l"/>
              <a:r>
                <a:rPr lang="ru-RU" sz="1800" b="1">
                  <a:solidFill>
                    <a:srgbClr val="FF0000"/>
                  </a:solidFill>
                  <a:cs typeface="Arial" charset="0"/>
                </a:rPr>
                <a:t>Вам не мало брать   </a:t>
              </a:r>
            </a:p>
            <a:p>
              <a:pPr algn="l"/>
              <a:r>
                <a:rPr lang="ru-RU" sz="1800" b="1">
                  <a:solidFill>
                    <a:srgbClr val="FF0000"/>
                  </a:solidFill>
                  <a:cs typeface="Arial" charset="0"/>
                </a:rPr>
                <a:t>                               вершин,</a:t>
              </a:r>
            </a:p>
            <a:p>
              <a:pPr algn="l"/>
              <a:r>
                <a:rPr lang="ru-RU" sz="1800" b="1">
                  <a:solidFill>
                    <a:srgbClr val="FF0000"/>
                  </a:solidFill>
                  <a:cs typeface="Arial" charset="0"/>
                </a:rPr>
                <a:t>Но играйте непременно</a:t>
              </a:r>
            </a:p>
            <a:p>
              <a:pPr algn="l"/>
              <a:r>
                <a:rPr lang="ru-RU" sz="1800" b="1">
                  <a:solidFill>
                    <a:srgbClr val="FF0000"/>
                  </a:solidFill>
                  <a:cs typeface="Arial" charset="0"/>
                </a:rPr>
                <a:t>Там, где нет автомашин!</a:t>
              </a:r>
            </a:p>
          </p:txBody>
        </p:sp>
        <p:pic>
          <p:nvPicPr>
            <p:cNvPr id="6159" name="Picture 30" descr="01"/>
            <p:cNvPicPr>
              <a:picLocks noChangeAspect="1" noChangeArrowheads="1"/>
            </p:cNvPicPr>
            <p:nvPr/>
          </p:nvPicPr>
          <p:blipFill>
            <a:blip r:embed="rId4"/>
            <a:srcRect l="3778" t="12630" r="2972" b="13000"/>
            <a:stretch>
              <a:fillRect/>
            </a:stretch>
          </p:blipFill>
          <p:spPr bwMode="auto">
            <a:xfrm>
              <a:off x="7573963" y="387350"/>
              <a:ext cx="2940050" cy="172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0" name="Picture 31" descr="1215_3"/>
            <p:cNvPicPr>
              <a:picLocks noChangeAspect="1" noChangeArrowheads="1"/>
            </p:cNvPicPr>
            <p:nvPr/>
          </p:nvPicPr>
          <p:blipFill>
            <a:blip r:embed="rId5"/>
            <a:srcRect l="2657" t="15286" r="4642" b="15178"/>
            <a:stretch>
              <a:fillRect/>
            </a:stretch>
          </p:blipFill>
          <p:spPr bwMode="auto">
            <a:xfrm>
              <a:off x="7500938" y="3411538"/>
              <a:ext cx="3095625" cy="154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Группа 23"/>
          <p:cNvGrpSpPr>
            <a:grpSpLocks/>
          </p:cNvGrpSpPr>
          <p:nvPr/>
        </p:nvGrpSpPr>
        <p:grpSpPr bwMode="auto">
          <a:xfrm>
            <a:off x="144463" y="387350"/>
            <a:ext cx="10494962" cy="7342188"/>
            <a:chOff x="144000" y="387350"/>
            <a:chExt cx="10495426" cy="7342188"/>
          </a:xfrm>
        </p:grpSpPr>
        <p:pic>
          <p:nvPicPr>
            <p:cNvPr id="7171" name="Picture 26" descr="20010c66dbff6bccbb0b0301cb7628c0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8191500" y="387350"/>
              <a:ext cx="2016125" cy="1220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2" name="Picture 27" descr="393dab163a1fddc5d060948992881b7d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912781" y="559569"/>
              <a:ext cx="1860550" cy="191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173" name="Группа 21"/>
            <p:cNvGrpSpPr>
              <a:grpSpLocks/>
            </p:cNvGrpSpPr>
            <p:nvPr/>
          </p:nvGrpSpPr>
          <p:grpSpPr bwMode="auto">
            <a:xfrm>
              <a:off x="228600" y="3060000"/>
              <a:ext cx="3209925" cy="2730500"/>
              <a:chOff x="228600" y="4710113"/>
              <a:chExt cx="3209925" cy="2730500"/>
            </a:xfrm>
          </p:grpSpPr>
          <p:sp>
            <p:nvSpPr>
              <p:cNvPr id="7184" name="WordArt 23"/>
              <p:cNvSpPr>
                <a:spLocks noChangeArrowheads="1" noChangeShapeType="1" noTextEdit="1"/>
              </p:cNvSpPr>
              <p:nvPr/>
            </p:nvSpPr>
            <p:spPr bwMode="auto">
              <a:xfrm rot="10800000">
                <a:off x="228600" y="6869113"/>
                <a:ext cx="3209925" cy="571500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0800004"/>
                  </a:avLst>
                </a:prstTxWarp>
              </a:bodyPr>
              <a:lstStyle/>
              <a:p>
                <a:r>
                  <a:rPr lang="ru-RU" sz="4000" kern="10">
                    <a:ln w="9525">
                      <a:solidFill>
                        <a:srgbClr val="993366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"/>
                    <a:cs typeface="Arial"/>
                  </a:rPr>
                  <a:t>Безопасность</a:t>
                </a:r>
              </a:p>
            </p:txBody>
          </p:sp>
          <p:sp>
            <p:nvSpPr>
              <p:cNvPr id="7185" name="WordArt 25"/>
              <p:cNvSpPr>
                <a:spLocks noChangeArrowheads="1" noChangeShapeType="1" noTextEdit="1"/>
              </p:cNvSpPr>
              <p:nvPr/>
            </p:nvSpPr>
            <p:spPr bwMode="auto">
              <a:xfrm rot="10800000">
                <a:off x="228600" y="4710113"/>
                <a:ext cx="3209925" cy="571500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Down">
                  <a:avLst>
                    <a:gd name="adj" fmla="val 0"/>
                  </a:avLst>
                </a:prstTxWarp>
              </a:bodyPr>
              <a:lstStyle/>
              <a:p>
                <a:r>
                  <a:rPr lang="ru-RU" sz="4000" kern="10">
                    <a:ln w="9525">
                      <a:solidFill>
                        <a:srgbClr val="993366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"/>
                    <a:cs typeface="Arial"/>
                  </a:rPr>
                  <a:t>при пожаре.</a:t>
                </a:r>
              </a:p>
            </p:txBody>
          </p:sp>
          <p:pic>
            <p:nvPicPr>
              <p:cNvPr id="7186" name="Picture 28" descr="phone000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1206500" y="6218238"/>
                <a:ext cx="1439863" cy="86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87" name="WordArt 29"/>
              <p:cNvSpPr>
                <a:spLocks noChangeArrowheads="1" noChangeShapeType="1" noTextEdit="1"/>
              </p:cNvSpPr>
              <p:nvPr/>
            </p:nvSpPr>
            <p:spPr bwMode="auto">
              <a:xfrm rot="10800000">
                <a:off x="1062038" y="5245100"/>
                <a:ext cx="1800225" cy="8286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ru-RU" sz="5400" kern="10"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99"/>
                        </a:gs>
                        <a:gs pos="50000">
                          <a:srgbClr val="FF6600"/>
                        </a:gs>
                        <a:gs pos="100000">
                          <a:srgbClr val="FFFF99"/>
                        </a:gs>
                      </a:gsLst>
                      <a:lin ang="5400000" scaled="1"/>
                    </a:gradFill>
                    <a:effectLst>
                      <a:outerShdw dist="107763" dir="18900000" algn="ctr" rotWithShape="0">
                        <a:schemeClr val="tx1">
                          <a:alpha val="50000"/>
                        </a:schemeClr>
                      </a:outerShdw>
                    </a:effectLst>
                    <a:latin typeface="Impact"/>
                  </a:rPr>
                  <a:t>"101"</a:t>
                </a:r>
              </a:p>
            </p:txBody>
          </p:sp>
        </p:grpSp>
        <p:sp>
          <p:nvSpPr>
            <p:cNvPr id="7174" name="Text Box 39"/>
            <p:cNvSpPr txBox="1">
              <a:spLocks noChangeArrowheads="1"/>
            </p:cNvSpPr>
            <p:nvPr/>
          </p:nvSpPr>
          <p:spPr bwMode="auto">
            <a:xfrm rot="10800000">
              <a:off x="7367588" y="5681663"/>
              <a:ext cx="3271838" cy="204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ru-RU" sz="1600" b="1" i="1">
                  <a:solidFill>
                    <a:schemeClr val="accent2"/>
                  </a:solidFill>
                  <a:cs typeface="Arial" charset="0"/>
                </a:rPr>
                <a:t>   Каждые 5 секунд – новый пожар. Горят предприятия, </a:t>
              </a:r>
            </a:p>
            <a:p>
              <a:pPr algn="l"/>
              <a:r>
                <a:rPr lang="ru-RU" sz="1600" b="1" i="1">
                  <a:solidFill>
                    <a:schemeClr val="accent2"/>
                  </a:solidFill>
                  <a:cs typeface="Arial" charset="0"/>
                </a:rPr>
                <a:t>больницы, магазины, корабли, самолёты. Огонь не</a:t>
              </a:r>
            </a:p>
            <a:p>
              <a:pPr algn="l"/>
              <a:r>
                <a:rPr lang="ru-RU" sz="1600" b="1" i="1">
                  <a:solidFill>
                    <a:schemeClr val="accent2"/>
                  </a:solidFill>
                  <a:cs typeface="Arial" charset="0"/>
                </a:rPr>
                <a:t>щадит музеи и библиотеки, театры и дворцы, памятники культуры, школы, леса, хлебные поля.</a:t>
              </a:r>
              <a:r>
                <a:rPr lang="ru-RU" sz="1600" b="1">
                  <a:solidFill>
                    <a:schemeClr val="accent2"/>
                  </a:solidFill>
                  <a:cs typeface="Arial" charset="0"/>
                </a:rPr>
                <a:t>  </a:t>
              </a:r>
            </a:p>
          </p:txBody>
        </p:sp>
        <p:sp>
          <p:nvSpPr>
            <p:cNvPr id="7175" name="Text Box 40"/>
            <p:cNvSpPr txBox="1">
              <a:spLocks noChangeArrowheads="1"/>
            </p:cNvSpPr>
            <p:nvPr/>
          </p:nvSpPr>
          <p:spPr bwMode="auto">
            <a:xfrm rot="10800000">
              <a:off x="7470775" y="1319213"/>
              <a:ext cx="3168650" cy="302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ru-RU" sz="1600" b="1" i="1">
                  <a:solidFill>
                    <a:schemeClr val="accent2"/>
                  </a:solidFill>
                  <a:cs typeface="Arial" charset="0"/>
                </a:rPr>
                <a:t>    Страдают люди, дети. Чтобы этого не было, дети всегда должны осторожно обращаться с огнём, быть </a:t>
              </a:r>
            </a:p>
            <a:p>
              <a:pPr algn="l"/>
              <a:r>
                <a:rPr lang="ru-RU" sz="1600" b="1" i="1">
                  <a:solidFill>
                    <a:schemeClr val="accent2"/>
                  </a:solidFill>
                  <a:cs typeface="Arial" charset="0"/>
                </a:rPr>
                <a:t>внимательными. Пожар может возникнуть от телевизора, утюга и </a:t>
              </a:r>
            </a:p>
            <a:p>
              <a:pPr algn="l"/>
              <a:r>
                <a:rPr lang="ru-RU" sz="1600" b="1" i="1">
                  <a:solidFill>
                    <a:schemeClr val="accent2"/>
                  </a:solidFill>
                  <a:cs typeface="Arial" charset="0"/>
                </a:rPr>
                <a:t>других электроприборов. Очень часто пожары </a:t>
              </a:r>
            </a:p>
            <a:p>
              <a:pPr algn="l"/>
              <a:r>
                <a:rPr lang="ru-RU" sz="1600" b="1" i="1">
                  <a:solidFill>
                    <a:schemeClr val="accent2"/>
                  </a:solidFill>
                  <a:cs typeface="Arial" charset="0"/>
                </a:rPr>
                <a:t>возникают на новогодних праздниках.</a:t>
              </a:r>
            </a:p>
          </p:txBody>
        </p:sp>
        <p:pic>
          <p:nvPicPr>
            <p:cNvPr id="7176" name="Picture 41" descr="house_fir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8623300" y="4271963"/>
              <a:ext cx="1368425" cy="1368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7" name="Text Box 42"/>
            <p:cNvSpPr txBox="1">
              <a:spLocks noChangeArrowheads="1"/>
            </p:cNvSpPr>
            <p:nvPr/>
          </p:nvSpPr>
          <p:spPr bwMode="auto">
            <a:xfrm rot="10800000">
              <a:off x="3797300" y="4184650"/>
              <a:ext cx="3313113" cy="311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ru-RU" sz="1800" b="1" i="1">
                  <a:solidFill>
                    <a:srgbClr val="FF0000"/>
                  </a:solidFill>
                </a:rPr>
                <a:t>Ленту гладила Анюта </a:t>
              </a:r>
            </a:p>
            <a:p>
              <a:pPr algn="l"/>
              <a:r>
                <a:rPr lang="ru-RU" sz="1800" b="1" i="1">
                  <a:solidFill>
                    <a:srgbClr val="FF0000"/>
                  </a:solidFill>
                </a:rPr>
                <a:t>И увидела подруг</a:t>
              </a:r>
            </a:p>
            <a:p>
              <a:pPr algn="l"/>
              <a:r>
                <a:rPr lang="ru-RU" sz="1800" b="1" i="1">
                  <a:solidFill>
                    <a:srgbClr val="FF0000"/>
                  </a:solidFill>
                </a:rPr>
                <a:t>Отвлеклась на три  </a:t>
              </a:r>
            </a:p>
            <a:p>
              <a:pPr algn="l"/>
              <a:r>
                <a:rPr lang="ru-RU" sz="1800" b="1" i="1">
                  <a:solidFill>
                    <a:srgbClr val="FF0000"/>
                  </a:solidFill>
                </a:rPr>
                <a:t>                                 минуты</a:t>
              </a:r>
            </a:p>
            <a:p>
              <a:pPr algn="l"/>
              <a:r>
                <a:rPr lang="ru-RU" sz="1800" b="1" i="1">
                  <a:solidFill>
                    <a:srgbClr val="FF0000"/>
                  </a:solidFill>
                </a:rPr>
                <a:t>И забыла про утюг.</a:t>
              </a:r>
            </a:p>
            <a:p>
              <a:pPr algn="l"/>
              <a:r>
                <a:rPr lang="ru-RU" sz="1800" b="1" i="1">
                  <a:solidFill>
                    <a:srgbClr val="FF0000"/>
                  </a:solidFill>
                </a:rPr>
                <a:t>Тут уж дело не до шутки,</a:t>
              </a:r>
            </a:p>
            <a:p>
              <a:pPr algn="l"/>
              <a:r>
                <a:rPr lang="ru-RU" sz="1800" b="1" i="1">
                  <a:solidFill>
                    <a:srgbClr val="FF0000"/>
                  </a:solidFill>
                </a:rPr>
                <a:t>Вот что значит </a:t>
              </a:r>
              <a:r>
                <a:rPr lang="ru-RU" sz="1800" b="1" i="1">
                  <a:solidFill>
                    <a:srgbClr val="FF0000"/>
                  </a:solidFill>
                  <a:latin typeface="Verdana" pitchFamily="34" charset="0"/>
                </a:rPr>
                <a:t>–</a:t>
              </a:r>
              <a:r>
                <a:rPr lang="ru-RU" sz="1800" b="1" i="1">
                  <a:solidFill>
                    <a:srgbClr val="FF0000"/>
                  </a:solidFill>
                </a:rPr>
                <a:t> три  </a:t>
              </a:r>
            </a:p>
            <a:p>
              <a:pPr algn="l"/>
              <a:r>
                <a:rPr lang="ru-RU" sz="1800" b="1" i="1">
                  <a:solidFill>
                    <a:srgbClr val="FF0000"/>
                  </a:solidFill>
                </a:rPr>
                <a:t>                               минутки:</a:t>
              </a:r>
            </a:p>
            <a:p>
              <a:pPr algn="l"/>
              <a:r>
                <a:rPr lang="ru-RU" sz="1800" b="1" i="1">
                  <a:solidFill>
                    <a:srgbClr val="FF0000"/>
                  </a:solidFill>
                </a:rPr>
                <a:t>Ленты нет, кругом угар,</a:t>
              </a:r>
            </a:p>
            <a:p>
              <a:pPr algn="l"/>
              <a:r>
                <a:rPr lang="ru-RU" sz="1800" b="1" i="1">
                  <a:solidFill>
                    <a:srgbClr val="FF0000"/>
                  </a:solidFill>
                </a:rPr>
                <a:t>Чуть не сделался пожар.</a:t>
              </a:r>
            </a:p>
            <a:p>
              <a:pPr algn="l"/>
              <a:endParaRPr lang="ru-RU" sz="1800" b="1" i="1">
                <a:solidFill>
                  <a:srgbClr val="FF0000"/>
                </a:solidFill>
              </a:endParaRPr>
            </a:p>
          </p:txBody>
        </p:sp>
        <p:grpSp>
          <p:nvGrpSpPr>
            <p:cNvPr id="7178" name="Group 44"/>
            <p:cNvGrpSpPr>
              <a:grpSpLocks/>
            </p:cNvGrpSpPr>
            <p:nvPr/>
          </p:nvGrpSpPr>
          <p:grpSpPr bwMode="auto">
            <a:xfrm rot="10800000">
              <a:off x="4303712" y="1176338"/>
              <a:ext cx="2519363" cy="2808288"/>
              <a:chOff x="2496" y="624"/>
              <a:chExt cx="3120" cy="3382"/>
            </a:xfrm>
          </p:grpSpPr>
          <p:pic>
            <p:nvPicPr>
              <p:cNvPr id="7180" name="Picture 45" descr="MCj02960020000[1]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496" y="624"/>
                <a:ext cx="3112" cy="3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1" name="Picture 46" descr="MMj02363570000[1]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040" y="2160"/>
                <a:ext cx="384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2" name="Picture 47" descr="MMj02363570000[1]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464" y="2352"/>
                <a:ext cx="28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83" name="AutoShape 48"/>
              <p:cNvSpPr>
                <a:spLocks noChangeArrowheads="1"/>
              </p:cNvSpPr>
              <p:nvPr/>
            </p:nvSpPr>
            <p:spPr bwMode="auto">
              <a:xfrm>
                <a:off x="4608" y="672"/>
                <a:ext cx="1008" cy="1200"/>
              </a:xfrm>
              <a:prstGeom prst="cloudCallout">
                <a:avLst>
                  <a:gd name="adj1" fmla="val -42856"/>
                  <a:gd name="adj2" fmla="val 87583"/>
                </a:avLst>
              </a:prstGeom>
              <a:solidFill>
                <a:srgbClr val="C0C0C0">
                  <a:alpha val="49019"/>
                </a:srgbClr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ru-RU" sz="1800"/>
              </a:p>
            </p:txBody>
          </p:sp>
        </p:grpSp>
        <p:pic>
          <p:nvPicPr>
            <p:cNvPr id="7179" name="Picture 4" descr="F:\Мои рисунки\Новая папка\cont.gif"/>
            <p:cNvPicPr>
              <a:picLocks noChangeAspect="1" noChangeArrowheads="1"/>
            </p:cNvPicPr>
            <p:nvPr/>
          </p:nvPicPr>
          <p:blipFill>
            <a:blip r:embed="rId8"/>
            <a:srcRect l="6577" r="6815"/>
            <a:stretch>
              <a:fillRect/>
            </a:stretch>
          </p:blipFill>
          <p:spPr bwMode="auto">
            <a:xfrm rot="10800000">
              <a:off x="144000" y="6488923"/>
              <a:ext cx="3429024" cy="95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33"/>
          <p:cNvGrpSpPr>
            <a:grpSpLocks/>
          </p:cNvGrpSpPr>
          <p:nvPr/>
        </p:nvGrpSpPr>
        <p:grpSpPr bwMode="auto">
          <a:xfrm>
            <a:off x="157163" y="468313"/>
            <a:ext cx="10453687" cy="7337425"/>
            <a:chOff x="157163" y="468000"/>
            <a:chExt cx="10453687" cy="7337738"/>
          </a:xfrm>
        </p:grpSpPr>
        <p:sp>
          <p:nvSpPr>
            <p:cNvPr id="8195" name="Rectangle 25"/>
            <p:cNvSpPr>
              <a:spLocks noChangeArrowheads="1"/>
            </p:cNvSpPr>
            <p:nvPr/>
          </p:nvSpPr>
          <p:spPr bwMode="auto">
            <a:xfrm>
              <a:off x="157163" y="1539237"/>
              <a:ext cx="3313112" cy="115581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/>
              <a:r>
                <a:rPr lang="ru-RU" sz="1400" b="1"/>
                <a:t>1.  Если огонь небольшой, можно  попробовать сразу же затушить  </a:t>
              </a:r>
            </a:p>
            <a:p>
              <a:pPr algn="l"/>
              <a:r>
                <a:rPr lang="ru-RU" sz="1400" b="1"/>
                <a:t>его, набросив, например, на него  </a:t>
              </a:r>
            </a:p>
            <a:p>
              <a:pPr algn="l"/>
              <a:r>
                <a:rPr lang="ru-RU" sz="1400" b="1"/>
                <a:t>плотную ткань, одеяло или вылив кастрюлю воды.</a:t>
              </a:r>
            </a:p>
          </p:txBody>
        </p:sp>
        <p:sp>
          <p:nvSpPr>
            <p:cNvPr id="8196" name="Rectangle 26"/>
            <p:cNvSpPr>
              <a:spLocks noChangeArrowheads="1"/>
            </p:cNvSpPr>
            <p:nvPr/>
          </p:nvSpPr>
          <p:spPr bwMode="auto">
            <a:xfrm>
              <a:off x="157163" y="3700045"/>
              <a:ext cx="3311525" cy="1368564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/>
              <a:r>
                <a:rPr lang="ru-RU" sz="1400" b="1">
                  <a:solidFill>
                    <a:srgbClr val="000066"/>
                  </a:solidFill>
                </a:rPr>
                <a:t>2.  Если огонь сразу не погас,  немедленно убегай из дома в </a:t>
              </a:r>
            </a:p>
            <a:p>
              <a:pPr algn="l"/>
              <a:r>
                <a:rPr lang="ru-RU" sz="1400" b="1">
                  <a:solidFill>
                    <a:srgbClr val="000066"/>
                  </a:solidFill>
                </a:rPr>
                <a:t>безопасное место. И только после </a:t>
              </a:r>
            </a:p>
            <a:p>
              <a:pPr algn="l"/>
              <a:r>
                <a:rPr lang="ru-RU" sz="1400" b="1">
                  <a:solidFill>
                    <a:srgbClr val="000066"/>
                  </a:solidFill>
                </a:rPr>
                <a:t>этого звони в пожарную охрану по </a:t>
              </a:r>
            </a:p>
            <a:p>
              <a:pPr algn="l"/>
              <a:r>
                <a:rPr lang="ru-RU" sz="1400" b="1">
                  <a:solidFill>
                    <a:srgbClr val="000066"/>
                  </a:solidFill>
                </a:rPr>
                <a:t>телефону «101» или попроси об этом соседей.</a:t>
              </a:r>
            </a:p>
          </p:txBody>
        </p:sp>
        <p:sp>
          <p:nvSpPr>
            <p:cNvPr id="8197" name="Rectangle 29"/>
            <p:cNvSpPr>
              <a:spLocks noChangeArrowheads="1"/>
            </p:cNvSpPr>
            <p:nvPr/>
          </p:nvSpPr>
          <p:spPr bwMode="auto">
            <a:xfrm>
              <a:off x="7285038" y="2547403"/>
              <a:ext cx="3313112" cy="73032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/>
              <a:r>
                <a:rPr lang="ru-RU" sz="1400" b="1">
                  <a:solidFill>
                    <a:srgbClr val="000066"/>
                  </a:solidFill>
                </a:rPr>
                <a:t>8.  Ожидая приезда пожарных, не теряй головы, не выпрыгивай из окна. Тебя обязательно спасут.</a:t>
              </a:r>
            </a:p>
          </p:txBody>
        </p:sp>
        <p:sp>
          <p:nvSpPr>
            <p:cNvPr id="8198" name="Rectangle 30"/>
            <p:cNvSpPr>
              <a:spLocks noChangeArrowheads="1"/>
            </p:cNvSpPr>
            <p:nvPr/>
          </p:nvSpPr>
          <p:spPr bwMode="auto">
            <a:xfrm>
              <a:off x="3757613" y="4851099"/>
              <a:ext cx="3168650" cy="730324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/>
              <a:r>
                <a:rPr lang="ru-RU" sz="1400" b="1"/>
                <a:t>5.  Если горит твоя одежда надо упасть  на пол и кататься, сбивая пламя.</a:t>
              </a:r>
            </a:p>
          </p:txBody>
        </p:sp>
        <p:sp>
          <p:nvSpPr>
            <p:cNvPr id="8199" name="Rectangle 31"/>
            <p:cNvSpPr>
              <a:spLocks noChangeArrowheads="1"/>
            </p:cNvSpPr>
            <p:nvPr/>
          </p:nvSpPr>
          <p:spPr bwMode="auto">
            <a:xfrm>
              <a:off x="7285038" y="1683715"/>
              <a:ext cx="3325812" cy="730324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/>
              <a:r>
                <a:rPr lang="ru-RU" sz="1400" b="1">
                  <a:solidFill>
                    <a:srgbClr val="003300"/>
                  </a:solidFill>
                </a:rPr>
                <a:t>7.  При пожаре в подъезде никогда не садись в лифт. Он может отключиться и ты задохнешься.</a:t>
              </a:r>
            </a:p>
          </p:txBody>
        </p:sp>
        <p:sp>
          <p:nvSpPr>
            <p:cNvPr id="8200" name="Rectangle 32"/>
            <p:cNvSpPr>
              <a:spLocks noChangeArrowheads="1"/>
            </p:cNvSpPr>
            <p:nvPr/>
          </p:nvSpPr>
          <p:spPr bwMode="auto">
            <a:xfrm>
              <a:off x="3757613" y="1683715"/>
              <a:ext cx="3168650" cy="1368564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/>
              <a:r>
                <a:rPr lang="ru-RU" sz="1400" b="1">
                  <a:solidFill>
                    <a:srgbClr val="000066"/>
                  </a:solidFill>
                </a:rPr>
                <a:t>4.  Если чувствуешь, что задыхаешься от дыма, опустись на корточки или продвигайся к выходу ползком – внизу меньше дыма. Рот и нос закрой влажной тряпкой.</a:t>
              </a:r>
            </a:p>
          </p:txBody>
        </p:sp>
        <p:sp>
          <p:nvSpPr>
            <p:cNvPr id="8201" name="Rectangle 38"/>
            <p:cNvSpPr>
              <a:spLocks noChangeArrowheads="1"/>
            </p:cNvSpPr>
            <p:nvPr/>
          </p:nvSpPr>
          <p:spPr bwMode="auto">
            <a:xfrm>
              <a:off x="3757613" y="5787820"/>
              <a:ext cx="3168650" cy="94307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/>
              <a:r>
                <a:rPr lang="ru-RU" sz="1400" b="1">
                  <a:solidFill>
                    <a:srgbClr val="003300"/>
                  </a:solidFill>
                </a:rPr>
                <a:t>6.  Если загорелся электроприбор, надо выключить его из розетки и накрыть его толстым одеялом.</a:t>
              </a:r>
            </a:p>
          </p:txBody>
        </p:sp>
        <p:pic>
          <p:nvPicPr>
            <p:cNvPr id="8202" name="Picture 39" descr="MCj0290382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4500" y="2618847"/>
              <a:ext cx="962025" cy="1008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203" name="Group 40"/>
            <p:cNvGrpSpPr>
              <a:grpSpLocks/>
            </p:cNvGrpSpPr>
            <p:nvPr/>
          </p:nvGrpSpPr>
          <p:grpSpPr bwMode="auto">
            <a:xfrm>
              <a:off x="2100263" y="2547403"/>
              <a:ext cx="576262" cy="935132"/>
              <a:chOff x="3696" y="2750"/>
              <a:chExt cx="1182" cy="1406"/>
            </a:xfrm>
          </p:grpSpPr>
          <p:sp>
            <p:nvSpPr>
              <p:cNvPr id="8223" name="AutoShape 41" descr="Гранит"/>
              <p:cNvSpPr>
                <a:spLocks noChangeArrowheads="1"/>
              </p:cNvSpPr>
              <p:nvPr/>
            </p:nvSpPr>
            <p:spPr bwMode="auto">
              <a:xfrm>
                <a:off x="3696" y="3385"/>
                <a:ext cx="1134" cy="7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5 w 21600"/>
                  <a:gd name="T13" fmla="*/ 4511 h 21600"/>
                  <a:gd name="T14" fmla="*/ 17105 w 21600"/>
                  <a:gd name="T15" fmla="*/ 1708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78" name="Oval 42"/>
              <p:cNvSpPr>
                <a:spLocks noChangeArrowheads="1"/>
              </p:cNvSpPr>
              <p:nvPr/>
            </p:nvSpPr>
            <p:spPr bwMode="auto">
              <a:xfrm>
                <a:off x="3696" y="3249"/>
                <a:ext cx="1133" cy="229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8225" name="Arc 43"/>
              <p:cNvSpPr>
                <a:spLocks/>
              </p:cNvSpPr>
              <p:nvPr/>
            </p:nvSpPr>
            <p:spPr bwMode="auto">
              <a:xfrm rot="-4081398">
                <a:off x="3893" y="2644"/>
                <a:ext cx="880" cy="1091"/>
              </a:xfrm>
              <a:custGeom>
                <a:avLst/>
                <a:gdLst>
                  <a:gd name="T0" fmla="*/ 0 w 30437"/>
                  <a:gd name="T1" fmla="*/ 0 h 42425"/>
                  <a:gd name="T2" fmla="*/ 0 w 30437"/>
                  <a:gd name="T3" fmla="*/ 0 h 42425"/>
                  <a:gd name="T4" fmla="*/ 0 w 30437"/>
                  <a:gd name="T5" fmla="*/ 0 h 42425"/>
                  <a:gd name="T6" fmla="*/ 0 60000 65536"/>
                  <a:gd name="T7" fmla="*/ 0 60000 65536"/>
                  <a:gd name="T8" fmla="*/ 0 60000 65536"/>
                  <a:gd name="T9" fmla="*/ 0 w 30437"/>
                  <a:gd name="T10" fmla="*/ 0 h 42425"/>
                  <a:gd name="T11" fmla="*/ 30437 w 30437"/>
                  <a:gd name="T12" fmla="*/ 42425 h 424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37" h="42425" fill="none" extrusionOk="0">
                    <a:moveTo>
                      <a:pt x="0" y="1890"/>
                    </a:moveTo>
                    <a:cubicBezTo>
                      <a:pt x="2779" y="644"/>
                      <a:pt x="5791" y="-1"/>
                      <a:pt x="8837" y="0"/>
                    </a:cubicBezTo>
                    <a:cubicBezTo>
                      <a:pt x="20766" y="0"/>
                      <a:pt x="30437" y="9670"/>
                      <a:pt x="30437" y="21600"/>
                    </a:cubicBezTo>
                    <a:cubicBezTo>
                      <a:pt x="30437" y="31320"/>
                      <a:pt x="23943" y="39843"/>
                      <a:pt x="14571" y="42424"/>
                    </a:cubicBezTo>
                  </a:path>
                  <a:path w="30437" h="42425" stroke="0" extrusionOk="0">
                    <a:moveTo>
                      <a:pt x="0" y="1890"/>
                    </a:moveTo>
                    <a:cubicBezTo>
                      <a:pt x="2779" y="644"/>
                      <a:pt x="5791" y="-1"/>
                      <a:pt x="8837" y="0"/>
                    </a:cubicBezTo>
                    <a:cubicBezTo>
                      <a:pt x="20766" y="0"/>
                      <a:pt x="30437" y="9670"/>
                      <a:pt x="30437" y="21600"/>
                    </a:cubicBezTo>
                    <a:cubicBezTo>
                      <a:pt x="30437" y="31320"/>
                      <a:pt x="23943" y="39843"/>
                      <a:pt x="14571" y="42424"/>
                    </a:cubicBezTo>
                    <a:lnTo>
                      <a:pt x="8837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204" name="Group 44"/>
            <p:cNvGrpSpPr>
              <a:grpSpLocks/>
            </p:cNvGrpSpPr>
            <p:nvPr/>
          </p:nvGrpSpPr>
          <p:grpSpPr bwMode="auto">
            <a:xfrm>
              <a:off x="3829050" y="3700045"/>
              <a:ext cx="1441450" cy="1008165"/>
              <a:chOff x="2332" y="1099"/>
              <a:chExt cx="1176" cy="1114"/>
            </a:xfrm>
          </p:grpSpPr>
          <p:pic>
            <p:nvPicPr>
              <p:cNvPr id="8221" name="Picture 45" descr="MCj04284330000[1]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332" y="1099"/>
                <a:ext cx="1176" cy="1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22" name="Oval 46"/>
              <p:cNvSpPr>
                <a:spLocks noChangeArrowheads="1"/>
              </p:cNvSpPr>
              <p:nvPr/>
            </p:nvSpPr>
            <p:spPr bwMode="auto">
              <a:xfrm>
                <a:off x="3200" y="1616"/>
                <a:ext cx="128" cy="64"/>
              </a:xfrm>
              <a:prstGeom prst="ellipse">
                <a:avLst/>
              </a:prstGeom>
              <a:solidFill>
                <a:srgbClr val="F3151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8205" name="Picture 51" descr="MPj04096380000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221663" y="3339645"/>
              <a:ext cx="1489075" cy="2232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6" name="Picture 52" descr="MMj02363570000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76525" y="6724540"/>
              <a:ext cx="1008063" cy="1079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7" name="Rectangle 55"/>
            <p:cNvSpPr>
              <a:spLocks noChangeArrowheads="1"/>
            </p:cNvSpPr>
            <p:nvPr/>
          </p:nvSpPr>
          <p:spPr bwMode="auto">
            <a:xfrm>
              <a:off x="7285038" y="5643343"/>
              <a:ext cx="3313112" cy="730324"/>
            </a:xfrm>
            <a:prstGeom prst="rect">
              <a:avLst/>
            </a:prstGeom>
            <a:solidFill>
              <a:srgbClr val="33CCFF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/>
              <a:r>
                <a:rPr lang="ru-RU" sz="1400" b="1"/>
                <a:t>9.  Когда приедут пожарные, во всём их слушайся и не бойся. Они лучше знают. Как тебя спасти.</a:t>
              </a:r>
            </a:p>
          </p:txBody>
        </p:sp>
        <p:sp>
          <p:nvSpPr>
            <p:cNvPr id="8208" name="Rectangle 57"/>
            <p:cNvSpPr>
              <a:spLocks noChangeArrowheads="1"/>
            </p:cNvSpPr>
            <p:nvPr/>
          </p:nvSpPr>
          <p:spPr bwMode="auto">
            <a:xfrm>
              <a:off x="157163" y="5140054"/>
              <a:ext cx="3313112" cy="1581311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/>
              <a:r>
                <a:rPr lang="ru-RU" sz="1400" b="1">
                  <a:solidFill>
                    <a:srgbClr val="003300"/>
                  </a:solidFill>
                </a:rPr>
                <a:t>3. Если не можешь убежать из горящей квартиры, сражу же позвони по телефону «101» и сообщи пожарным точный адрес и номер своей квартиры. После этого из окна зови на помощь соседей и прохожих.</a:t>
              </a:r>
            </a:p>
          </p:txBody>
        </p:sp>
        <p:sp>
          <p:nvSpPr>
            <p:cNvPr id="8209" name="AutoShape 59"/>
            <p:cNvSpPr>
              <a:spLocks noChangeArrowheads="1"/>
            </p:cNvSpPr>
            <p:nvPr/>
          </p:nvSpPr>
          <p:spPr bwMode="auto">
            <a:xfrm>
              <a:off x="4837113" y="3195169"/>
              <a:ext cx="2306637" cy="720798"/>
            </a:xfrm>
            <a:prstGeom prst="cloudCallout">
              <a:avLst>
                <a:gd name="adj1" fmla="val -88403"/>
                <a:gd name="adj2" fmla="val -17620"/>
              </a:avLst>
            </a:prstGeom>
            <a:solidFill>
              <a:srgbClr val="C0C0C0">
                <a:alpha val="4588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800"/>
            </a:p>
          </p:txBody>
        </p:sp>
        <p:pic>
          <p:nvPicPr>
            <p:cNvPr id="8210" name="Picture 60" descr="MMj02363570000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13150" y="6508618"/>
              <a:ext cx="952500" cy="1297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1" name="Picture 61" descr="MMj02363570000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49775" y="6508618"/>
              <a:ext cx="952500" cy="1297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2" name="Picture 62" descr="MMj02363570000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68463" y="6364141"/>
              <a:ext cx="1111250" cy="1440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3" name="Picture 63" descr="MMj02363570000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92200" y="6869018"/>
              <a:ext cx="687388" cy="93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4" name="Picture 65" descr="MMj02363570000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326063" y="6292696"/>
              <a:ext cx="1111250" cy="1513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5" name="Picture 66" descr="MMj02363570000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358063" y="6724540"/>
              <a:ext cx="792162" cy="1079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6" name="Picture 67" descr="MMj02363570000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350000" y="6508618"/>
              <a:ext cx="1079500" cy="1297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7" name="Picture 68" descr="MMj02363570000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005763" y="6508618"/>
              <a:ext cx="950912" cy="1295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8" name="Picture 69" descr="FIREFGTR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8293100" y="6364141"/>
              <a:ext cx="2089150" cy="13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9" name="Picture 73" descr="MCj02873330000[1]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flipH="1">
              <a:off x="228600" y="6651507"/>
              <a:ext cx="1006475" cy="1081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0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627029" y="468000"/>
              <a:ext cx="9787006" cy="10478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Как вести себя при пожаре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21"/>
          <p:cNvGrpSpPr>
            <a:grpSpLocks/>
          </p:cNvGrpSpPr>
          <p:nvPr/>
        </p:nvGrpSpPr>
        <p:grpSpPr bwMode="auto">
          <a:xfrm rot="10800000">
            <a:off x="144463" y="344488"/>
            <a:ext cx="10682287" cy="7443787"/>
            <a:chOff x="144463" y="345255"/>
            <a:chExt cx="10682287" cy="7443787"/>
          </a:xfrm>
        </p:grpSpPr>
        <p:pic>
          <p:nvPicPr>
            <p:cNvPr id="9219" name="Picture 36" descr="b27613a00757a089d56b1e315871194b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41871" y="6274609"/>
              <a:ext cx="1438460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220" name="Группа 22"/>
            <p:cNvGrpSpPr>
              <a:grpSpLocks/>
            </p:cNvGrpSpPr>
            <p:nvPr/>
          </p:nvGrpSpPr>
          <p:grpSpPr bwMode="auto">
            <a:xfrm rot="10800000">
              <a:off x="7696325" y="2126717"/>
              <a:ext cx="2972796" cy="3170238"/>
              <a:chOff x="301636" y="4302125"/>
              <a:chExt cx="2972925" cy="3170238"/>
            </a:xfrm>
          </p:grpSpPr>
          <p:sp>
            <p:nvSpPr>
              <p:cNvPr id="9234" name="WordArt 7"/>
              <p:cNvSpPr>
                <a:spLocks noChangeArrowheads="1" noChangeShapeType="1" noTextEdit="1"/>
              </p:cNvSpPr>
              <p:nvPr/>
            </p:nvSpPr>
            <p:spPr bwMode="auto">
              <a:xfrm rot="10800000">
                <a:off x="519012" y="6608763"/>
                <a:ext cx="2682026" cy="863600"/>
              </a:xfrm>
              <a:prstGeom prst="rect">
                <a:avLst/>
              </a:prstGeom>
            </p:spPr>
            <p:txBody>
              <a:bodyPr wrap="none" fromWordArt="1">
                <a:prstTxWarp prst="textCascadeUp">
                  <a:avLst>
                    <a:gd name="adj" fmla="val 44444"/>
                  </a:avLst>
                </a:prstTxWarp>
                <a:scene3d>
                  <a:camera prst="legacyPerspectiveFront">
                    <a:rot lat="20519992" lon="1080000" rev="0"/>
                  </a:camera>
                  <a:lightRig rig="legacyHarsh2" dir="b"/>
                </a:scene3d>
                <a:sp3d extrusionH="430200" prstMaterial="legacyMatte">
                  <a:extrusionClr>
                    <a:srgbClr val="FF6600"/>
                  </a:extrusionClr>
                </a:sp3d>
              </a:bodyPr>
              <a:lstStyle/>
              <a:p>
                <a:r>
                  <a:rPr lang="ru-RU" sz="5400" kern="10">
                    <a:ln w="9525"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E701"/>
                        </a:gs>
                        <a:gs pos="100000">
                          <a:srgbClr val="FE3E02"/>
                        </a:gs>
                      </a:gsLst>
                      <a:lin ang="5400000" scaled="1"/>
                    </a:gradFill>
                    <a:latin typeface="Impact"/>
                  </a:rPr>
                  <a:t>Правила</a:t>
                </a:r>
              </a:p>
            </p:txBody>
          </p:sp>
          <p:sp>
            <p:nvSpPr>
              <p:cNvPr id="9235" name="WordArt 8"/>
              <p:cNvSpPr>
                <a:spLocks noChangeArrowheads="1" noChangeShapeType="1" noTextEdit="1"/>
              </p:cNvSpPr>
              <p:nvPr/>
            </p:nvSpPr>
            <p:spPr bwMode="auto">
              <a:xfrm rot="10800000">
                <a:off x="519012" y="5527675"/>
                <a:ext cx="2536576" cy="792162"/>
              </a:xfrm>
              <a:prstGeom prst="rect">
                <a:avLst/>
              </a:prstGeom>
            </p:spPr>
            <p:txBody>
              <a:bodyPr wrap="none" fromWordArt="1">
                <a:prstTxWarp prst="textCascadeUp">
                  <a:avLst>
                    <a:gd name="adj" fmla="val 44444"/>
                  </a:avLst>
                </a:prstTxWarp>
                <a:scene3d>
                  <a:camera prst="legacyPerspectiveFront">
                    <a:rot lat="20519992" lon="1080000" rev="0"/>
                  </a:camera>
                  <a:lightRig rig="legacyHarsh2" dir="b"/>
                </a:scene3d>
                <a:sp3d extrusionH="430200" prstMaterial="legacyMatte">
                  <a:extrusionClr>
                    <a:srgbClr val="FF6600"/>
                  </a:extrusionClr>
                </a:sp3d>
              </a:bodyPr>
              <a:lstStyle/>
              <a:p>
                <a:r>
                  <a:rPr lang="ru-RU" sz="5400" kern="10">
                    <a:ln w="9525"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E701"/>
                        </a:gs>
                        <a:gs pos="100000">
                          <a:srgbClr val="FE3E02"/>
                        </a:gs>
                      </a:gsLst>
                      <a:lin ang="5400000" scaled="1"/>
                    </a:gradFill>
                    <a:latin typeface="Impact"/>
                  </a:rPr>
                  <a:t>пожарной</a:t>
                </a:r>
              </a:p>
            </p:txBody>
          </p:sp>
          <p:sp>
            <p:nvSpPr>
              <p:cNvPr id="9236" name="WordArt 9"/>
              <p:cNvSpPr>
                <a:spLocks noChangeArrowheads="1" noChangeShapeType="1" noTextEdit="1"/>
              </p:cNvSpPr>
              <p:nvPr/>
            </p:nvSpPr>
            <p:spPr bwMode="auto">
              <a:xfrm rot="10800000">
                <a:off x="301636" y="4302125"/>
                <a:ext cx="2972925" cy="865187"/>
              </a:xfrm>
              <a:prstGeom prst="rect">
                <a:avLst/>
              </a:prstGeom>
            </p:spPr>
            <p:txBody>
              <a:bodyPr wrap="none" fromWordArt="1">
                <a:prstTxWarp prst="textCascadeUp">
                  <a:avLst>
                    <a:gd name="adj" fmla="val 44444"/>
                  </a:avLst>
                </a:prstTxWarp>
                <a:scene3d>
                  <a:camera prst="legacyPerspectiveFront">
                    <a:rot lat="20519992" lon="1080000" rev="0"/>
                  </a:camera>
                  <a:lightRig rig="legacyHarsh2" dir="b"/>
                </a:scene3d>
                <a:sp3d extrusionH="430200" prstMaterial="legacyMatte">
                  <a:extrusionClr>
                    <a:srgbClr val="FF6600"/>
                  </a:extrusionClr>
                </a:sp3d>
              </a:bodyPr>
              <a:lstStyle/>
              <a:p>
                <a:r>
                  <a:rPr lang="ru-RU" sz="5400" kern="10">
                    <a:ln w="9525"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E701"/>
                        </a:gs>
                        <a:gs pos="100000">
                          <a:srgbClr val="FE3E02"/>
                        </a:gs>
                      </a:gsLst>
                      <a:lin ang="5400000" scaled="1"/>
                    </a:gradFill>
                    <a:latin typeface="Impact"/>
                  </a:rPr>
                  <a:t>безопасности.</a:t>
                </a:r>
              </a:p>
            </p:txBody>
          </p:sp>
        </p:grpSp>
        <p:pic>
          <p:nvPicPr>
            <p:cNvPr id="9221" name="Picture 10" descr="9"/>
            <p:cNvPicPr>
              <a:picLocks noChangeAspect="1" noChangeArrowheads="1"/>
            </p:cNvPicPr>
            <p:nvPr/>
          </p:nvPicPr>
          <p:blipFill>
            <a:blip r:embed="rId3"/>
            <a:srcRect t="13925"/>
            <a:stretch>
              <a:fillRect/>
            </a:stretch>
          </p:blipFill>
          <p:spPr bwMode="auto">
            <a:xfrm>
              <a:off x="3927587" y="1569218"/>
              <a:ext cx="3334006" cy="1900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2" name="Text Box 11"/>
            <p:cNvSpPr txBox="1">
              <a:spLocks noChangeArrowheads="1"/>
            </p:cNvSpPr>
            <p:nvPr/>
          </p:nvSpPr>
          <p:spPr bwMode="auto">
            <a:xfrm>
              <a:off x="3854065" y="416692"/>
              <a:ext cx="347945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chemeClr val="folHlink"/>
                  </a:solidFill>
                  <a:latin typeface="Arial Black" pitchFamily="34" charset="0"/>
                  <a:cs typeface="Arial" charset="0"/>
                </a:rPr>
                <a:t> </a:t>
              </a:r>
              <a:r>
                <a:rPr lang="ru-RU" sz="2400" b="1">
                  <a:solidFill>
                    <a:srgbClr val="CC0000"/>
                  </a:solidFill>
                  <a:latin typeface="Arial Black" pitchFamily="34" charset="0"/>
                  <a:cs typeface="Arial" charset="0"/>
                </a:rPr>
                <a:t>Не разжигай костёр в лесу без взрослых.</a:t>
              </a:r>
            </a:p>
          </p:txBody>
        </p:sp>
        <p:pic>
          <p:nvPicPr>
            <p:cNvPr id="9223" name="Picture 14" descr="MCj0232816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2693" y="5098230"/>
              <a:ext cx="1088427" cy="893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4" name="Rectangle 19"/>
            <p:cNvSpPr>
              <a:spLocks noChangeArrowheads="1"/>
            </p:cNvSpPr>
            <p:nvPr/>
          </p:nvSpPr>
          <p:spPr bwMode="auto">
            <a:xfrm>
              <a:off x="144463" y="345255"/>
              <a:ext cx="3637679" cy="81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1082675"/>
              <a:r>
                <a:rPr lang="ru-RU" sz="2000" b="1">
                  <a:solidFill>
                    <a:srgbClr val="3333CC"/>
                  </a:solidFill>
                  <a:latin typeface="Comic Sans MS" pitchFamily="66" charset="0"/>
                </a:rPr>
                <a:t>Без огня жизнь человека на земле не возможна.</a:t>
              </a:r>
            </a:p>
          </p:txBody>
        </p:sp>
        <p:sp>
          <p:nvSpPr>
            <p:cNvPr id="9225" name="Rectangle 20"/>
            <p:cNvSpPr>
              <a:spLocks noChangeArrowheads="1"/>
            </p:cNvSpPr>
            <p:nvPr/>
          </p:nvSpPr>
          <p:spPr bwMode="auto">
            <a:xfrm>
              <a:off x="302693" y="992955"/>
              <a:ext cx="3407527" cy="792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1082675"/>
              <a:r>
                <a:rPr lang="ru-RU" sz="1200" b="1">
                  <a:solidFill>
                    <a:srgbClr val="003300"/>
                  </a:solidFill>
                  <a:latin typeface="Comic Sans MS" pitchFamily="66" charset="0"/>
                </a:rPr>
                <a:t>Открытие и «приручение» огня стало одним из величайших изобретений человека.</a:t>
              </a:r>
            </a:p>
          </p:txBody>
        </p:sp>
        <p:pic>
          <p:nvPicPr>
            <p:cNvPr id="9226" name="Picture 23" descr="File0616"/>
            <p:cNvPicPr>
              <a:picLocks noChangeAspect="1" noChangeArrowheads="1"/>
            </p:cNvPicPr>
            <p:nvPr/>
          </p:nvPicPr>
          <p:blipFill>
            <a:blip r:embed="rId5"/>
            <a:srcRect t="5478"/>
            <a:stretch>
              <a:fillRect/>
            </a:stretch>
          </p:blipFill>
          <p:spPr bwMode="auto">
            <a:xfrm>
              <a:off x="665501" y="1713680"/>
              <a:ext cx="2681910" cy="2087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7" name="Rectangle 25"/>
            <p:cNvSpPr>
              <a:spLocks noChangeArrowheads="1"/>
            </p:cNvSpPr>
            <p:nvPr/>
          </p:nvSpPr>
          <p:spPr bwMode="auto">
            <a:xfrm>
              <a:off x="374615" y="3801242"/>
              <a:ext cx="3177375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1082675"/>
              <a:r>
                <a:rPr lang="ru-RU" sz="1200" b="1">
                  <a:solidFill>
                    <a:srgbClr val="003300"/>
                  </a:solidFill>
                  <a:latin typeface="Comic Sans MS" pitchFamily="66" charset="0"/>
                </a:rPr>
                <a:t>Нам без доброго огня</a:t>
              </a:r>
              <a:br>
                <a:rPr lang="ru-RU" sz="1200" b="1">
                  <a:solidFill>
                    <a:srgbClr val="003300"/>
                  </a:solidFill>
                  <a:latin typeface="Comic Sans MS" pitchFamily="66" charset="0"/>
                </a:rPr>
              </a:br>
              <a:r>
                <a:rPr lang="ru-RU" sz="1200" b="1">
                  <a:solidFill>
                    <a:srgbClr val="003300"/>
                  </a:solidFill>
                  <a:latin typeface="Comic Sans MS" pitchFamily="66" charset="0"/>
                </a:rPr>
                <a:t>Обойтись нельзя ни дня.</a:t>
              </a:r>
              <a:br>
                <a:rPr lang="ru-RU" sz="1200" b="1">
                  <a:solidFill>
                    <a:srgbClr val="003300"/>
                  </a:solidFill>
                  <a:latin typeface="Comic Sans MS" pitchFamily="66" charset="0"/>
                </a:rPr>
              </a:br>
              <a:r>
                <a:rPr lang="ru-RU" sz="1200" b="1">
                  <a:solidFill>
                    <a:srgbClr val="003300"/>
                  </a:solidFill>
                  <a:latin typeface="Comic Sans MS" pitchFamily="66" charset="0"/>
                </a:rPr>
                <a:t>Он надёжно дружит с нами</a:t>
              </a:r>
              <a:br>
                <a:rPr lang="ru-RU" sz="1200" b="1">
                  <a:solidFill>
                    <a:srgbClr val="003300"/>
                  </a:solidFill>
                  <a:latin typeface="Comic Sans MS" pitchFamily="66" charset="0"/>
                </a:rPr>
              </a:br>
              <a:r>
                <a:rPr lang="ru-RU" sz="1200" b="1">
                  <a:solidFill>
                    <a:srgbClr val="003300"/>
                  </a:solidFill>
                  <a:latin typeface="Comic Sans MS" pitchFamily="66" charset="0"/>
                </a:rPr>
                <a:t>Гонит холод, гонит мрак,</a:t>
              </a:r>
              <a:br>
                <a:rPr lang="ru-RU" sz="1200" b="1">
                  <a:solidFill>
                    <a:srgbClr val="003300"/>
                  </a:solidFill>
                  <a:latin typeface="Comic Sans MS" pitchFamily="66" charset="0"/>
                </a:rPr>
              </a:br>
              <a:r>
                <a:rPr lang="ru-RU" sz="1200" b="1">
                  <a:solidFill>
                    <a:srgbClr val="003300"/>
                  </a:solidFill>
                  <a:latin typeface="Comic Sans MS" pitchFamily="66" charset="0"/>
                </a:rPr>
                <a:t>Он приветливое пламя</a:t>
              </a:r>
              <a:br>
                <a:rPr lang="ru-RU" sz="1200" b="1">
                  <a:solidFill>
                    <a:srgbClr val="003300"/>
                  </a:solidFill>
                  <a:latin typeface="Comic Sans MS" pitchFamily="66" charset="0"/>
                </a:rPr>
              </a:br>
              <a:r>
                <a:rPr lang="ru-RU" sz="1200" b="1">
                  <a:solidFill>
                    <a:srgbClr val="003300"/>
                  </a:solidFill>
                  <a:latin typeface="Comic Sans MS" pitchFamily="66" charset="0"/>
                </a:rPr>
                <a:t>Поднимает будто флаг.</a:t>
              </a:r>
            </a:p>
          </p:txBody>
        </p:sp>
        <p:sp>
          <p:nvSpPr>
            <p:cNvPr id="9228" name="Rectangle 27"/>
            <p:cNvSpPr>
              <a:spLocks noChangeArrowheads="1"/>
            </p:cNvSpPr>
            <p:nvPr/>
          </p:nvSpPr>
          <p:spPr bwMode="auto">
            <a:xfrm>
              <a:off x="665502" y="5098230"/>
              <a:ext cx="3407527" cy="792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1082675"/>
              <a:r>
                <a:rPr lang="ru-RU" sz="1200" b="1">
                  <a:solidFill>
                    <a:srgbClr val="003300"/>
                  </a:solidFill>
                  <a:latin typeface="Comic Sans MS" pitchFamily="66" charset="0"/>
                </a:rPr>
                <a:t>Всем огонь хороший нужен</a:t>
              </a:r>
              <a:br>
                <a:rPr lang="ru-RU" sz="1200" b="1">
                  <a:solidFill>
                    <a:srgbClr val="003300"/>
                  </a:solidFill>
                  <a:latin typeface="Comic Sans MS" pitchFamily="66" charset="0"/>
                </a:rPr>
              </a:br>
              <a:r>
                <a:rPr lang="ru-RU" sz="1200" b="1">
                  <a:solidFill>
                    <a:srgbClr val="003300"/>
                  </a:solidFill>
                  <a:latin typeface="Comic Sans MS" pitchFamily="66" charset="0"/>
                </a:rPr>
                <a:t>И за то ему почёт,</a:t>
              </a:r>
              <a:br>
                <a:rPr lang="ru-RU" sz="1200" b="1">
                  <a:solidFill>
                    <a:srgbClr val="003300"/>
                  </a:solidFill>
                  <a:latin typeface="Comic Sans MS" pitchFamily="66" charset="0"/>
                </a:rPr>
              </a:br>
              <a:r>
                <a:rPr lang="ru-RU" sz="1200" b="1">
                  <a:solidFill>
                    <a:srgbClr val="003300"/>
                  </a:solidFill>
                  <a:latin typeface="Comic Sans MS" pitchFamily="66" charset="0"/>
                </a:rPr>
                <a:t>Что ребятам греет ужин, </a:t>
              </a:r>
              <a:br>
                <a:rPr lang="ru-RU" sz="1200" b="1">
                  <a:solidFill>
                    <a:srgbClr val="003300"/>
                  </a:solidFill>
                  <a:latin typeface="Comic Sans MS" pitchFamily="66" charset="0"/>
                </a:rPr>
              </a:br>
              <a:r>
                <a:rPr lang="ru-RU" sz="1200" b="1">
                  <a:solidFill>
                    <a:srgbClr val="003300"/>
                  </a:solidFill>
                  <a:latin typeface="Comic Sans MS" pitchFamily="66" charset="0"/>
                </a:rPr>
                <a:t>Режет сталь и хлеб печёт.</a:t>
              </a:r>
            </a:p>
          </p:txBody>
        </p:sp>
        <p:sp>
          <p:nvSpPr>
            <p:cNvPr id="9229" name="Rectangle 29"/>
            <p:cNvSpPr>
              <a:spLocks noChangeArrowheads="1"/>
            </p:cNvSpPr>
            <p:nvPr/>
          </p:nvSpPr>
          <p:spPr bwMode="auto">
            <a:xfrm>
              <a:off x="302692" y="5961830"/>
              <a:ext cx="2899275" cy="1008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1082675"/>
              <a:r>
                <a:rPr lang="ru-RU" sz="1200" b="1">
                  <a:solidFill>
                    <a:srgbClr val="003300"/>
                  </a:solidFill>
                  <a:latin typeface="Comic Sans MS" pitchFamily="66" charset="0"/>
                </a:rPr>
                <a:t>Огонь всем друг, </a:t>
              </a:r>
              <a:br>
                <a:rPr lang="ru-RU" sz="1200" b="1">
                  <a:solidFill>
                    <a:srgbClr val="003300"/>
                  </a:solidFill>
                  <a:latin typeface="Comic Sans MS" pitchFamily="66" charset="0"/>
                </a:rPr>
              </a:br>
              <a:r>
                <a:rPr lang="ru-RU" sz="1200" b="1">
                  <a:solidFill>
                    <a:srgbClr val="003300"/>
                  </a:solidFill>
                  <a:latin typeface="Comic Sans MS" pitchFamily="66" charset="0"/>
                </a:rPr>
                <a:t>Надёжный и испытанный,</a:t>
              </a:r>
              <a:br>
                <a:rPr lang="ru-RU" sz="1200" b="1">
                  <a:solidFill>
                    <a:srgbClr val="003300"/>
                  </a:solidFill>
                  <a:latin typeface="Comic Sans MS" pitchFamily="66" charset="0"/>
                </a:rPr>
              </a:br>
              <a:r>
                <a:rPr lang="ru-RU" sz="1200" b="1">
                  <a:solidFill>
                    <a:srgbClr val="003300"/>
                  </a:solidFill>
                  <a:latin typeface="Comic Sans MS" pitchFamily="66" charset="0"/>
                </a:rPr>
                <a:t>Но если дружба дорога,</a:t>
              </a:r>
              <a:br>
                <a:rPr lang="ru-RU" sz="1200" b="1">
                  <a:solidFill>
                    <a:srgbClr val="003300"/>
                  </a:solidFill>
                  <a:latin typeface="Comic Sans MS" pitchFamily="66" charset="0"/>
                </a:rPr>
              </a:br>
              <a:r>
                <a:rPr lang="ru-RU" sz="1200" b="1">
                  <a:solidFill>
                    <a:srgbClr val="003300"/>
                  </a:solidFill>
                  <a:latin typeface="Comic Sans MS" pitchFamily="66" charset="0"/>
                </a:rPr>
                <a:t>То будьте осторожны,</a:t>
              </a:r>
              <a:br>
                <a:rPr lang="ru-RU" sz="1200" b="1">
                  <a:solidFill>
                    <a:srgbClr val="003300"/>
                  </a:solidFill>
                  <a:latin typeface="Comic Sans MS" pitchFamily="66" charset="0"/>
                </a:rPr>
              </a:br>
              <a:r>
                <a:rPr lang="ru-RU" sz="1200" b="1">
                  <a:solidFill>
                    <a:srgbClr val="003300"/>
                  </a:solidFill>
                  <a:latin typeface="Comic Sans MS" pitchFamily="66" charset="0"/>
                </a:rPr>
                <a:t>Будьте бдительны -</a:t>
              </a:r>
              <a:r>
                <a:rPr lang="ru-RU" sz="1400" b="1">
                  <a:solidFill>
                    <a:srgbClr val="003300"/>
                  </a:solidFill>
                  <a:latin typeface="Comic Sans MS" pitchFamily="66" charset="0"/>
                </a:rPr>
                <a:t>  </a:t>
              </a:r>
            </a:p>
          </p:txBody>
        </p:sp>
        <p:sp>
          <p:nvSpPr>
            <p:cNvPr id="9230" name="Rectangle 32"/>
            <p:cNvSpPr>
              <a:spLocks noChangeArrowheads="1"/>
            </p:cNvSpPr>
            <p:nvPr/>
          </p:nvSpPr>
          <p:spPr bwMode="auto">
            <a:xfrm>
              <a:off x="144463" y="6969892"/>
              <a:ext cx="3637679" cy="81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1082675"/>
              <a:r>
                <a:rPr lang="ru-RU" sz="2000" b="1">
                  <a:solidFill>
                    <a:srgbClr val="3333CC"/>
                  </a:solidFill>
                  <a:latin typeface="Comic Sans MS" pitchFamily="66" charset="0"/>
                </a:rPr>
                <a:t>НЕ ПРЕВРАЩАЙТЕ </a:t>
              </a:r>
              <a:br>
                <a:rPr lang="ru-RU" sz="2000" b="1">
                  <a:solidFill>
                    <a:srgbClr val="3333CC"/>
                  </a:solidFill>
                  <a:latin typeface="Comic Sans MS" pitchFamily="66" charset="0"/>
                </a:rPr>
              </a:br>
              <a:r>
                <a:rPr lang="ru-RU" sz="2000" b="1">
                  <a:solidFill>
                    <a:srgbClr val="3333CC"/>
                  </a:solidFill>
                  <a:latin typeface="Comic Sans MS" pitchFamily="66" charset="0"/>
                </a:rPr>
                <a:t>ДРУГА ВО ВРАГА!</a:t>
              </a:r>
            </a:p>
          </p:txBody>
        </p:sp>
        <p:pic>
          <p:nvPicPr>
            <p:cNvPr id="9231" name="Picture 33" descr="cefab070b8ea90d14f7113efdc2327e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316503" y="6089649"/>
              <a:ext cx="1884369" cy="1455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2" name="Text Box 34"/>
            <p:cNvSpPr txBox="1">
              <a:spLocks noChangeArrowheads="1"/>
            </p:cNvSpPr>
            <p:nvPr/>
          </p:nvSpPr>
          <p:spPr bwMode="auto">
            <a:xfrm>
              <a:off x="3841740" y="3585341"/>
              <a:ext cx="3500462" cy="332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500" b="1">
                  <a:solidFill>
                    <a:srgbClr val="800080"/>
                  </a:solidFill>
                  <a:cs typeface="Arial" charset="0"/>
                </a:rPr>
                <a:t>Без взрослых с огнём развлекаться  опасно –</a:t>
              </a:r>
            </a:p>
            <a:p>
              <a:r>
                <a:rPr lang="ru-RU" sz="1500" b="1">
                  <a:solidFill>
                    <a:srgbClr val="800080"/>
                  </a:solidFill>
                  <a:cs typeface="Arial" charset="0"/>
                </a:rPr>
                <a:t>Закончиться может </a:t>
              </a:r>
            </a:p>
            <a:p>
              <a:r>
                <a:rPr lang="ru-RU" sz="1500" b="1">
                  <a:solidFill>
                    <a:srgbClr val="800080"/>
                  </a:solidFill>
                  <a:cs typeface="Arial" charset="0"/>
                </a:rPr>
                <a:t>забава ужасно.</a:t>
              </a:r>
            </a:p>
            <a:p>
              <a:r>
                <a:rPr lang="ru-RU" sz="1500" b="1">
                  <a:solidFill>
                    <a:srgbClr val="800080"/>
                  </a:solidFill>
                  <a:cs typeface="Arial" charset="0"/>
                </a:rPr>
                <a:t>В лесу очень сухо бывает порой,</a:t>
              </a:r>
            </a:p>
            <a:p>
              <a:r>
                <a:rPr lang="ru-RU" sz="1500" b="1">
                  <a:solidFill>
                    <a:srgbClr val="800080"/>
                  </a:solidFill>
                  <a:cs typeface="Arial" charset="0"/>
                </a:rPr>
                <a:t>Костёр обернётся </a:t>
              </a:r>
            </a:p>
            <a:p>
              <a:r>
                <a:rPr lang="ru-RU" sz="1500" b="1">
                  <a:solidFill>
                    <a:srgbClr val="800080"/>
                  </a:solidFill>
                  <a:cs typeface="Arial" charset="0"/>
                </a:rPr>
                <a:t>серьёзной бедой! </a:t>
              </a:r>
            </a:p>
            <a:p>
              <a:endParaRPr lang="ru-RU" sz="1500" b="1">
                <a:solidFill>
                  <a:srgbClr val="800080"/>
                </a:solidFill>
                <a:cs typeface="Arial" charset="0"/>
              </a:endParaRPr>
            </a:p>
            <a:p>
              <a:r>
                <a:rPr lang="ru-RU" sz="1500" b="1">
                  <a:solidFill>
                    <a:srgbClr val="800080"/>
                  </a:solidFill>
                  <a:cs typeface="Arial" charset="0"/>
                </a:rPr>
                <a:t>Представьте, </a:t>
              </a:r>
            </a:p>
            <a:p>
              <a:r>
                <a:rPr lang="ru-RU" sz="1500" b="1">
                  <a:solidFill>
                    <a:srgbClr val="800080"/>
                  </a:solidFill>
                  <a:cs typeface="Arial" charset="0"/>
                </a:rPr>
                <a:t>что пламя легко разгорится,</a:t>
              </a:r>
            </a:p>
            <a:p>
              <a:r>
                <a:rPr lang="ru-RU" sz="1500" b="1">
                  <a:solidFill>
                    <a:srgbClr val="800080"/>
                  </a:solidFill>
                  <a:cs typeface="Arial" charset="0"/>
                </a:rPr>
                <a:t>Начнёт полыхать, </a:t>
              </a:r>
            </a:p>
            <a:p>
              <a:r>
                <a:rPr lang="ru-RU" sz="1500" b="1">
                  <a:solidFill>
                    <a:srgbClr val="800080"/>
                  </a:solidFill>
                  <a:cs typeface="Arial" charset="0"/>
                </a:rPr>
                <a:t>разбегаться, искриться –</a:t>
              </a:r>
            </a:p>
            <a:p>
              <a:r>
                <a:rPr lang="ru-RU" sz="1500" b="1">
                  <a:solidFill>
                    <a:srgbClr val="800080"/>
                  </a:solidFill>
                  <a:cs typeface="Arial" charset="0"/>
                </a:rPr>
                <a:t>Его потушить невозможно тогда… Пожары лесные – большая беда!</a:t>
              </a:r>
            </a:p>
          </p:txBody>
        </p:sp>
        <p:pic>
          <p:nvPicPr>
            <p:cNvPr id="9233" name="Picture 4" descr="F:\Мои рисунки\Новая папка\cont.gif"/>
            <p:cNvPicPr>
              <a:picLocks noChangeAspect="1" noChangeArrowheads="1"/>
            </p:cNvPicPr>
            <p:nvPr/>
          </p:nvPicPr>
          <p:blipFill>
            <a:blip r:embed="rId7"/>
            <a:srcRect l="6577" r="6815"/>
            <a:stretch>
              <a:fillRect/>
            </a:stretch>
          </p:blipFill>
          <p:spPr bwMode="auto">
            <a:xfrm>
              <a:off x="7397875" y="660357"/>
              <a:ext cx="3428875" cy="95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Группа 15"/>
          <p:cNvGrpSpPr>
            <a:grpSpLocks/>
          </p:cNvGrpSpPr>
          <p:nvPr/>
        </p:nvGrpSpPr>
        <p:grpSpPr bwMode="auto">
          <a:xfrm>
            <a:off x="0" y="242888"/>
            <a:ext cx="10826750" cy="7634287"/>
            <a:chOff x="0" y="242888"/>
            <a:chExt cx="10826750" cy="7634287"/>
          </a:xfrm>
        </p:grpSpPr>
        <p:sp>
          <p:nvSpPr>
            <p:cNvPr id="10243" name="Rectangle 5"/>
            <p:cNvSpPr>
              <a:spLocks noChangeArrowheads="1"/>
            </p:cNvSpPr>
            <p:nvPr/>
          </p:nvSpPr>
          <p:spPr bwMode="auto">
            <a:xfrm>
              <a:off x="157163" y="2619375"/>
              <a:ext cx="3613150" cy="107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609600" indent="-609600" algn="l">
                <a:lnSpc>
                  <a:spcPct val="90000"/>
                </a:lnSpc>
              </a:pPr>
              <a:r>
                <a:rPr lang="ru-RU" sz="2000" b="1" i="1">
                  <a:solidFill>
                    <a:srgbClr val="333399"/>
                  </a:solidFill>
                </a:rPr>
                <a:t>Уходя из дома, </a:t>
              </a:r>
              <a:r>
                <a:rPr lang="ru-RU" sz="2000" b="1" i="1">
                  <a:solidFill>
                    <a:srgbClr val="FF0000"/>
                  </a:solidFill>
                </a:rPr>
                <a:t>гаси свет</a:t>
              </a:r>
              <a:r>
                <a:rPr lang="ru-RU" sz="2000" b="1" i="1">
                  <a:solidFill>
                    <a:srgbClr val="333399"/>
                  </a:solidFill>
                </a:rPr>
                <a:t> и </a:t>
              </a:r>
              <a:r>
                <a:rPr lang="ru-RU" sz="2000" b="1" i="1">
                  <a:solidFill>
                    <a:srgbClr val="FF0000"/>
                  </a:solidFill>
                </a:rPr>
                <a:t>выключай </a:t>
              </a:r>
            </a:p>
            <a:p>
              <a:pPr marL="609600" indent="-609600" algn="l">
                <a:lnSpc>
                  <a:spcPct val="90000"/>
                </a:lnSpc>
              </a:pPr>
              <a:r>
                <a:rPr lang="ru-RU" sz="2000" b="1" i="1">
                  <a:solidFill>
                    <a:srgbClr val="FF0000"/>
                  </a:solidFill>
                </a:rPr>
                <a:t>    электроприборы</a:t>
              </a:r>
              <a:r>
                <a:rPr lang="ru-RU" sz="2000" b="1" i="1">
                  <a:solidFill>
                    <a:srgbClr val="333399"/>
                  </a:solidFill>
                </a:rPr>
                <a:t> !</a:t>
              </a:r>
            </a:p>
          </p:txBody>
        </p:sp>
        <p:pic>
          <p:nvPicPr>
            <p:cNvPr id="10244" name="Picture 6" descr="дошкольников"/>
            <p:cNvPicPr>
              <a:picLocks noChangeAspect="1" noChangeArrowheads="1"/>
            </p:cNvPicPr>
            <p:nvPr/>
          </p:nvPicPr>
          <p:blipFill>
            <a:blip r:embed="rId2"/>
            <a:srcRect l="7686" t="55759" r="70428" b="10799"/>
            <a:stretch>
              <a:fillRect/>
            </a:stretch>
          </p:blipFill>
          <p:spPr bwMode="auto">
            <a:xfrm>
              <a:off x="660400" y="315913"/>
              <a:ext cx="2232025" cy="226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5" name="Rectangle 8"/>
            <p:cNvSpPr>
              <a:spLocks noChangeArrowheads="1"/>
            </p:cNvSpPr>
            <p:nvPr/>
          </p:nvSpPr>
          <p:spPr bwMode="auto">
            <a:xfrm>
              <a:off x="0" y="6076950"/>
              <a:ext cx="3154363" cy="165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404813" indent="-404813" defTabSz="1082675">
                <a:spcBef>
                  <a:spcPct val="20000"/>
                </a:spcBef>
              </a:pPr>
              <a:r>
                <a:rPr lang="ru-RU" sz="2000" b="1" i="1">
                  <a:solidFill>
                    <a:srgbClr val="FF0000"/>
                  </a:solidFill>
                </a:rPr>
                <a:t>      Не трогай</a:t>
              </a:r>
              <a:r>
                <a:rPr lang="ru-RU" sz="2000" b="1" i="1">
                  <a:solidFill>
                    <a:srgbClr val="333399"/>
                  </a:solidFill>
                </a:rPr>
                <a:t> провода электроприборов и сами электроприборы мокрыми руками!</a:t>
              </a:r>
              <a:endParaRPr lang="ru-RU" sz="1800" b="1" i="1">
                <a:solidFill>
                  <a:srgbClr val="333399"/>
                </a:solidFill>
              </a:endParaRPr>
            </a:p>
          </p:txBody>
        </p:sp>
        <p:pic>
          <p:nvPicPr>
            <p:cNvPr id="10246" name="Picture 11" descr="1000862655"/>
            <p:cNvPicPr>
              <a:picLocks noChangeAspect="1" noChangeArrowheads="1"/>
            </p:cNvPicPr>
            <p:nvPr/>
          </p:nvPicPr>
          <p:blipFill>
            <a:blip r:embed="rId2"/>
            <a:srcRect l="37665" t="13954" r="37810" b="52768"/>
            <a:stretch>
              <a:fillRect/>
            </a:stretch>
          </p:blipFill>
          <p:spPr bwMode="auto">
            <a:xfrm>
              <a:off x="588963" y="3700463"/>
              <a:ext cx="2376487" cy="2376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7" name="Rectangle 12"/>
            <p:cNvSpPr>
              <a:spLocks noChangeArrowheads="1"/>
            </p:cNvSpPr>
            <p:nvPr/>
          </p:nvSpPr>
          <p:spPr bwMode="auto">
            <a:xfrm>
              <a:off x="7297738" y="2476500"/>
              <a:ext cx="3529012" cy="1008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1082675"/>
              <a:r>
                <a:rPr lang="ru-RU" sz="2000" b="1" i="1">
                  <a:solidFill>
                    <a:srgbClr val="FF0000"/>
                  </a:solidFill>
                </a:rPr>
                <a:t>Не играй</a:t>
              </a:r>
              <a:br>
                <a:rPr lang="ru-RU" sz="2000" b="1" i="1">
                  <a:solidFill>
                    <a:srgbClr val="FF0000"/>
                  </a:solidFill>
                </a:rPr>
              </a:br>
              <a:r>
                <a:rPr lang="ru-RU" sz="2000" b="1" i="1">
                  <a:solidFill>
                    <a:srgbClr val="333399"/>
                  </a:solidFill>
                </a:rPr>
                <a:t> с розетками !</a:t>
              </a:r>
            </a:p>
          </p:txBody>
        </p:sp>
        <p:pic>
          <p:nvPicPr>
            <p:cNvPr id="10248" name="Picture 13" descr="1000862655"/>
            <p:cNvPicPr>
              <a:picLocks noChangeAspect="1" noChangeArrowheads="1"/>
            </p:cNvPicPr>
            <p:nvPr/>
          </p:nvPicPr>
          <p:blipFill>
            <a:blip r:embed="rId2"/>
            <a:srcRect l="70055" t="13377" r="6732" b="53169"/>
            <a:stretch>
              <a:fillRect/>
            </a:stretch>
          </p:blipFill>
          <p:spPr bwMode="auto">
            <a:xfrm>
              <a:off x="7789863" y="315913"/>
              <a:ext cx="2236787" cy="2303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9" name="Rectangle 14"/>
            <p:cNvSpPr>
              <a:spLocks noChangeArrowheads="1"/>
            </p:cNvSpPr>
            <p:nvPr/>
          </p:nvSpPr>
          <p:spPr bwMode="auto">
            <a:xfrm>
              <a:off x="7142163" y="6292850"/>
              <a:ext cx="3457575" cy="143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404813" indent="-404813" defTabSz="1082675">
                <a:spcBef>
                  <a:spcPct val="20000"/>
                </a:spcBef>
              </a:pPr>
              <a:r>
                <a:rPr lang="ru-RU" sz="2000" b="1" i="1">
                  <a:solidFill>
                    <a:srgbClr val="333399"/>
                  </a:solidFill>
                </a:rPr>
                <a:t>Пользуйся электроприборами</a:t>
              </a:r>
            </a:p>
            <a:p>
              <a:pPr marL="404813" indent="-404813" defTabSz="1082675">
                <a:spcBef>
                  <a:spcPct val="20000"/>
                </a:spcBef>
              </a:pPr>
              <a:r>
                <a:rPr lang="ru-RU" sz="2000" b="1" i="1">
                  <a:solidFill>
                    <a:srgbClr val="333399"/>
                  </a:solidFill>
                </a:rPr>
                <a:t>только </a:t>
              </a:r>
              <a:r>
                <a:rPr lang="ru-RU" sz="2000" b="1" i="1">
                  <a:solidFill>
                    <a:srgbClr val="FF0000"/>
                  </a:solidFill>
                </a:rPr>
                <a:t>под присмотром взрослых</a:t>
              </a:r>
              <a:r>
                <a:rPr lang="ru-RU" sz="2000" b="1" i="1">
                  <a:solidFill>
                    <a:srgbClr val="333399"/>
                  </a:solidFill>
                </a:rPr>
                <a:t> !</a:t>
              </a:r>
            </a:p>
          </p:txBody>
        </p:sp>
        <p:pic>
          <p:nvPicPr>
            <p:cNvPr id="10250" name="Picture 15" descr="1000862655"/>
            <p:cNvPicPr>
              <a:picLocks noChangeAspect="1" noChangeArrowheads="1"/>
            </p:cNvPicPr>
            <p:nvPr/>
          </p:nvPicPr>
          <p:blipFill>
            <a:blip r:embed="rId2"/>
            <a:srcRect l="6923" t="14241" r="70595" b="52654"/>
            <a:stretch>
              <a:fillRect/>
            </a:stretch>
          </p:blipFill>
          <p:spPr bwMode="auto">
            <a:xfrm>
              <a:off x="7573963" y="3484563"/>
              <a:ext cx="2655887" cy="273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1" name="Rectangle 17"/>
            <p:cNvSpPr>
              <a:spLocks noChangeArrowheads="1"/>
            </p:cNvSpPr>
            <p:nvPr/>
          </p:nvSpPr>
          <p:spPr bwMode="auto">
            <a:xfrm>
              <a:off x="3468688" y="242888"/>
              <a:ext cx="3860800" cy="1611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1082675"/>
              <a:r>
                <a:rPr lang="ru-RU" sz="3200" b="1" i="1">
                  <a:solidFill>
                    <a:srgbClr val="FF0000"/>
                  </a:solidFill>
                </a:rPr>
                <a:t>Не играй со спичками – это опасно !</a:t>
              </a:r>
            </a:p>
          </p:txBody>
        </p:sp>
        <p:pic>
          <p:nvPicPr>
            <p:cNvPr id="10252" name="Picture 18" descr="1000862655"/>
            <p:cNvPicPr>
              <a:picLocks noChangeAspect="1" noChangeArrowheads="1"/>
            </p:cNvPicPr>
            <p:nvPr/>
          </p:nvPicPr>
          <p:blipFill>
            <a:blip r:embed="rId2"/>
            <a:srcRect l="37648" t="55573" r="38205" b="11076"/>
            <a:stretch>
              <a:fillRect/>
            </a:stretch>
          </p:blipFill>
          <p:spPr bwMode="auto">
            <a:xfrm>
              <a:off x="4117975" y="1755775"/>
              <a:ext cx="2590800" cy="2520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21" descr="23б"/>
            <p:cNvPicPr>
              <a:picLocks noChangeAspect="1" noChangeArrowheads="1"/>
            </p:cNvPicPr>
            <p:nvPr/>
          </p:nvPicPr>
          <p:blipFill>
            <a:blip r:embed="rId3"/>
            <a:srcRect l="3716" b="2982"/>
            <a:stretch>
              <a:fillRect/>
            </a:stretch>
          </p:blipFill>
          <p:spPr bwMode="auto">
            <a:xfrm>
              <a:off x="4117975" y="5284788"/>
              <a:ext cx="2571750" cy="259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4" name="Rectangle 24"/>
            <p:cNvSpPr>
              <a:spLocks noChangeArrowheads="1"/>
            </p:cNvSpPr>
            <p:nvPr/>
          </p:nvSpPr>
          <p:spPr bwMode="auto">
            <a:xfrm>
              <a:off x="3757613" y="4348163"/>
              <a:ext cx="3613150" cy="107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609600" indent="-609600" algn="l">
                <a:lnSpc>
                  <a:spcPct val="90000"/>
                </a:lnSpc>
              </a:pPr>
              <a:r>
                <a:rPr lang="ru-RU" sz="2000" b="1" i="1">
                  <a:solidFill>
                    <a:srgbClr val="FF0000"/>
                  </a:solidFill>
                </a:rPr>
                <a:t>Не зажигай без взрослых</a:t>
              </a:r>
            </a:p>
            <a:p>
              <a:pPr marL="609600" indent="-609600" algn="l">
                <a:lnSpc>
                  <a:spcPct val="90000"/>
                </a:lnSpc>
              </a:pPr>
              <a:r>
                <a:rPr lang="ru-RU" sz="2000" b="1" i="1">
                  <a:solidFill>
                    <a:srgbClr val="333399"/>
                  </a:solidFill>
                </a:rPr>
                <a:t>фейерверки, свечи или </a:t>
              </a:r>
            </a:p>
            <a:p>
              <a:pPr marL="609600" indent="-609600" algn="l">
                <a:lnSpc>
                  <a:spcPct val="90000"/>
                </a:lnSpc>
              </a:pPr>
              <a:r>
                <a:rPr lang="ru-RU" sz="2000" b="1" i="1">
                  <a:solidFill>
                    <a:srgbClr val="333399"/>
                  </a:solidFill>
                </a:rPr>
                <a:t>   бенгальские огни!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буклеты по правилам дорожной и пожарной безопасности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FF"/>
        </a:solidFill>
        <a:ln w="38100" cap="flat" cmpd="sng" algn="ctr">
          <a:solidFill>
            <a:srgbClr val="3366F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0C0C0">
              <a:alpha val="8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826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FF"/>
        </a:solidFill>
        <a:ln w="38100" cap="flat" cmpd="sng" algn="ctr">
          <a:solidFill>
            <a:srgbClr val="3366F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0C0C0">
              <a:alpha val="8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826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буклеты по правилам дорожной и пожарной безопасности</Template>
  <TotalTime>0</TotalTime>
  <Words>1266</Words>
  <Application>Microsoft Office PowerPoint</Application>
  <PresentationFormat>B4 (ISO) (250x353 мм)</PresentationFormat>
  <Paragraphs>186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Comic Sans MS</vt:lpstr>
      <vt:lpstr>Verdana</vt:lpstr>
      <vt:lpstr>Arial Black</vt:lpstr>
      <vt:lpstr>буклеты по правилам дорожной и пожарной безопасности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Наташп</dc:creator>
  <cp:lastModifiedBy>Наташп</cp:lastModifiedBy>
  <cp:revision>1</cp:revision>
  <dcterms:created xsi:type="dcterms:W3CDTF">2016-01-29T15:35:20Z</dcterms:created>
  <dcterms:modified xsi:type="dcterms:W3CDTF">2016-01-29T15:35:52Z</dcterms:modified>
</cp:coreProperties>
</file>