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6" r:id="rId2"/>
    <p:sldId id="266" r:id="rId3"/>
    <p:sldId id="257" r:id="rId4"/>
    <p:sldId id="271" r:id="rId5"/>
    <p:sldId id="258" r:id="rId6"/>
    <p:sldId id="259" r:id="rId7"/>
    <p:sldId id="264" r:id="rId8"/>
    <p:sldId id="261" r:id="rId9"/>
    <p:sldId id="279" r:id="rId10"/>
    <p:sldId id="265" r:id="rId11"/>
    <p:sldId id="273" r:id="rId12"/>
    <p:sldId id="267" r:id="rId13"/>
    <p:sldId id="280" r:id="rId14"/>
    <p:sldId id="281" r:id="rId15"/>
    <p:sldId id="282" r:id="rId16"/>
    <p:sldId id="283" r:id="rId17"/>
    <p:sldId id="278" r:id="rId18"/>
    <p:sldId id="268" r:id="rId19"/>
    <p:sldId id="276" r:id="rId20"/>
    <p:sldId id="277" r:id="rId21"/>
    <p:sldId id="269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60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49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499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436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54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588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910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17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233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4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920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6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209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87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51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24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7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A2DDD-9ED8-4897-B7A2-56A3821B196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5F7117-31C6-4E37-94C8-5264F6D9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90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FC0552AC-E83B-4866-F1B0-096322CD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0521"/>
            <a:ext cx="9479280" cy="1005840"/>
          </a:xfrm>
        </p:spPr>
        <p:txBody>
          <a:bodyPr/>
          <a:lstStyle/>
          <a:p>
            <a:r>
              <a:rPr lang="ru-RU" sz="2400" dirty="0"/>
              <a:t>Муниципальное дошкольное образовательное автономное учреждение </a:t>
            </a:r>
            <a:r>
              <a:rPr lang="ru-RU" sz="2400" dirty="0" smtClean="0"/>
              <a:t>«Центр развития ребенка - детский </a:t>
            </a:r>
            <a:r>
              <a:rPr lang="ru-RU" sz="2400" dirty="0"/>
              <a:t>сад </a:t>
            </a:r>
            <a:r>
              <a:rPr lang="en-US" sz="2400" dirty="0"/>
              <a:t>N</a:t>
            </a:r>
            <a:r>
              <a:rPr lang="ru-RU" sz="2400" dirty="0"/>
              <a:t> </a:t>
            </a:r>
            <a:r>
              <a:rPr lang="ru-RU" sz="2400" dirty="0" smtClean="0"/>
              <a:t>116 г. Орска «Ералашка</a:t>
            </a:r>
            <a:r>
              <a:rPr lang="ru-RU" sz="24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253614"/>
            <a:ext cx="6815669" cy="154114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«Устное народное творчество в развитии речи детей младшего дошкольного возраста». </a:t>
            </a:r>
          </a:p>
          <a:p>
            <a:r>
              <a:rPr lang="ru-RU" sz="2000" dirty="0" smtClean="0"/>
              <a:t>Воспитатель: </a:t>
            </a:r>
            <a:r>
              <a:rPr lang="ru-RU" sz="2000" dirty="0"/>
              <a:t>Лисицына А.В.</a:t>
            </a:r>
          </a:p>
        </p:txBody>
      </p:sp>
      <p:sp>
        <p:nvSpPr>
          <p:cNvPr id="5" name="AutoShape 2" descr="Фон для презентации русские народные игры - 30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12001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Фон для презентации русские народные игры - 30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12001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83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="" xmlns:a16="http://schemas.microsoft.com/office/drawing/2014/main" id="{0A9C79CC-094D-BC3D-6E5F-24458400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50864A4-FF85-887E-C329-8A741E9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320" y="359970"/>
            <a:ext cx="7559040" cy="128594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Жанры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детского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фольклора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1E5055F-D7BD-68C9-7492-BC7181F26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98" y="1584960"/>
            <a:ext cx="4137744" cy="4991235"/>
          </a:xfrm>
        </p:spPr>
      </p:pic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03BC6672-EE2D-A3F6-BECF-74A5C8E23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844040"/>
            <a:ext cx="4262621" cy="452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9680" y="1310640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СКАЗКИ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77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26699174-7578-133A-1900-57EA933B2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E4EB54-E626-3237-AC64-5EF7D5EF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20" y="418253"/>
            <a:ext cx="7985760" cy="9076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Жанры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детского фольклора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A96A45-FE7A-691F-2ECE-DE94298F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648" y="1645920"/>
            <a:ext cx="5391912" cy="3185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Петушок, Петушок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,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Золотой гребешок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,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rgbClr val="0070C0"/>
                </a:solidFill>
                <a:latin typeface="+mj-lt"/>
              </a:rPr>
              <a:t>Маслена</a:t>
            </a:r>
            <a:r>
              <a:rPr lang="ru-RU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головушка,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Шелкова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бородушка,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Что ты рано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встаёшь,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Голосисто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поёшь?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Деткам спать не даёшь?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68F688F-30F0-4058-D185-24F3B3DB1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23" y="2560638"/>
            <a:ext cx="3361654" cy="3309937"/>
          </a:xfrm>
        </p:spPr>
      </p:pic>
      <p:sp>
        <p:nvSpPr>
          <p:cNvPr id="6" name="TextBox 5"/>
          <p:cNvSpPr txBox="1"/>
          <p:nvPr/>
        </p:nvSpPr>
        <p:spPr>
          <a:xfrm>
            <a:off x="1097280" y="914400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НАРОДНЫЕ ИГРЫ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91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B83F6C2-262E-4EA7-8473-EF6E51A6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627256"/>
            <a:ext cx="934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 Развивающая </a:t>
            </a:r>
            <a:r>
              <a:rPr lang="ru-RU" sz="3200" b="1" dirty="0" smtClean="0">
                <a:solidFill>
                  <a:srgbClr val="0070C0"/>
                </a:solidFill>
              </a:rPr>
              <a:t>среда, способствует </a:t>
            </a:r>
            <a:r>
              <a:rPr lang="ru-RU" sz="3200" b="1" dirty="0">
                <a:solidFill>
                  <a:srgbClr val="0070C0"/>
                </a:solidFill>
              </a:rPr>
              <a:t>речевому и познавательному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развитию</a:t>
            </a:r>
            <a:endParaRPr lang="ru-RU" sz="32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4F08D0F-F3D6-375B-1C94-A3B26AD09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6" y="3070630"/>
            <a:ext cx="3620585" cy="3326368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8951770-117C-3CA7-0A01-C5BE5EEAA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01" y="1772997"/>
            <a:ext cx="3417317" cy="347826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5106D36-1AF2-F8F4-8BD7-6AF77C529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924889"/>
            <a:ext cx="3750033" cy="3326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0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1FEBCE99-3231-B228-68BE-2F8F20578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455"/>
            <a:ext cx="12610881" cy="720290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3BBBE89-8E18-694D-C983-6B3AA14D7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0" y="3113405"/>
            <a:ext cx="2672680" cy="3317875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1F41597-F960-9EE2-FB2D-5E2D6FCC2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3429000"/>
            <a:ext cx="2922199" cy="303544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9FD9CBC-BED5-7631-6D96-41079710E8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8" y="0"/>
            <a:ext cx="3488858" cy="266700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52769777-55A9-8A85-F9DE-FC200EABE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-229504"/>
            <a:ext cx="3566161" cy="3337056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22389176-3E99-FECE-BA75-0E5FE75CA3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780305"/>
            <a:ext cx="3825240" cy="2608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47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CA785D3-0B9B-EB5A-A836-B261E754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F91F31-769C-7851-3092-0B36D4CC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26812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Книжный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уголок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39821E8-4ADD-E8B0-E1B0-25279AB5A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57" y="2496503"/>
            <a:ext cx="2488406" cy="3317875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3721329-004A-69EF-8D4A-02EEE0659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" y="1511867"/>
            <a:ext cx="3698277" cy="322574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7B87382-D546-881C-B2A8-FF7D57E9EA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35" y="1435667"/>
            <a:ext cx="3854187" cy="3225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497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59E6B183-2AA8-44FA-19B5-D3D8BD07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9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072D3-54D1-BEA3-0EE1-8E36C5A1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2" y="281092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Театрализованный</a:t>
            </a:r>
            <a:r>
              <a:rPr lang="ru-RU" b="1" dirty="0"/>
              <a:t> </a:t>
            </a:r>
            <a:r>
              <a:rPr lang="ru-RU" b="1" dirty="0">
                <a:solidFill>
                  <a:srgbClr val="0070C0"/>
                </a:solidFill>
              </a:rPr>
              <a:t>уголок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AAAC5EA-9FA6-4780-852C-67AA9AD99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1264920"/>
            <a:ext cx="6447526" cy="3558858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783F6C5B-B01A-F185-4EF1-6D43F9330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7" y="1130224"/>
            <a:ext cx="3990110" cy="416175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CC03EC5-A7FC-B2EE-009E-4C109AA54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42" y="3936716"/>
            <a:ext cx="3442218" cy="2921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42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9003A06-A029-FF42-DB3D-6A9205F2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B26A44-8E6D-6580-3D9A-53BF6018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72532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Уголок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ряженья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2AB9986-EBBC-592C-D671-7EF1997E8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86839"/>
            <a:ext cx="4615625" cy="3842806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0CF41B0-8896-FD38-4EAD-32A09CE42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0" y="2285999"/>
            <a:ext cx="5067530" cy="3842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04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661E487E-71C7-6EE9-C467-814CE70D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B05E0D-C8DB-AFD6-5DFC-46C1194E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63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Детский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фольклор в</a:t>
            </a:r>
            <a:r>
              <a:rPr lang="ru-RU" dirty="0"/>
              <a:t>  </a:t>
            </a:r>
            <a:r>
              <a:rPr lang="ru-RU" b="1" dirty="0">
                <a:solidFill>
                  <a:srgbClr val="0070C0"/>
                </a:solidFill>
              </a:rPr>
              <a:t>образовательной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деятельности</a:t>
            </a:r>
            <a:r>
              <a:rPr lang="ru-RU" dirty="0"/>
              <a:t>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B58F7E3-0E1E-D6FD-84CC-7C971035C5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646238"/>
            <a:ext cx="2682099" cy="3442998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A35247FA-CDBB-366A-AE25-C924542DE1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45" y="1844358"/>
            <a:ext cx="4413249" cy="3309937"/>
          </a:xfrm>
        </p:spPr>
      </p:pic>
    </p:spTree>
    <p:extLst>
      <p:ext uri="{BB962C8B-B14F-4D97-AF65-F5344CB8AC3E}">
        <p14:creationId xmlns="" xmlns:p14="http://schemas.microsoft.com/office/powerpoint/2010/main" val="365450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16E95FA3-8207-CEE7-233A-12908F67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" y="0"/>
            <a:ext cx="1206796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3720" y="7283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Совместная деятельность </a:t>
            </a:r>
            <a:r>
              <a:rPr lang="ru-RU" sz="2800" b="1" dirty="0" smtClean="0">
                <a:solidFill>
                  <a:srgbClr val="0070C0"/>
                </a:solidFill>
              </a:rPr>
              <a:t>музыкального руководителя, воспитателя </a:t>
            </a:r>
            <a:r>
              <a:rPr lang="ru-RU" sz="2800" b="1" dirty="0" smtClean="0">
                <a:solidFill>
                  <a:srgbClr val="0070C0"/>
                </a:solidFill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</a:rPr>
              <a:t>родителей.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B342B560-32D5-A009-34F2-767C9978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3184911"/>
            <a:ext cx="4206239" cy="294469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ED1E8C4-616B-FDE5-E8C2-7026ECE0D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4" y="254989"/>
            <a:ext cx="3042786" cy="297081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857A0DD-B6F8-4182-69BD-EF678450B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3184911"/>
            <a:ext cx="4215007" cy="294469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2D5165E-91F2-A036-81CA-8CE7E76E0E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06" y="498829"/>
            <a:ext cx="3109377" cy="3229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13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13682B40-5D8F-6267-78CC-3A3E9B614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D31B87-92D1-9D65-EAEE-431805A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2" y="2963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Детский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фольклор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в режимных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моментах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BA75678-F1CA-F85D-0AB9-01D5F5BE2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" y="1509078"/>
            <a:ext cx="4413249" cy="3309937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2B1EE73-AF45-891E-1628-628166535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5" y="1798320"/>
            <a:ext cx="5485962" cy="2797118"/>
          </a:xfrm>
        </p:spPr>
      </p:pic>
    </p:spTree>
    <p:extLst>
      <p:ext uri="{BB962C8B-B14F-4D97-AF65-F5344CB8AC3E}">
        <p14:creationId xmlns="" xmlns:p14="http://schemas.microsoft.com/office/powerpoint/2010/main" val="32649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2C73404-C8A0-4BDE-5D4A-6202CA7E0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2060" y="611416"/>
            <a:ext cx="101422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К. Д. Ушинский, выдвигая принцип народности, </a:t>
            </a:r>
            <a:r>
              <a:rPr lang="ru-RU" sz="3600" b="1" dirty="0" smtClean="0">
                <a:solidFill>
                  <a:srgbClr val="0070C0"/>
                </a:solidFill>
              </a:rPr>
              <a:t>говорил: </a:t>
            </a:r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«Язык есть самая живая, самая обильная и прочная связь, соединяющая отжившие, живущие и будущие поколения народа в одно великое, исторически живое целое».</a:t>
            </a:r>
          </a:p>
        </p:txBody>
      </p:sp>
    </p:spTree>
    <p:extLst>
      <p:ext uri="{BB962C8B-B14F-4D97-AF65-F5344CB8AC3E}">
        <p14:creationId xmlns="" xmlns:p14="http://schemas.microsoft.com/office/powerpoint/2010/main" val="39970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5C3C9E5B-6282-9EFF-CB8F-0B60A5A4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72FF37-5BA1-B324-581D-6936757C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2" y="2353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фольклора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на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прогулке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FFDD6D1-BD2E-2C46-EDAA-2EAAB8A852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30" y="1203960"/>
            <a:ext cx="4064727" cy="4480560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68A279B5-759C-0D07-6AAB-6A4AD8239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264920"/>
            <a:ext cx="3924094" cy="4108283"/>
          </a:xfrm>
        </p:spPr>
      </p:pic>
    </p:spTree>
    <p:extLst>
      <p:ext uri="{BB962C8B-B14F-4D97-AF65-F5344CB8AC3E}">
        <p14:creationId xmlns="" xmlns:p14="http://schemas.microsoft.com/office/powerpoint/2010/main" val="201834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E78CBC6B-FA8B-6E79-FFF2-45672B02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5360" y="384661"/>
            <a:ext cx="10241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Заключение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Устное народное творчество влияет на все стороны развития речи и оказывает влияние на развитие ребёнка в целом.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Результат моей работы показал, что целенаправленное и систематическое использование малых форм фольклора в работе с детьми младшего возраста помогает им овладеть первоначальными навыками самостоятельной художественно-речевой деятельности, у дошкольников заметно возросли положительные эмоции, повысился интерес к слушанию книг, обсуждению прочитанного.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Положительные эмоции, весёлое, бодрое настроение  залог  правильного развития детей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8468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C1DBF621-D656-E4C0-5F8F-454D36D9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9423" y="2581394"/>
            <a:ext cx="6487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Спасибо за внимание !</a:t>
            </a:r>
            <a:r>
              <a:rPr lang="ru-RU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0802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729F75C-E5FA-17DA-9394-F3715BEB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81426" y="321886"/>
            <a:ext cx="5577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Актуальность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508" y="862192"/>
            <a:ext cx="9796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	Речь </a:t>
            </a:r>
            <a:r>
              <a:rPr lang="ru-RU" sz="2400" b="1" dirty="0">
                <a:solidFill>
                  <a:srgbClr val="0070C0"/>
                </a:solidFill>
              </a:rPr>
              <a:t>имеет большое значение для целостного и всестороннего развития ребенка в младшем дошкольном возрасте, так как она становится основным средством общения.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</a:rPr>
              <a:t>Важнейшим </a:t>
            </a:r>
            <a:r>
              <a:rPr lang="ru-RU" sz="2400" b="1" dirty="0">
                <a:solidFill>
                  <a:srgbClr val="0070C0"/>
                </a:solidFill>
              </a:rPr>
              <a:t>источником развития выразительности детской речи являются произведения устного народного творчества, в том числе малые фольклорные формы (загадки, потешки, считалки, колыбельные, сказки).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	Воспитательное</a:t>
            </a:r>
            <a:r>
              <a:rPr lang="ru-RU" sz="2400" b="1" dirty="0">
                <a:solidFill>
                  <a:srgbClr val="0070C0"/>
                </a:solidFill>
              </a:rPr>
              <a:t>, познавательное и эстетическое значение фольклора огромно, так как он расширяет знания ребенка об окружающей действительности, развивает умения тонко чувствовать художественную форму, мелодику и ритм родного языка.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	Исходя </a:t>
            </a:r>
            <a:r>
              <a:rPr lang="ru-RU" sz="2400" b="1" dirty="0">
                <a:solidFill>
                  <a:srgbClr val="0070C0"/>
                </a:solidFill>
              </a:rPr>
              <a:t>из этого, базовой основой для развития речи у детей младшего возраста я выбрала методическую тему: «Устное народное творчество в развитии речи детей младшего дошкольного возраста»</a:t>
            </a:r>
          </a:p>
        </p:txBody>
      </p:sp>
    </p:spTree>
    <p:extLst>
      <p:ext uri="{BB962C8B-B14F-4D97-AF65-F5344CB8AC3E}">
        <p14:creationId xmlns="" xmlns:p14="http://schemas.microsoft.com/office/powerpoint/2010/main" val="381301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6040539-E171-1AC4-2CBC-DABE19631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752F85-2E86-C8BF-D309-711D387A09C1}"/>
              </a:ext>
            </a:extLst>
          </p:cNvPr>
          <p:cNvSpPr txBox="1"/>
          <p:nvPr/>
        </p:nvSpPr>
        <p:spPr>
          <a:xfrm>
            <a:off x="1234440" y="1083485"/>
            <a:ext cx="986028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181818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ru-RU" sz="3200" b="1" i="0" u="sng" dirty="0" smtClean="0">
                <a:solidFill>
                  <a:srgbClr val="FF0000"/>
                </a:solidFill>
                <a:effectLst/>
                <a:latin typeface="Open Sans" panose="02000000000000000000" pitchFamily="2" charset="0"/>
              </a:rPr>
              <a:t>Цель: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Определить систему работы по развитию речи детей младшего дошкольного возраста, используя устное народное творчество.</a:t>
            </a:r>
          </a:p>
          <a:p>
            <a:endParaRPr lang="ru-RU" sz="2400" b="0" i="0" dirty="0">
              <a:solidFill>
                <a:srgbClr val="002060"/>
              </a:solidFill>
              <a:effectLst/>
              <a:latin typeface="Open Sans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7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6EF38152-2ED1-2BDE-B3F1-DE8D7E7C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1764" y="449386"/>
            <a:ext cx="1120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Задачи:</a:t>
            </a:r>
          </a:p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- </a:t>
            </a:r>
            <a:r>
              <a:rPr lang="ru-RU" sz="3200" b="1" dirty="0" smtClean="0">
                <a:solidFill>
                  <a:srgbClr val="0070C0"/>
                </a:solidFill>
              </a:rPr>
              <a:t>Знакомить детей с различными формами фольклора на занятиях по развитию речи (</a:t>
            </a:r>
            <a:r>
              <a:rPr lang="ru-RU" sz="3200" b="1" dirty="0" err="1" smtClean="0">
                <a:solidFill>
                  <a:srgbClr val="0070C0"/>
                </a:solidFill>
              </a:rPr>
              <a:t>потешки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</a:rPr>
              <a:t>заклички</a:t>
            </a:r>
            <a:r>
              <a:rPr lang="ru-RU" sz="3200" b="1" dirty="0" smtClean="0">
                <a:solidFill>
                  <a:srgbClr val="0070C0"/>
                </a:solidFill>
              </a:rPr>
              <a:t>, колыбельные песни).</a:t>
            </a:r>
          </a:p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- Приобщать </a:t>
            </a:r>
            <a:r>
              <a:rPr lang="ru-RU" sz="3200" b="1" dirty="0" smtClean="0">
                <a:solidFill>
                  <a:srgbClr val="0070C0"/>
                </a:solidFill>
              </a:rPr>
              <a:t>детей к русскому фольклору в повседневной жизни, в режимных моментах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-    Разработать перспективное планирование по использованию УНТ на занятиях по развитию речи.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-    Составить картотеки </a:t>
            </a:r>
            <a:r>
              <a:rPr lang="ru-RU" sz="3200" b="1" dirty="0" err="1" smtClean="0">
                <a:solidFill>
                  <a:srgbClr val="0070C0"/>
                </a:solidFill>
              </a:rPr>
              <a:t>потешек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закличек</a:t>
            </a:r>
            <a:r>
              <a:rPr lang="ru-RU" sz="3200" b="1" dirty="0" smtClean="0">
                <a:solidFill>
                  <a:srgbClr val="0070C0"/>
                </a:solidFill>
              </a:rPr>
              <a:t>, колыбельных печен, сказок и др.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73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6F8F3911-38BA-1EB3-F346-A21782D49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945"/>
            <a:ext cx="12192000" cy="7185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9610" y="879039"/>
            <a:ext cx="10812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Жанры детского фольклора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Колыбельные песни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Потешки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Загадки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Сказки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Народные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115981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7594AC27-3511-9DEA-C94D-BC06EA61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479" y="1278285"/>
            <a:ext cx="5725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КОЛЫБЕЛЬНЫЕ ПЕСНИ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Ай</a:t>
            </a:r>
            <a:r>
              <a:rPr lang="ru-RU" sz="3200" dirty="0">
                <a:solidFill>
                  <a:srgbClr val="0070C0"/>
                </a:solidFill>
              </a:rPr>
              <a:t>, бай, бай, бай,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Ты </a:t>
            </a:r>
            <a:r>
              <a:rPr lang="ru-RU" sz="3200" dirty="0">
                <a:solidFill>
                  <a:srgbClr val="0070C0"/>
                </a:solidFill>
              </a:rPr>
              <a:t>собачка, не лай!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Ты</a:t>
            </a:r>
            <a:r>
              <a:rPr lang="ru-RU" sz="3200" dirty="0">
                <a:solidFill>
                  <a:srgbClr val="0070C0"/>
                </a:solidFill>
              </a:rPr>
              <a:t>, корова, не мычи!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Ты, петух, не кричи!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А наш мальчик будет спать, Станет глазки закрывать.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40DF94-67BC-50CC-1ED3-BC0D03B31BE1}"/>
              </a:ext>
            </a:extLst>
          </p:cNvPr>
          <p:cNvSpPr txBox="1"/>
          <p:nvPr/>
        </p:nvSpPr>
        <p:spPr>
          <a:xfrm>
            <a:off x="3048000" y="5543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Жанры детского </a:t>
            </a:r>
            <a:r>
              <a:rPr lang="ru-RU" sz="28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фольклора: </a:t>
            </a:r>
            <a:endParaRPr lang="ru-RU" sz="2800" b="1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94E6ADE-357A-2D13-8E56-5B2AF018F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1" y="1202085"/>
            <a:ext cx="4506882" cy="4625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317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6160588-3DA5-EB4D-3E36-0955A8F7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8240" y="1762498"/>
            <a:ext cx="5958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ПОТЕШКИ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Кто </a:t>
            </a:r>
            <a:r>
              <a:rPr lang="ru-RU" sz="3200" b="1" dirty="0">
                <a:solidFill>
                  <a:srgbClr val="0070C0"/>
                </a:solidFill>
              </a:rPr>
              <a:t>у нас хороший,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Кто у нас пригожий?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Миша у нас хороший!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Миша у нас пригожий!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8D15FD-80F8-F86D-446D-41BF96A10A55}"/>
              </a:ext>
            </a:extLst>
          </p:cNvPr>
          <p:cNvSpPr txBox="1"/>
          <p:nvPr/>
        </p:nvSpPr>
        <p:spPr>
          <a:xfrm>
            <a:off x="3186545" y="7651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Жанры детского фольклора </a:t>
            </a:r>
          </a:p>
        </p:txBody>
      </p:sp>
      <p:pic>
        <p:nvPicPr>
          <p:cNvPr id="3" name="Рисунок 6">
            <a:extLst>
              <a:ext uri="{FF2B5EF4-FFF2-40B4-BE49-F238E27FC236}">
                <a16:creationId xmlns="" xmlns:a16="http://schemas.microsoft.com/office/drawing/2014/main" id="{072FDA3C-9FBD-3893-3CEC-DF73E98F1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1413063"/>
            <a:ext cx="4376193" cy="4627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05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CD01D6A7-EB8A-7234-E210-D09A2F56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CDA343-771A-2A1B-0EBA-C5E4D217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0" y="463973"/>
            <a:ext cx="6842760" cy="80094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Жанры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детского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фольклора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322D430-FF8E-5696-C626-1A809E95E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84" y="1082041"/>
            <a:ext cx="5544915" cy="433662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F84BA9-0EE3-E5D5-248E-3825EAE72071}"/>
              </a:ext>
            </a:extLst>
          </p:cNvPr>
          <p:cNvSpPr txBox="1"/>
          <p:nvPr/>
        </p:nvSpPr>
        <p:spPr>
          <a:xfrm>
            <a:off x="487680" y="1676400"/>
            <a:ext cx="52273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ЗАГАДКИ</a:t>
            </a:r>
          </a:p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Знаешь </a:t>
            </a:r>
            <a:r>
              <a:rPr lang="ru-RU" sz="3200" b="1" dirty="0">
                <a:solidFill>
                  <a:srgbClr val="0070C0"/>
                </a:solidFill>
                <a:latin typeface="+mj-lt"/>
              </a:rPr>
              <a:t>ты ее из сказки</a:t>
            </a:r>
          </a:p>
          <a:p>
            <a:pPr algn="l"/>
            <a:r>
              <a:rPr lang="ru-RU" sz="3200" b="1" dirty="0">
                <a:solidFill>
                  <a:srgbClr val="0070C0"/>
                </a:solidFill>
                <a:effectLst/>
                <a:latin typeface="+mj-lt"/>
              </a:rPr>
              <a:t>Ох, и хитренькие глазки!</a:t>
            </a:r>
          </a:p>
          <a:p>
            <a:pPr algn="l"/>
            <a:r>
              <a:rPr lang="ru-RU" sz="3200" b="1" dirty="0">
                <a:solidFill>
                  <a:srgbClr val="0070C0"/>
                </a:solidFill>
                <a:latin typeface="+mj-lt"/>
              </a:rPr>
              <a:t>Ну а мех ее- краса!</a:t>
            </a:r>
          </a:p>
          <a:p>
            <a:pPr algn="l"/>
            <a:r>
              <a:rPr lang="ru-RU" sz="3200" b="1" dirty="0">
                <a:solidFill>
                  <a:srgbClr val="0070C0"/>
                </a:solidFill>
                <a:effectLst/>
                <a:latin typeface="+mj-lt"/>
              </a:rPr>
              <a:t>Это рыжая …(лиса)</a:t>
            </a:r>
          </a:p>
        </p:txBody>
      </p:sp>
    </p:spTree>
    <p:extLst>
      <p:ext uri="{BB962C8B-B14F-4D97-AF65-F5344CB8AC3E}">
        <p14:creationId xmlns="" xmlns:p14="http://schemas.microsoft.com/office/powerpoint/2010/main" val="197087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419</Words>
  <Application>Microsoft Office PowerPoint</Application>
  <PresentationFormat>Произвольный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Муниципальное дошкольное образовательное автономное учреждение «Центр развития ребенка - детский сад N 116 г. Орска «Ералашка»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Жанры детского фольклора  </vt:lpstr>
      <vt:lpstr>Жанры детского фольклора  </vt:lpstr>
      <vt:lpstr>Жанры детского фольклора  </vt:lpstr>
      <vt:lpstr>Слайд 12</vt:lpstr>
      <vt:lpstr>Слайд 13</vt:lpstr>
      <vt:lpstr>Книжный уголок</vt:lpstr>
      <vt:lpstr>Театрализованный уголок</vt:lpstr>
      <vt:lpstr>Уголок ряженья</vt:lpstr>
      <vt:lpstr>Детский фольклор в  образовательной деятельности </vt:lpstr>
      <vt:lpstr>Слайд 18</vt:lpstr>
      <vt:lpstr>Детский фольклор в режимных моментах</vt:lpstr>
      <vt:lpstr>Использование фольклора на прогулке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Customer</cp:lastModifiedBy>
  <cp:revision>31</cp:revision>
  <dcterms:created xsi:type="dcterms:W3CDTF">2022-12-09T20:15:48Z</dcterms:created>
  <dcterms:modified xsi:type="dcterms:W3CDTF">2022-12-14T06:03:44Z</dcterms:modified>
</cp:coreProperties>
</file>