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5" r:id="rId28"/>
    <p:sldId id="283" r:id="rId29"/>
    <p:sldId id="284" r:id="rId30"/>
    <p:sldId id="286" r:id="rId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1206" y="-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28.04.2021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28.04.2021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28.04.2021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28.04.2021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411760" y="1712032"/>
            <a:ext cx="4568552" cy="3433936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1973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738313" y="-2033587"/>
            <a:ext cx="5372100" cy="943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124744"/>
            <a:ext cx="8229600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b="1" dirty="0">
                <a:solidFill>
                  <a:srgbClr val="000000"/>
                </a:solidFill>
                <a:latin typeface="Georgia" pitchFamily="18" charset="0"/>
              </a:rPr>
              <a:t>Очень тесна связь макетирования и математики. </a:t>
            </a:r>
            <a:endParaRPr lang="ru-RU" sz="2400" b="1" dirty="0" smtClean="0">
              <a:solidFill>
                <a:srgbClr val="000000"/>
              </a:solidFill>
              <a:latin typeface="Georgia" pitchFamily="18" charset="0"/>
            </a:endParaRPr>
          </a:p>
          <a:p>
            <a:pPr marL="0" indent="0" algn="ctr">
              <a:buNone/>
            </a:pPr>
            <a:r>
              <a:rPr lang="ru-RU" sz="2400" b="1" dirty="0" smtClean="0">
                <a:solidFill>
                  <a:srgbClr val="000000"/>
                </a:solidFill>
                <a:latin typeface="Georgia" pitchFamily="18" charset="0"/>
              </a:rPr>
              <a:t>В </a:t>
            </a:r>
            <a:r>
              <a:rPr lang="ru-RU" sz="2400" b="1" dirty="0">
                <a:solidFill>
                  <a:srgbClr val="000000"/>
                </a:solidFill>
                <a:latin typeface="Georgia" pitchFamily="18" charset="0"/>
              </a:rPr>
              <a:t>процессе работы дети закрепляют такие математические понятия, как пространство, количество, размер и др.</a:t>
            </a:r>
            <a:endParaRPr lang="ru-RU" sz="2400" b="1" dirty="0">
              <a:latin typeface="Georgia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3284984"/>
            <a:ext cx="3240360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99475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738313" y="-2033587"/>
            <a:ext cx="5372100" cy="943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980728"/>
            <a:ext cx="8229600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b="1" dirty="0">
                <a:solidFill>
                  <a:srgbClr val="000000"/>
                </a:solidFill>
                <a:latin typeface="Georgia" pitchFamily="18" charset="0"/>
              </a:rPr>
              <a:t>Большое значение макетирование имеет в развитии детского игрового творчества. </a:t>
            </a:r>
            <a:endParaRPr lang="ru-RU" sz="2400" b="1" dirty="0" smtClean="0">
              <a:solidFill>
                <a:srgbClr val="000000"/>
              </a:solidFill>
              <a:latin typeface="Georgia" pitchFamily="18" charset="0"/>
            </a:endParaRPr>
          </a:p>
          <a:p>
            <a:pPr marL="0" indent="0" algn="ctr">
              <a:buNone/>
            </a:pPr>
            <a:r>
              <a:rPr lang="ru-RU" sz="2400" b="1" dirty="0" smtClean="0">
                <a:solidFill>
                  <a:srgbClr val="000000"/>
                </a:solidFill>
                <a:latin typeface="Georgia" pitchFamily="18" charset="0"/>
              </a:rPr>
              <a:t>Макет </a:t>
            </a:r>
            <a:r>
              <a:rPr lang="ru-RU" sz="2400" b="1" dirty="0">
                <a:solidFill>
                  <a:srgbClr val="000000"/>
                </a:solidFill>
                <a:latin typeface="Georgia" pitchFamily="18" charset="0"/>
              </a:rPr>
              <a:t>- это и результат конструктивно-творческой деятельности и очень привлекательное для детей игровое пространство.</a:t>
            </a:r>
            <a:endParaRPr lang="ru-RU" sz="2400" b="1" dirty="0">
              <a:latin typeface="Georgia" pitchFamily="18" charset="0"/>
            </a:endParaRP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3429000"/>
            <a:ext cx="3262114" cy="3262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99475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738313" y="-2033587"/>
            <a:ext cx="5372100" cy="943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124744"/>
            <a:ext cx="8229600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b="1" dirty="0">
                <a:latin typeface="Georgia" pitchFamily="18" charset="0"/>
              </a:rPr>
              <a:t>Макетирование создает благоприятные условия для сенсорного развития детей: работа с разным по фактуре, по качеству, по форме материалом способствует развитию внешних чувств, активизирует мелкую моторику рук.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3428998"/>
            <a:ext cx="3020367" cy="3001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88719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738313" y="-2033587"/>
            <a:ext cx="5372100" cy="943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9563" y="1196752"/>
            <a:ext cx="82296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 smtClean="0">
                <a:latin typeface="Georgia" pitchFamily="18" charset="0"/>
              </a:rPr>
              <a:t>Собственная серия макетов</a:t>
            </a:r>
          </a:p>
          <a:p>
            <a:pPr marL="0" indent="0" algn="ctr">
              <a:buNone/>
            </a:pP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«Природные зоны России»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564904"/>
            <a:ext cx="5187453" cy="38905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29066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738313" y="-2033587"/>
            <a:ext cx="5372100" cy="943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548680"/>
            <a:ext cx="8229600" cy="57214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b="1" dirty="0" smtClean="0">
                <a:latin typeface="Georgia" pitchFamily="18" charset="0"/>
              </a:rPr>
              <a:t>Серия включает в себя следующие природные зоны:</a:t>
            </a:r>
          </a:p>
          <a:p>
            <a:r>
              <a:rPr lang="ru-RU" sz="2400" b="1" dirty="0" smtClean="0">
                <a:latin typeface="Georgia" pitchFamily="18" charset="0"/>
              </a:rPr>
              <a:t>Арктическая пустыня</a:t>
            </a:r>
            <a:endParaRPr lang="ru-RU" sz="2400" b="1" dirty="0">
              <a:latin typeface="Georgia" pitchFamily="18" charset="0"/>
            </a:endParaRPr>
          </a:p>
          <a:p>
            <a:r>
              <a:rPr lang="ru-RU" sz="2400" b="1" dirty="0">
                <a:latin typeface="Georgia" pitchFamily="18" charset="0"/>
              </a:rPr>
              <a:t>Т</a:t>
            </a:r>
            <a:r>
              <a:rPr lang="ru-RU" sz="2400" b="1" dirty="0" smtClean="0">
                <a:latin typeface="Georgia" pitchFamily="18" charset="0"/>
              </a:rPr>
              <a:t>ундра</a:t>
            </a:r>
            <a:endParaRPr lang="ru-RU" sz="2400" b="1" dirty="0">
              <a:latin typeface="Georgia" pitchFamily="18" charset="0"/>
            </a:endParaRPr>
          </a:p>
          <a:p>
            <a:r>
              <a:rPr lang="ru-RU" sz="2400" b="1" dirty="0">
                <a:latin typeface="Georgia" pitchFamily="18" charset="0"/>
              </a:rPr>
              <a:t>Т</a:t>
            </a:r>
            <a:r>
              <a:rPr lang="ru-RU" sz="2400" b="1" dirty="0" smtClean="0">
                <a:latin typeface="Georgia" pitchFamily="18" charset="0"/>
              </a:rPr>
              <a:t>айга</a:t>
            </a:r>
            <a:endParaRPr lang="ru-RU" sz="2400" b="1" dirty="0">
              <a:latin typeface="Georgia" pitchFamily="18" charset="0"/>
            </a:endParaRPr>
          </a:p>
          <a:p>
            <a:r>
              <a:rPr lang="ru-RU" sz="2400" b="1" dirty="0" smtClean="0">
                <a:latin typeface="Georgia" pitchFamily="18" charset="0"/>
              </a:rPr>
              <a:t>Широколиственные </a:t>
            </a:r>
            <a:r>
              <a:rPr lang="ru-RU" sz="2400" b="1" dirty="0">
                <a:latin typeface="Georgia" pitchFamily="18" charset="0"/>
              </a:rPr>
              <a:t>и </a:t>
            </a:r>
            <a:r>
              <a:rPr lang="ru-RU" sz="2400" b="1" dirty="0" smtClean="0">
                <a:latin typeface="Georgia" pitchFamily="18" charset="0"/>
              </a:rPr>
              <a:t>смешанные леса</a:t>
            </a:r>
            <a:endParaRPr lang="ru-RU" sz="2400" b="1" dirty="0">
              <a:latin typeface="Georgia" pitchFamily="18" charset="0"/>
            </a:endParaRPr>
          </a:p>
          <a:p>
            <a:r>
              <a:rPr lang="ru-RU" sz="2400" b="1" dirty="0">
                <a:latin typeface="Georgia" pitchFamily="18" charset="0"/>
              </a:rPr>
              <a:t>С</a:t>
            </a:r>
            <a:r>
              <a:rPr lang="ru-RU" sz="2400" b="1" dirty="0" smtClean="0">
                <a:latin typeface="Georgia" pitchFamily="18" charset="0"/>
              </a:rPr>
              <a:t>тепь</a:t>
            </a:r>
            <a:endParaRPr lang="ru-RU" sz="2400" b="1" dirty="0">
              <a:latin typeface="Georgia" pitchFamily="18" charset="0"/>
            </a:endParaRPr>
          </a:p>
          <a:p>
            <a:r>
              <a:rPr lang="ru-RU" sz="2400" b="1" dirty="0">
                <a:latin typeface="Georgia" pitchFamily="18" charset="0"/>
              </a:rPr>
              <a:t>П</a:t>
            </a:r>
            <a:r>
              <a:rPr lang="ru-RU" sz="2400" b="1" dirty="0" smtClean="0">
                <a:latin typeface="Georgia" pitchFamily="18" charset="0"/>
              </a:rPr>
              <a:t>устыня</a:t>
            </a:r>
            <a:endParaRPr lang="ru-RU" sz="2400" b="1" dirty="0">
              <a:latin typeface="Georgia" pitchFamily="18" charset="0"/>
            </a:endParaRPr>
          </a:p>
          <a:p>
            <a:r>
              <a:rPr lang="ru-RU" sz="2400" b="1" dirty="0" smtClean="0">
                <a:latin typeface="Georgia" pitchFamily="18" charset="0"/>
              </a:rPr>
              <a:t>Субтропики</a:t>
            </a:r>
          </a:p>
          <a:p>
            <a:pPr marL="0" indent="0">
              <a:buNone/>
            </a:pPr>
            <a:endParaRPr lang="ru-RU" sz="2400" b="1" dirty="0">
              <a:latin typeface="Georgia" pitchFamily="18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4" y="3193285"/>
            <a:ext cx="4608514" cy="3456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51820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738313" y="-2033587"/>
            <a:ext cx="5372100" cy="943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628800"/>
            <a:ext cx="3960440" cy="474198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800" b="1" dirty="0">
                <a:latin typeface="Georgia" pitchFamily="18" charset="0"/>
              </a:rPr>
              <a:t>К каждому макету были специально созданы по три книги – климат, растительный мир и животный мир.  </a:t>
            </a:r>
            <a:r>
              <a:rPr lang="ru-RU" sz="2800" b="1" dirty="0" smtClean="0">
                <a:latin typeface="Georgia" pitchFamily="18" charset="0"/>
              </a:rPr>
              <a:t>В </a:t>
            </a:r>
            <a:r>
              <a:rPr lang="ru-RU" sz="2800" b="1" dirty="0">
                <a:latin typeface="Georgia" pitchFamily="18" charset="0"/>
              </a:rPr>
              <a:t>них рассказаны особенности каждой природной зоны.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817981"/>
            <a:ext cx="3098474" cy="41312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50637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738313" y="-2033587"/>
            <a:ext cx="5372100" cy="943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764704"/>
            <a:ext cx="7859216" cy="74868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Зона Арктической пустыни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459256"/>
            <a:ext cx="6466752" cy="4850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9470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738313" y="-2033587"/>
            <a:ext cx="5372100" cy="943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764704"/>
            <a:ext cx="7859216" cy="74868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Тундра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556792"/>
            <a:ext cx="6240695" cy="468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7522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738313" y="-2033587"/>
            <a:ext cx="5372100" cy="943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764704"/>
            <a:ext cx="7859216" cy="74868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Тайга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484784"/>
            <a:ext cx="6528726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2541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738313" y="-2033587"/>
            <a:ext cx="5372100" cy="943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764704"/>
            <a:ext cx="7859216" cy="748680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Зона широколиственных                                                и смешанных лесов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844824"/>
            <a:ext cx="6048672" cy="4536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83130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738313" y="-2033587"/>
            <a:ext cx="5372100" cy="943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9563" y="846138"/>
            <a:ext cx="8229600" cy="582322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b="1" dirty="0">
                <a:latin typeface="Georgia" pitchFamily="18" charset="0"/>
              </a:rPr>
              <a:t>Дошкольный возраст </a:t>
            </a:r>
            <a:r>
              <a:rPr lang="ru-RU" sz="2000" b="1" dirty="0" smtClean="0">
                <a:latin typeface="Georgia" pitchFamily="18" charset="0"/>
              </a:rPr>
              <a:t>–уникальный </a:t>
            </a:r>
          </a:p>
          <a:p>
            <a:pPr marL="0" indent="0">
              <a:buNone/>
            </a:pPr>
            <a:r>
              <a:rPr lang="ru-RU" sz="2000" b="1" dirty="0" smtClean="0">
                <a:latin typeface="Georgia" pitchFamily="18" charset="0"/>
              </a:rPr>
              <a:t>период </a:t>
            </a:r>
            <a:r>
              <a:rPr lang="ru-RU" sz="2000" b="1" dirty="0">
                <a:latin typeface="Georgia" pitchFamily="18" charset="0"/>
              </a:rPr>
              <a:t>в жизни человека, время активного </a:t>
            </a:r>
            <a:endParaRPr lang="ru-RU" sz="2000" b="1" dirty="0" smtClean="0">
              <a:latin typeface="Georgia" pitchFamily="18" charset="0"/>
            </a:endParaRPr>
          </a:p>
          <a:p>
            <a:pPr marL="0" indent="0">
              <a:buNone/>
            </a:pPr>
            <a:r>
              <a:rPr lang="ru-RU" sz="2000" b="1" dirty="0" smtClean="0">
                <a:latin typeface="Georgia" pitchFamily="18" charset="0"/>
              </a:rPr>
              <a:t>познания </a:t>
            </a:r>
            <a:r>
              <a:rPr lang="ru-RU" sz="2000" b="1" dirty="0">
                <a:latin typeface="Georgia" pitchFamily="18" charset="0"/>
              </a:rPr>
              <a:t>окружающего мира, где немаловажная </a:t>
            </a:r>
            <a:endParaRPr lang="ru-RU" sz="2000" b="1" dirty="0" smtClean="0">
              <a:latin typeface="Georgia" pitchFamily="18" charset="0"/>
            </a:endParaRPr>
          </a:p>
          <a:p>
            <a:pPr marL="0" indent="0">
              <a:buNone/>
            </a:pPr>
            <a:r>
              <a:rPr lang="ru-RU" sz="2000" b="1" dirty="0" smtClean="0">
                <a:latin typeface="Georgia" pitchFamily="18" charset="0"/>
              </a:rPr>
              <a:t>роль </a:t>
            </a:r>
            <a:r>
              <a:rPr lang="ru-RU" sz="2000" b="1" dirty="0">
                <a:latin typeface="Georgia" pitchFamily="18" charset="0"/>
              </a:rPr>
              <a:t>отводится развитию эмоциональных и </a:t>
            </a:r>
            <a:r>
              <a:rPr lang="ru-RU" sz="2000" b="1" dirty="0" smtClean="0">
                <a:latin typeface="Georgia" pitchFamily="18" charset="0"/>
              </a:rPr>
              <a:t>творческих</a:t>
            </a:r>
          </a:p>
          <a:p>
            <a:pPr marL="0" indent="0">
              <a:buNone/>
            </a:pPr>
            <a:r>
              <a:rPr lang="ru-RU" sz="2000" b="1" dirty="0" smtClean="0">
                <a:latin typeface="Georgia" pitchFamily="18" charset="0"/>
              </a:rPr>
              <a:t>способностей.</a:t>
            </a:r>
          </a:p>
          <a:p>
            <a:pPr marL="0" lvl="0" indent="0">
              <a:buNone/>
            </a:pPr>
            <a:endParaRPr lang="ru-RU" sz="2000" b="1" dirty="0">
              <a:solidFill>
                <a:srgbClr val="000000"/>
              </a:solidFill>
              <a:latin typeface="Georgia" pitchFamily="18" charset="0"/>
            </a:endParaRPr>
          </a:p>
          <a:p>
            <a:pPr marL="0" lvl="0" indent="0">
              <a:buNone/>
            </a:pPr>
            <a:endParaRPr lang="ru-RU" sz="2000" b="1" dirty="0" smtClean="0">
              <a:solidFill>
                <a:srgbClr val="000000"/>
              </a:solidFill>
              <a:latin typeface="Georgia" pitchFamily="18" charset="0"/>
            </a:endParaRPr>
          </a:p>
          <a:p>
            <a:pPr marL="0" lvl="0" indent="0">
              <a:buNone/>
            </a:pPr>
            <a:r>
              <a:rPr lang="ru-RU" sz="2000" b="1" dirty="0" smtClean="0">
                <a:solidFill>
                  <a:srgbClr val="000000"/>
                </a:solidFill>
                <a:latin typeface="Georgia" pitchFamily="18" charset="0"/>
              </a:rPr>
              <a:t>Приоритетным </a:t>
            </a:r>
            <a:r>
              <a:rPr lang="ru-RU" sz="2000" b="1" dirty="0">
                <a:solidFill>
                  <a:srgbClr val="000000"/>
                </a:solidFill>
                <a:latin typeface="Georgia" pitchFamily="18" charset="0"/>
              </a:rPr>
              <a:t>направлением </a:t>
            </a:r>
            <a:endParaRPr lang="ru-RU" sz="2000" b="1" dirty="0" smtClean="0">
              <a:solidFill>
                <a:srgbClr val="000000"/>
              </a:solidFill>
              <a:latin typeface="Georgia" pitchFamily="18" charset="0"/>
            </a:endParaRPr>
          </a:p>
          <a:p>
            <a:pPr marL="0" lvl="0" indent="0">
              <a:buNone/>
            </a:pPr>
            <a:r>
              <a:rPr lang="ru-RU" sz="2000" b="1" dirty="0" smtClean="0">
                <a:solidFill>
                  <a:srgbClr val="000000"/>
                </a:solidFill>
                <a:latin typeface="Georgia" pitchFamily="18" charset="0"/>
              </a:rPr>
              <a:t>любого </a:t>
            </a:r>
            <a:r>
              <a:rPr lang="ru-RU" sz="2000" b="1" dirty="0">
                <a:solidFill>
                  <a:srgbClr val="000000"/>
                </a:solidFill>
                <a:latin typeface="Georgia" pitchFamily="18" charset="0"/>
              </a:rPr>
              <a:t>воспитателя является </a:t>
            </a:r>
            <a:endParaRPr lang="ru-RU" sz="2000" b="1" dirty="0" smtClean="0">
              <a:solidFill>
                <a:srgbClr val="000000"/>
              </a:solidFill>
              <a:latin typeface="Georgia" pitchFamily="18" charset="0"/>
            </a:endParaRPr>
          </a:p>
          <a:p>
            <a:pPr marL="0" lvl="0" indent="0">
              <a:buNone/>
            </a:pPr>
            <a:r>
              <a:rPr lang="ru-RU" sz="2000" b="1" dirty="0">
                <a:solidFill>
                  <a:srgbClr val="000000"/>
                </a:solidFill>
                <a:latin typeface="Georgia" pitchFamily="18" charset="0"/>
              </a:rPr>
              <a:t>и</a:t>
            </a:r>
            <a:r>
              <a:rPr lang="ru-RU" sz="2000" b="1" dirty="0" smtClean="0">
                <a:solidFill>
                  <a:srgbClr val="000000"/>
                </a:solidFill>
                <a:latin typeface="Georgia" pitchFamily="18" charset="0"/>
              </a:rPr>
              <a:t>спользование нетрадиционного </a:t>
            </a:r>
          </a:p>
          <a:p>
            <a:pPr marL="0" lvl="0" indent="0">
              <a:buNone/>
            </a:pPr>
            <a:r>
              <a:rPr lang="ru-RU" sz="2000" b="1" dirty="0" smtClean="0">
                <a:solidFill>
                  <a:srgbClr val="000000"/>
                </a:solidFill>
                <a:latin typeface="Georgia" pitchFamily="18" charset="0"/>
              </a:rPr>
              <a:t>подхода</a:t>
            </a:r>
            <a:r>
              <a:rPr lang="ru-RU" sz="2000" b="1" dirty="0">
                <a:solidFill>
                  <a:srgbClr val="000000"/>
                </a:solidFill>
                <a:latin typeface="Georgia" pitchFamily="18" charset="0"/>
              </a:rPr>
              <a:t>, который </a:t>
            </a:r>
            <a:r>
              <a:rPr lang="ru-RU" sz="2000" b="1" dirty="0" smtClean="0">
                <a:solidFill>
                  <a:srgbClr val="000000"/>
                </a:solidFill>
                <a:latin typeface="Georgia" pitchFamily="18" charset="0"/>
              </a:rPr>
              <a:t> способствует </a:t>
            </a:r>
          </a:p>
          <a:p>
            <a:pPr marL="0" lvl="0" indent="0">
              <a:buNone/>
            </a:pPr>
            <a:r>
              <a:rPr lang="ru-RU" sz="2000" b="1" dirty="0" smtClean="0">
                <a:solidFill>
                  <a:srgbClr val="000000"/>
                </a:solidFill>
                <a:latin typeface="Georgia" pitchFamily="18" charset="0"/>
              </a:rPr>
              <a:t>решению </a:t>
            </a:r>
            <a:r>
              <a:rPr lang="ru-RU" sz="2000" b="1" dirty="0">
                <a:solidFill>
                  <a:srgbClr val="000000"/>
                </a:solidFill>
                <a:latin typeface="Georgia" pitchFamily="18" charset="0"/>
              </a:rPr>
              <a:t>многих вопросов </a:t>
            </a:r>
          </a:p>
          <a:p>
            <a:pPr marL="0" lvl="0" indent="0">
              <a:buNone/>
            </a:pPr>
            <a:r>
              <a:rPr lang="ru-RU" sz="2000" b="1" dirty="0">
                <a:solidFill>
                  <a:srgbClr val="000000"/>
                </a:solidFill>
                <a:latin typeface="Georgia" pitchFamily="18" charset="0"/>
              </a:rPr>
              <a:t>и задач.</a:t>
            </a:r>
            <a:endParaRPr lang="ru-RU" sz="2000" b="1" dirty="0">
              <a:solidFill>
                <a:prstClr val="black"/>
              </a:solidFill>
              <a:latin typeface="Georgia" pitchFamily="18" charset="0"/>
            </a:endParaRPr>
          </a:p>
          <a:p>
            <a:pPr marL="0" indent="0">
              <a:buNone/>
            </a:pPr>
            <a:endParaRPr lang="ru-RU" sz="2000" b="1" dirty="0" smtClean="0">
              <a:latin typeface="Georgia" pitchFamily="18" charset="0"/>
            </a:endParaRPr>
          </a:p>
          <a:p>
            <a:pPr marL="0" indent="0">
              <a:buNone/>
            </a:pPr>
            <a:endParaRPr lang="ru-RU" sz="2000" b="1" dirty="0">
              <a:latin typeface="Georgia" pitchFamily="18" charset="0"/>
            </a:endParaRPr>
          </a:p>
        </p:txBody>
      </p:sp>
      <p:pic>
        <p:nvPicPr>
          <p:cNvPr id="1030" name="Picture 6" descr="https://i.pinimg.com/564x/93/0a/83/930a831851f600c4b7a06d3a0a286fb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220072" y="2852936"/>
            <a:ext cx="3392828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0799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738313" y="-2033587"/>
            <a:ext cx="5372100" cy="943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764704"/>
            <a:ext cx="7859216" cy="74868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Степь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628800"/>
            <a:ext cx="6120680" cy="4590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9595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738313" y="-2033587"/>
            <a:ext cx="5372100" cy="943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764704"/>
            <a:ext cx="7859216" cy="74868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Пустыня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249" y="1556792"/>
            <a:ext cx="6256433" cy="468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98489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738313" y="-2033587"/>
            <a:ext cx="5372100" cy="943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764704"/>
            <a:ext cx="7859216" cy="74868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Субтропическая зона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556792"/>
            <a:ext cx="6240693" cy="468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01020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738313" y="-2033587"/>
            <a:ext cx="5372100" cy="943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764704"/>
            <a:ext cx="7859216" cy="74868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Речное дно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038" y="1556792"/>
            <a:ext cx="6039879" cy="4529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8671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738313" y="-2033587"/>
            <a:ext cx="5372100" cy="943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764704"/>
            <a:ext cx="7859216" cy="74868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Морское дно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1" y="1556792"/>
            <a:ext cx="6192689" cy="4644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17982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738313" y="-2033587"/>
            <a:ext cx="5372100" cy="943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548680"/>
            <a:ext cx="8229600" cy="57214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b="1" dirty="0" smtClean="0">
                <a:latin typeface="Georgia" pitchFamily="18" charset="0"/>
              </a:rPr>
              <a:t>«Исследователи природы»</a:t>
            </a:r>
          </a:p>
          <a:p>
            <a:pPr marL="0" indent="0">
              <a:buNone/>
            </a:pPr>
            <a:endParaRPr lang="ru-RU" sz="2400" b="1" dirty="0">
              <a:latin typeface="Georgia" pitchFamily="18" charset="0"/>
            </a:endParaRPr>
          </a:p>
        </p:txBody>
      </p:sp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1772816"/>
            <a:ext cx="2970330" cy="3960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7607" y="1756488"/>
            <a:ext cx="5302358" cy="3976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70223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738313" y="-2033587"/>
            <a:ext cx="5372100" cy="943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908720"/>
            <a:ext cx="8352928" cy="532859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b="1" dirty="0">
                <a:latin typeface="Georgia" pitchFamily="18" charset="0"/>
              </a:rPr>
              <a:t>Игры с макетами способствуют навыкам партнерского общения, работе в команде, развивают навыки социального взаимодействия, дети становятся коммуникабельны, повышается их познавательная активность, уверенность в себе.</a:t>
            </a: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3356992"/>
            <a:ext cx="3816424" cy="2862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2602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738313" y="-2033587"/>
            <a:ext cx="5372100" cy="943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908720"/>
            <a:ext cx="8352928" cy="532859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Дидактические игры с макетами:</a:t>
            </a:r>
          </a:p>
          <a:p>
            <a:r>
              <a:rPr lang="ru-RU" sz="2400" b="1" dirty="0" smtClean="0">
                <a:latin typeface="Georgia" pitchFamily="18" charset="0"/>
              </a:rPr>
              <a:t>«Расставь по природным зонам»</a:t>
            </a:r>
          </a:p>
          <a:p>
            <a:pPr marL="0" indent="0">
              <a:buNone/>
            </a:pPr>
            <a:r>
              <a:rPr lang="ru-RU" sz="2400" dirty="0" smtClean="0">
                <a:latin typeface="Georgia" pitchFamily="18" charset="0"/>
              </a:rPr>
              <a:t>(Расставить животных по их природным зонам)</a:t>
            </a:r>
            <a:endParaRPr lang="ru-RU" sz="2400" b="1" dirty="0" smtClean="0">
              <a:latin typeface="Georgia" pitchFamily="18" charset="0"/>
            </a:endParaRPr>
          </a:p>
          <a:p>
            <a:r>
              <a:rPr lang="ru-RU" sz="2400" b="1" dirty="0" smtClean="0">
                <a:latin typeface="Georgia" pitchFamily="18" charset="0"/>
              </a:rPr>
              <a:t>«Кто заблудился»</a:t>
            </a:r>
            <a:endParaRPr lang="ru-RU" sz="2400" b="1" dirty="0">
              <a:latin typeface="Georgia" pitchFamily="18" charset="0"/>
            </a:endParaRPr>
          </a:p>
          <a:p>
            <a:pPr marL="0" indent="0">
              <a:buNone/>
            </a:pPr>
            <a:r>
              <a:rPr lang="ru-RU" sz="2400" dirty="0" smtClean="0">
                <a:latin typeface="Georgia" pitchFamily="18" charset="0"/>
              </a:rPr>
              <a:t>(Найти животных, которые стоят не в своей    природной зоне и вернуть в свою)</a:t>
            </a:r>
          </a:p>
          <a:p>
            <a:endParaRPr lang="ru-RU" sz="2400" b="1" dirty="0" smtClean="0">
              <a:latin typeface="Georgia" pitchFamily="18" charset="0"/>
            </a:endParaRPr>
          </a:p>
          <a:p>
            <a:pPr marL="0" indent="0">
              <a:buNone/>
            </a:pPr>
            <a:r>
              <a:rPr lang="ru-RU" sz="2400" dirty="0">
                <a:latin typeface="Georgia" pitchFamily="18" charset="0"/>
              </a:rPr>
              <a:t> </a:t>
            </a: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3573016"/>
            <a:ext cx="3923988" cy="2942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13296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738313" y="-2033587"/>
            <a:ext cx="5372100" cy="943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908720"/>
            <a:ext cx="8352928" cy="532859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b="1" dirty="0" smtClean="0">
                <a:latin typeface="Georgia" pitchFamily="18" charset="0"/>
              </a:rPr>
              <a:t>Макеты </a:t>
            </a:r>
            <a:r>
              <a:rPr lang="ru-RU" sz="2400" b="1" dirty="0">
                <a:latin typeface="Georgia" pitchFamily="18" charset="0"/>
              </a:rPr>
              <a:t>- это центральный элемент, организующий предметную среду для игры с мелкими игрушками, способствующий формированию речевой компетентности, развитию творческого воображения у детей, но самое главное – развивающий познавательный интерес к миру природы и способствующий формированию положительного к ней отношения.</a:t>
            </a: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4395685"/>
            <a:ext cx="2880320" cy="2257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9927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738313" y="-2033587"/>
            <a:ext cx="5372100" cy="943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052736"/>
            <a:ext cx="8352928" cy="532859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b="1" dirty="0" smtClean="0">
                <a:latin typeface="Georgia" pitchFamily="18" charset="0"/>
              </a:rPr>
              <a:t>Макет </a:t>
            </a:r>
            <a:r>
              <a:rPr lang="ru-RU" sz="2400" b="1" dirty="0">
                <a:latin typeface="Georgia" pitchFamily="18" charset="0"/>
              </a:rPr>
              <a:t>должен занять достойное место в ряду технологий реализации содержания тематического комплекса и в его развивающей предметно пространственной </a:t>
            </a:r>
            <a:r>
              <a:rPr lang="ru-RU" sz="2400" b="1" dirty="0" smtClean="0">
                <a:latin typeface="Georgia" pitchFamily="18" charset="0"/>
              </a:rPr>
              <a:t>среде.</a:t>
            </a:r>
            <a:endParaRPr lang="ru-RU" sz="2400" b="1" dirty="0">
              <a:latin typeface="Georgia" pitchFamily="18" charset="0"/>
            </a:endParaRP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2780928"/>
            <a:ext cx="4740944" cy="355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6456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738313" y="-2033587"/>
            <a:ext cx="5372100" cy="943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836712"/>
            <a:ext cx="8424936" cy="547260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6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Макетирование </a:t>
            </a:r>
            <a:r>
              <a:rPr lang="ru-RU" sz="2600" b="1" dirty="0" smtClean="0">
                <a:solidFill>
                  <a:srgbClr val="000000"/>
                </a:solidFill>
                <a:latin typeface="Georgia" pitchFamily="18" charset="0"/>
              </a:rPr>
              <a:t>- экологически </a:t>
            </a:r>
          </a:p>
          <a:p>
            <a:pPr marL="0" indent="0">
              <a:buNone/>
            </a:pPr>
            <a:r>
              <a:rPr lang="ru-RU" sz="2600" b="1" dirty="0" smtClean="0">
                <a:solidFill>
                  <a:srgbClr val="000000"/>
                </a:solidFill>
                <a:latin typeface="Georgia" pitchFamily="18" charset="0"/>
              </a:rPr>
              <a:t>ориентированный </a:t>
            </a:r>
            <a:r>
              <a:rPr lang="ru-RU" sz="2600" b="1" dirty="0">
                <a:solidFill>
                  <a:srgbClr val="000000"/>
                </a:solidFill>
                <a:latin typeface="Georgia" pitchFamily="18" charset="0"/>
              </a:rPr>
              <a:t>вид деятельности, </a:t>
            </a:r>
            <a:endParaRPr lang="ru-RU" sz="2600" b="1" dirty="0" smtClean="0">
              <a:solidFill>
                <a:srgbClr val="000000"/>
              </a:solidFill>
              <a:latin typeface="Georgia" pitchFamily="18" charset="0"/>
            </a:endParaRPr>
          </a:p>
          <a:p>
            <a:pPr marL="0" indent="0">
              <a:buNone/>
            </a:pPr>
            <a:r>
              <a:rPr lang="ru-RU" sz="2600" b="1" dirty="0" smtClean="0">
                <a:solidFill>
                  <a:srgbClr val="000000"/>
                </a:solidFill>
                <a:latin typeface="Georgia" pitchFamily="18" charset="0"/>
              </a:rPr>
              <a:t>который </a:t>
            </a:r>
            <a:r>
              <a:rPr lang="ru-RU" sz="2600" b="1" dirty="0">
                <a:solidFill>
                  <a:srgbClr val="000000"/>
                </a:solidFill>
                <a:latin typeface="Georgia" pitchFamily="18" charset="0"/>
              </a:rPr>
              <a:t>способствует </a:t>
            </a:r>
            <a:r>
              <a:rPr lang="ru-RU" sz="2600" b="1" dirty="0" smtClean="0">
                <a:solidFill>
                  <a:srgbClr val="000000"/>
                </a:solidFill>
                <a:latin typeface="Georgia" pitchFamily="18" charset="0"/>
              </a:rPr>
              <a:t>закреплению</a:t>
            </a:r>
          </a:p>
          <a:p>
            <a:pPr marL="0" indent="0">
              <a:buNone/>
            </a:pPr>
            <a:r>
              <a:rPr lang="ru-RU" sz="2600" b="1" dirty="0" smtClean="0">
                <a:solidFill>
                  <a:srgbClr val="000000"/>
                </a:solidFill>
                <a:latin typeface="Georgia" pitchFamily="18" charset="0"/>
              </a:rPr>
              <a:t>представлений </a:t>
            </a:r>
            <a:r>
              <a:rPr lang="ru-RU" sz="2600" b="1" dirty="0">
                <a:solidFill>
                  <a:srgbClr val="000000"/>
                </a:solidFill>
                <a:latin typeface="Georgia" pitchFamily="18" charset="0"/>
              </a:rPr>
              <a:t>о мире природы, </a:t>
            </a:r>
            <a:r>
              <a:rPr lang="ru-RU" sz="2600" b="1" dirty="0" smtClean="0">
                <a:solidFill>
                  <a:srgbClr val="000000"/>
                </a:solidFill>
                <a:latin typeface="Georgia" pitchFamily="18" charset="0"/>
              </a:rPr>
              <a:t>позволяет</a:t>
            </a:r>
          </a:p>
          <a:p>
            <a:pPr marL="0" indent="0">
              <a:buNone/>
            </a:pPr>
            <a:r>
              <a:rPr lang="ru-RU" sz="2600" b="1" dirty="0" smtClean="0">
                <a:solidFill>
                  <a:srgbClr val="000000"/>
                </a:solidFill>
                <a:latin typeface="Georgia" pitchFamily="18" charset="0"/>
              </a:rPr>
              <a:t>трансформировать </a:t>
            </a:r>
            <a:r>
              <a:rPr lang="ru-RU" sz="2600" b="1" dirty="0">
                <a:solidFill>
                  <a:srgbClr val="000000"/>
                </a:solidFill>
                <a:latin typeface="Georgia" pitchFamily="18" charset="0"/>
              </a:rPr>
              <a:t>усвоенные знания в </a:t>
            </a:r>
            <a:r>
              <a:rPr lang="ru-RU" sz="2600" b="1" dirty="0" smtClean="0">
                <a:solidFill>
                  <a:srgbClr val="000000"/>
                </a:solidFill>
                <a:latin typeface="Georgia" pitchFamily="18" charset="0"/>
              </a:rPr>
              <a:t>игру,</a:t>
            </a:r>
          </a:p>
          <a:p>
            <a:pPr marL="0" indent="0">
              <a:buNone/>
            </a:pPr>
            <a:r>
              <a:rPr lang="ru-RU" sz="2600" b="1" dirty="0">
                <a:solidFill>
                  <a:srgbClr val="000000"/>
                </a:solidFill>
                <a:latin typeface="Georgia" pitchFamily="18" charset="0"/>
              </a:rPr>
              <a:t>н</a:t>
            </a:r>
            <a:r>
              <a:rPr lang="ru-RU" sz="2600" b="1" dirty="0" smtClean="0">
                <a:solidFill>
                  <a:srgbClr val="000000"/>
                </a:solidFill>
                <a:latin typeface="Georgia" pitchFamily="18" charset="0"/>
              </a:rPr>
              <a:t>асыщая детскую </a:t>
            </a:r>
            <a:r>
              <a:rPr lang="ru-RU" sz="2600" b="1" dirty="0">
                <a:solidFill>
                  <a:srgbClr val="000000"/>
                </a:solidFill>
                <a:latin typeface="Georgia" pitchFamily="18" charset="0"/>
              </a:rPr>
              <a:t>жизнь </a:t>
            </a:r>
            <a:r>
              <a:rPr lang="ru-RU" sz="2600" b="1" dirty="0" smtClean="0">
                <a:solidFill>
                  <a:srgbClr val="000000"/>
                </a:solidFill>
                <a:latin typeface="Georgia" pitchFamily="18" charset="0"/>
              </a:rPr>
              <a:t>новыми</a:t>
            </a:r>
          </a:p>
          <a:p>
            <a:pPr marL="0" indent="0">
              <a:buNone/>
            </a:pPr>
            <a:r>
              <a:rPr lang="ru-RU" sz="2600" b="1" dirty="0" smtClean="0">
                <a:solidFill>
                  <a:srgbClr val="000000"/>
                </a:solidFill>
                <a:latin typeface="Georgia" pitchFamily="18" charset="0"/>
              </a:rPr>
              <a:t>впечатлениями, </a:t>
            </a:r>
            <a:r>
              <a:rPr lang="ru-RU" sz="2600" b="1" dirty="0">
                <a:solidFill>
                  <a:srgbClr val="000000"/>
                </a:solidFill>
                <a:latin typeface="Georgia" pitchFamily="18" charset="0"/>
              </a:rPr>
              <a:t>и </a:t>
            </a:r>
            <a:r>
              <a:rPr lang="ru-RU" sz="2600" b="1" dirty="0" smtClean="0">
                <a:solidFill>
                  <a:srgbClr val="000000"/>
                </a:solidFill>
                <a:latin typeface="Georgia" pitchFamily="18" charset="0"/>
              </a:rPr>
              <a:t>стимулирует детское</a:t>
            </a:r>
          </a:p>
          <a:p>
            <a:pPr marL="0" indent="0">
              <a:buNone/>
            </a:pPr>
            <a:r>
              <a:rPr lang="ru-RU" sz="2600" b="1" dirty="0" smtClean="0">
                <a:solidFill>
                  <a:srgbClr val="000000"/>
                </a:solidFill>
                <a:latin typeface="Georgia" pitchFamily="18" charset="0"/>
              </a:rPr>
              <a:t>творчество.</a:t>
            </a:r>
            <a:endParaRPr lang="ru-RU" sz="2600" b="1" dirty="0">
              <a:latin typeface="Georgia" pitchFamily="18" charset="0"/>
            </a:endParaRPr>
          </a:p>
        </p:txBody>
      </p:sp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5667" y="4293096"/>
            <a:ext cx="3617391" cy="2794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99475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738313" y="-2033587"/>
            <a:ext cx="5372100" cy="943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2132856"/>
            <a:ext cx="8352928" cy="532859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6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sz="60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2043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738313" y="-2033587"/>
            <a:ext cx="5372100" cy="943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948475"/>
            <a:ext cx="8229600" cy="590465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b="1" dirty="0" smtClean="0">
                <a:latin typeface="Georgia" pitchFamily="18" charset="0"/>
              </a:rPr>
              <a:t>Познавательный </a:t>
            </a:r>
            <a:r>
              <a:rPr lang="ru-RU" sz="2400" b="1" dirty="0">
                <a:latin typeface="Georgia" pitchFamily="18" charset="0"/>
              </a:rPr>
              <a:t>интерес детей намного лучше активизируется при использовании макета. </a:t>
            </a:r>
            <a:endParaRPr lang="ru-RU" sz="2400" b="1" dirty="0" smtClean="0">
              <a:latin typeface="Georgia" pitchFamily="18" charset="0"/>
            </a:endParaRPr>
          </a:p>
          <a:p>
            <a:pPr marL="0" indent="0" algn="ctr">
              <a:buNone/>
            </a:pPr>
            <a:endParaRPr lang="ru-RU" sz="2400" b="1" dirty="0" smtClean="0">
              <a:latin typeface="Georgia" pitchFamily="18" charset="0"/>
            </a:endParaRPr>
          </a:p>
          <a:p>
            <a:pPr marL="0" indent="0" algn="ctr">
              <a:buNone/>
            </a:pPr>
            <a:endParaRPr lang="ru-RU" sz="2400" b="1" dirty="0" smtClean="0">
              <a:latin typeface="Georgia" pitchFamily="18" charset="0"/>
            </a:endParaRPr>
          </a:p>
          <a:p>
            <a:pPr marL="0" indent="0" algn="ctr">
              <a:buNone/>
            </a:pPr>
            <a:r>
              <a:rPr lang="ru-RU" sz="2400" b="1" dirty="0" smtClean="0">
                <a:latin typeface="Georgia" pitchFamily="18" charset="0"/>
              </a:rPr>
              <a:t>Развитие </a:t>
            </a:r>
            <a:r>
              <a:rPr lang="ru-RU" sz="2400" b="1" dirty="0">
                <a:latin typeface="Georgia" pitchFamily="18" charset="0"/>
              </a:rPr>
              <a:t>познавательной активности у детей актуальный вопрос на сегодняшний день. </a:t>
            </a:r>
            <a:endParaRPr lang="ru-RU" sz="2400" b="1" dirty="0" smtClean="0">
              <a:latin typeface="Georgia" pitchFamily="18" charset="0"/>
            </a:endParaRPr>
          </a:p>
          <a:p>
            <a:pPr marL="0" indent="0" algn="ctr">
              <a:buNone/>
            </a:pPr>
            <a:endParaRPr lang="ru-RU" sz="2400" b="1" dirty="0" smtClean="0">
              <a:latin typeface="Georgia" pitchFamily="18" charset="0"/>
            </a:endParaRPr>
          </a:p>
          <a:p>
            <a:pPr marL="0" indent="0" algn="ctr">
              <a:buNone/>
            </a:pPr>
            <a:endParaRPr lang="ru-RU" sz="2400" b="1" dirty="0" smtClean="0">
              <a:latin typeface="Georgia" pitchFamily="18" charset="0"/>
            </a:endParaRPr>
          </a:p>
          <a:p>
            <a:pPr marL="0" indent="0" algn="ctr">
              <a:buNone/>
            </a:pPr>
            <a:r>
              <a:rPr lang="ru-RU" sz="2400" b="1" dirty="0" smtClean="0">
                <a:latin typeface="Georgia" pitchFamily="18" charset="0"/>
              </a:rPr>
              <a:t>Возникла </a:t>
            </a:r>
            <a:r>
              <a:rPr lang="ru-RU" sz="2400" b="1" dirty="0">
                <a:latin typeface="Georgia" pitchFamily="18" charset="0"/>
              </a:rPr>
              <a:t>необходимость в проведении целенаправленной систематической работы с использованием макетов.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99016">
            <a:off x="3975056" y="1787845"/>
            <a:ext cx="964420" cy="964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46941" flipH="1">
            <a:off x="3973325" y="3470097"/>
            <a:ext cx="1092574" cy="964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99475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738313" y="-2033587"/>
            <a:ext cx="5372100" cy="943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764704"/>
            <a:ext cx="8229600" cy="536145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000" b="1" dirty="0" smtClean="0">
                <a:solidFill>
                  <a:srgbClr val="000000"/>
                </a:solidFill>
                <a:latin typeface="Georgia" pitchFamily="18" charset="0"/>
              </a:rPr>
              <a:t>Познавательная </a:t>
            </a:r>
            <a:r>
              <a:rPr lang="ru-RU" sz="2000" b="1" dirty="0">
                <a:solidFill>
                  <a:srgbClr val="000000"/>
                </a:solidFill>
                <a:latin typeface="Georgia" pitchFamily="18" charset="0"/>
              </a:rPr>
              <a:t>деятельность, направленная на познание природы - это деятельность </a:t>
            </a:r>
            <a:endParaRPr lang="ru-RU" sz="2000" b="1" dirty="0" smtClean="0">
              <a:solidFill>
                <a:srgbClr val="000000"/>
              </a:solidFill>
              <a:latin typeface="Georgia" pitchFamily="18" charset="0"/>
            </a:endParaRPr>
          </a:p>
          <a:p>
            <a:pPr marL="0" indent="0" algn="ctr">
              <a:buNone/>
            </a:pPr>
            <a:r>
              <a:rPr lang="ru-RU" sz="2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творческая</a:t>
            </a:r>
            <a:r>
              <a:rPr lang="ru-RU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. </a:t>
            </a:r>
          </a:p>
          <a:p>
            <a:pPr marL="0" indent="0" algn="ctr">
              <a:buNone/>
            </a:pPr>
            <a:endParaRPr lang="ru-RU" sz="2000" b="1" dirty="0" smtClea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  <a:p>
            <a:pPr marL="0" indent="0" algn="ctr">
              <a:buNone/>
            </a:pPr>
            <a:endParaRPr lang="ru-RU" sz="2000" b="1" dirty="0" smtClean="0">
              <a:solidFill>
                <a:srgbClr val="000000"/>
              </a:solidFill>
              <a:latin typeface="Georgia" pitchFamily="18" charset="0"/>
            </a:endParaRPr>
          </a:p>
          <a:p>
            <a:pPr marL="0" indent="0" algn="ctr">
              <a:buNone/>
            </a:pPr>
            <a:r>
              <a:rPr lang="ru-RU" sz="2000" b="1" dirty="0" smtClean="0">
                <a:solidFill>
                  <a:srgbClr val="000000"/>
                </a:solidFill>
                <a:latin typeface="Georgia" pitchFamily="18" charset="0"/>
              </a:rPr>
              <a:t>Мотивы </a:t>
            </a:r>
            <a:r>
              <a:rPr lang="ru-RU" sz="2000" b="1" dirty="0">
                <a:solidFill>
                  <a:srgbClr val="000000"/>
                </a:solidFill>
                <a:latin typeface="Georgia" pitchFamily="18" charset="0"/>
              </a:rPr>
              <a:t>практической деятельности ребенка в природе основываются на познавательном интересе к ней, понимании ее особого значения в жизни человека, переживаниях, любви и сочувствии к живому. </a:t>
            </a:r>
            <a:endParaRPr lang="ru-RU" sz="2000" b="1" dirty="0" smtClean="0">
              <a:solidFill>
                <a:srgbClr val="000000"/>
              </a:solidFill>
              <a:latin typeface="Georgia" pitchFamily="18" charset="0"/>
            </a:endParaRPr>
          </a:p>
          <a:p>
            <a:pPr marL="0" indent="0" algn="ctr">
              <a:buNone/>
            </a:pPr>
            <a:endParaRPr lang="ru-RU" sz="2000" b="1" dirty="0" smtClean="0">
              <a:solidFill>
                <a:srgbClr val="000000"/>
              </a:solidFill>
              <a:latin typeface="Georgia" pitchFamily="18" charset="0"/>
            </a:endParaRPr>
          </a:p>
          <a:p>
            <a:pPr marL="0" indent="0" algn="ctr">
              <a:buNone/>
            </a:pPr>
            <a:endParaRPr lang="ru-RU" sz="2000" b="1" dirty="0">
              <a:solidFill>
                <a:srgbClr val="000000"/>
              </a:solidFill>
              <a:latin typeface="Georgia" pitchFamily="18" charset="0"/>
            </a:endParaRPr>
          </a:p>
          <a:p>
            <a:pPr marL="0" indent="0" algn="ctr">
              <a:buNone/>
            </a:pPr>
            <a:r>
              <a:rPr lang="ru-RU" sz="2000" b="1" dirty="0" smtClean="0">
                <a:solidFill>
                  <a:srgbClr val="000000"/>
                </a:solidFill>
                <a:latin typeface="Georgia" pitchFamily="18" charset="0"/>
              </a:rPr>
              <a:t>Такие </a:t>
            </a:r>
            <a:r>
              <a:rPr lang="ru-RU" sz="2000" b="1" dirty="0">
                <a:solidFill>
                  <a:srgbClr val="000000"/>
                </a:solidFill>
                <a:latin typeface="Georgia" pitchFamily="18" charset="0"/>
              </a:rPr>
              <a:t>мотивы могут сформироваться только в деятельности ребенка, развертывающейся в </a:t>
            </a:r>
            <a:endParaRPr lang="ru-RU" sz="2000" b="1" dirty="0" smtClean="0">
              <a:solidFill>
                <a:srgbClr val="000000"/>
              </a:solidFill>
              <a:latin typeface="Georgia" pitchFamily="18" charset="0"/>
            </a:endParaRPr>
          </a:p>
          <a:p>
            <a:pPr marL="0" indent="0" algn="ctr">
              <a:buNone/>
            </a:pPr>
            <a:r>
              <a:rPr lang="ru-RU" sz="2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различных </a:t>
            </a:r>
            <a:r>
              <a:rPr lang="ru-RU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природных средах.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248675">
            <a:off x="4065393" y="1832325"/>
            <a:ext cx="1056165" cy="78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1310" flipV="1">
            <a:off x="4160754" y="3820780"/>
            <a:ext cx="1162987" cy="7803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99475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738313" y="-2033587"/>
            <a:ext cx="5372100" cy="943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980728"/>
            <a:ext cx="8229600" cy="561662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b="1" dirty="0" smtClean="0">
                <a:solidFill>
                  <a:srgbClr val="000000"/>
                </a:solidFill>
                <a:latin typeface="Georgia" pitchFamily="18" charset="0"/>
              </a:rPr>
              <a:t>Прослеживание </a:t>
            </a:r>
            <a:r>
              <a:rPr lang="ru-RU" sz="2400" b="1" dirty="0">
                <a:solidFill>
                  <a:srgbClr val="000000"/>
                </a:solidFill>
                <a:latin typeface="Georgia" pitchFamily="18" charset="0"/>
              </a:rPr>
              <a:t>за изменениями развивающихся </a:t>
            </a:r>
            <a:r>
              <a:rPr lang="ru-RU" sz="2400" b="1" dirty="0" smtClean="0">
                <a:solidFill>
                  <a:srgbClr val="000000"/>
                </a:solidFill>
                <a:latin typeface="Georgia" pitchFamily="18" charset="0"/>
              </a:rPr>
              <a:t>организмов, ориентирование </a:t>
            </a:r>
            <a:r>
              <a:rPr lang="ru-RU" sz="2400" b="1" dirty="0">
                <a:solidFill>
                  <a:srgbClr val="000000"/>
                </a:solidFill>
                <a:latin typeface="Georgia" pitchFamily="18" charset="0"/>
              </a:rPr>
              <a:t>в природных зонах рождает объективные трудности для детей. </a:t>
            </a:r>
            <a:endParaRPr lang="ru-RU" sz="2400" b="1" dirty="0" smtClean="0">
              <a:solidFill>
                <a:srgbClr val="000000"/>
              </a:solidFill>
              <a:latin typeface="Georgia" pitchFamily="18" charset="0"/>
            </a:endParaRPr>
          </a:p>
          <a:p>
            <a:pPr marL="0" indent="0" algn="ctr">
              <a:buNone/>
            </a:pPr>
            <a:endParaRPr lang="ru-RU" sz="2400" b="1" dirty="0" smtClean="0">
              <a:solidFill>
                <a:srgbClr val="000000"/>
              </a:solidFill>
              <a:latin typeface="Georgia" pitchFamily="18" charset="0"/>
            </a:endParaRPr>
          </a:p>
          <a:p>
            <a:pPr marL="0" indent="0" algn="ctr">
              <a:buNone/>
            </a:pPr>
            <a:endParaRPr lang="ru-RU" sz="2400" b="1" dirty="0" smtClean="0">
              <a:solidFill>
                <a:srgbClr val="000000"/>
              </a:solidFill>
              <a:latin typeface="Georgia" pitchFamily="18" charset="0"/>
            </a:endParaRPr>
          </a:p>
          <a:p>
            <a:pPr marL="0" indent="0" algn="ctr">
              <a:buNone/>
            </a:pPr>
            <a:r>
              <a:rPr lang="ru-RU" sz="2400" b="1" dirty="0" smtClean="0">
                <a:solidFill>
                  <a:srgbClr val="000000"/>
                </a:solidFill>
                <a:latin typeface="Georgia" pitchFamily="18" charset="0"/>
              </a:rPr>
              <a:t>А </a:t>
            </a:r>
            <a:r>
              <a:rPr lang="ru-RU" sz="2400" b="1" dirty="0">
                <a:solidFill>
                  <a:srgbClr val="000000"/>
                </a:solidFill>
                <a:latin typeface="Georgia" pitchFamily="18" charset="0"/>
              </a:rPr>
              <a:t>это значит, что макетирование объектов природы, предметного мира в детском саду необходимо.</a:t>
            </a:r>
            <a:endParaRPr lang="ru-RU" sz="2400" b="1" dirty="0">
              <a:latin typeface="Georgia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2420888"/>
            <a:ext cx="1169987" cy="1165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 descr="C:\Users\User\Desktop\29ab355799b46c7d12bb5a833d972ff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0063" y="4714323"/>
            <a:ext cx="2470089" cy="1943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9475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738313" y="-2033587"/>
            <a:ext cx="5372100" cy="943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1268760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ru-RU" b="1" dirty="0">
                <a:latin typeface="Georgia" pitchFamily="18" charset="0"/>
              </a:rPr>
              <a:t>Цель моей работы — </a:t>
            </a:r>
            <a:r>
              <a:rPr lang="ru-RU" dirty="0">
                <a:latin typeface="Georgia" pitchFamily="18" charset="0"/>
              </a:rPr>
              <a:t>развитие познавательного интереса детей старшего дошкольного возраста к окружающему миру природы.</a:t>
            </a: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3350568"/>
            <a:ext cx="3312368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99475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738313" y="-2033587"/>
            <a:ext cx="5372100" cy="943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1052736"/>
            <a:ext cx="8363272" cy="554461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b="1" dirty="0" smtClean="0">
                <a:latin typeface="Georgia" pitchFamily="18" charset="0"/>
              </a:rPr>
              <a:t>Макеты используются в различных видах деятельности: </a:t>
            </a:r>
          </a:p>
          <a:p>
            <a:r>
              <a:rPr lang="ru-RU" sz="2400" dirty="0" smtClean="0">
                <a:latin typeface="Georgia" pitchFamily="18" charset="0"/>
              </a:rPr>
              <a:t>игровой</a:t>
            </a:r>
            <a:r>
              <a:rPr lang="ru-RU" sz="2400" dirty="0">
                <a:latin typeface="Georgia" pitchFamily="18" charset="0"/>
              </a:rPr>
              <a:t>, </a:t>
            </a:r>
            <a:endParaRPr lang="ru-RU" sz="2400" dirty="0" smtClean="0">
              <a:latin typeface="Georgia" pitchFamily="18" charset="0"/>
            </a:endParaRPr>
          </a:p>
          <a:p>
            <a:r>
              <a:rPr lang="ru-RU" sz="2400" dirty="0" smtClean="0">
                <a:latin typeface="Georgia" pitchFamily="18" charset="0"/>
              </a:rPr>
              <a:t>коммуникативной</a:t>
            </a:r>
            <a:r>
              <a:rPr lang="ru-RU" sz="2400" dirty="0">
                <a:latin typeface="Georgia" pitchFamily="18" charset="0"/>
              </a:rPr>
              <a:t>, </a:t>
            </a:r>
            <a:endParaRPr lang="ru-RU" sz="2400" dirty="0" smtClean="0">
              <a:latin typeface="Georgia" pitchFamily="18" charset="0"/>
            </a:endParaRPr>
          </a:p>
          <a:p>
            <a:r>
              <a:rPr lang="ru-RU" sz="2400" dirty="0" smtClean="0">
                <a:latin typeface="Georgia" pitchFamily="18" charset="0"/>
              </a:rPr>
              <a:t>продуктивной</a:t>
            </a:r>
            <a:r>
              <a:rPr lang="ru-RU" sz="2400" dirty="0">
                <a:latin typeface="Georgia" pitchFamily="18" charset="0"/>
              </a:rPr>
              <a:t>, </a:t>
            </a:r>
            <a:endParaRPr lang="ru-RU" sz="2400" dirty="0" smtClean="0">
              <a:latin typeface="Georgia" pitchFamily="18" charset="0"/>
            </a:endParaRPr>
          </a:p>
          <a:p>
            <a:r>
              <a:rPr lang="ru-RU" sz="2400" dirty="0" smtClean="0">
                <a:latin typeface="Georgia" pitchFamily="18" charset="0"/>
              </a:rPr>
              <a:t>познавательно-исследовательской </a:t>
            </a:r>
            <a:r>
              <a:rPr lang="ru-RU" sz="2400" dirty="0">
                <a:latin typeface="Georgia" pitchFamily="18" charset="0"/>
              </a:rPr>
              <a:t>и т. д. </a:t>
            </a:r>
            <a:endParaRPr lang="ru-RU" sz="2400" dirty="0" smtClean="0">
              <a:latin typeface="Georgia" pitchFamily="18" charset="0"/>
            </a:endParaRPr>
          </a:p>
          <a:p>
            <a:endParaRPr lang="ru-RU" sz="2400" b="1" dirty="0" smtClean="0">
              <a:latin typeface="Georgia" pitchFamily="18" charset="0"/>
            </a:endParaRPr>
          </a:p>
          <a:p>
            <a:endParaRPr lang="ru-RU" sz="2400" b="1" dirty="0" smtClean="0">
              <a:latin typeface="Georgia" pitchFamily="18" charset="0"/>
            </a:endParaRPr>
          </a:p>
          <a:p>
            <a:pPr marL="0" indent="0" algn="ctr">
              <a:buNone/>
            </a:pPr>
            <a:r>
              <a:rPr lang="ru-RU" sz="2400" b="1" dirty="0" smtClean="0">
                <a:latin typeface="Georgia" pitchFamily="18" charset="0"/>
              </a:rPr>
              <a:t>Использование макетов </a:t>
            </a:r>
            <a:r>
              <a:rPr lang="ru-RU" sz="2400" b="1" dirty="0">
                <a:latin typeface="Georgia" pitchFamily="18" charset="0"/>
              </a:rPr>
              <a:t>в предметно-развивающей среде отвечает принципу интеграции образовательных областей.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374198"/>
            <a:ext cx="1115616" cy="1368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99475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738313" y="-2033587"/>
            <a:ext cx="5372100" cy="943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052736"/>
            <a:ext cx="8229600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b="1" dirty="0">
                <a:latin typeface="Georgia" pitchFamily="18" charset="0"/>
              </a:rPr>
              <a:t>Макетирование способствует развитию речи детей. </a:t>
            </a:r>
            <a:endParaRPr lang="ru-RU" sz="2400" b="1" dirty="0" smtClean="0">
              <a:latin typeface="Georgia" pitchFamily="18" charset="0"/>
            </a:endParaRPr>
          </a:p>
          <a:p>
            <a:pPr marL="0" indent="0" algn="ctr">
              <a:buNone/>
            </a:pPr>
            <a:endParaRPr lang="ru-RU" sz="2400" b="1" dirty="0" smtClean="0">
              <a:latin typeface="Georgia" pitchFamily="18" charset="0"/>
            </a:endParaRPr>
          </a:p>
          <a:p>
            <a:pPr marL="0" indent="0" algn="ctr">
              <a:buNone/>
            </a:pPr>
            <a:r>
              <a:rPr lang="ru-RU" sz="2400" b="1" dirty="0" smtClean="0">
                <a:latin typeface="Georgia" pitchFamily="18" charset="0"/>
              </a:rPr>
              <a:t>Во </a:t>
            </a:r>
            <a:r>
              <a:rPr lang="ru-RU" sz="2400" b="1" dirty="0">
                <a:latin typeface="Georgia" pitchFamily="18" charset="0"/>
              </a:rPr>
              <a:t>время игр, действий с игрушками – персонажами, дети описывают, сравнивают, повествуют о различных явлениях и объектах природы, рассуждают, и пополняют свой словарный запас, развивается диалогическая речь.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1353" y="4581128"/>
            <a:ext cx="3041327" cy="21824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99475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434</TotalTime>
  <Words>576</Words>
  <Application>Microsoft Office PowerPoint</Application>
  <PresentationFormat>Экран (4:3)</PresentationFormat>
  <Paragraphs>90</Paragraphs>
  <Slides>30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HP</cp:lastModifiedBy>
  <cp:revision>18</cp:revision>
  <dcterms:created xsi:type="dcterms:W3CDTF">2021-04-27T01:32:09Z</dcterms:created>
  <dcterms:modified xsi:type="dcterms:W3CDTF">2021-04-28T11:32:57Z</dcterms:modified>
</cp:coreProperties>
</file>