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4" r:id="rId1"/>
  </p:sldMasterIdLst>
  <p:notesMasterIdLst>
    <p:notesMasterId r:id="rId46"/>
  </p:notesMasterIdLst>
  <p:sldIdLst>
    <p:sldId id="256" r:id="rId2"/>
    <p:sldId id="310" r:id="rId3"/>
    <p:sldId id="258" r:id="rId4"/>
    <p:sldId id="284" r:id="rId5"/>
    <p:sldId id="285" r:id="rId6"/>
    <p:sldId id="319" r:id="rId7"/>
    <p:sldId id="261" r:id="rId8"/>
    <p:sldId id="260" r:id="rId9"/>
    <p:sldId id="320" r:id="rId10"/>
    <p:sldId id="262" r:id="rId11"/>
    <p:sldId id="317" r:id="rId12"/>
    <p:sldId id="264" r:id="rId13"/>
    <p:sldId id="286" r:id="rId14"/>
    <p:sldId id="287" r:id="rId15"/>
    <p:sldId id="321" r:id="rId16"/>
    <p:sldId id="265" r:id="rId17"/>
    <p:sldId id="270" r:id="rId18"/>
    <p:sldId id="289" r:id="rId19"/>
    <p:sldId id="290" r:id="rId20"/>
    <p:sldId id="309" r:id="rId21"/>
    <p:sldId id="311" r:id="rId22"/>
    <p:sldId id="307" r:id="rId23"/>
    <p:sldId id="267" r:id="rId24"/>
    <p:sldId id="268" r:id="rId25"/>
    <p:sldId id="293" r:id="rId26"/>
    <p:sldId id="313" r:id="rId27"/>
    <p:sldId id="271" r:id="rId28"/>
    <p:sldId id="298" r:id="rId29"/>
    <p:sldId id="272" r:id="rId30"/>
    <p:sldId id="273" r:id="rId31"/>
    <p:sldId id="283" r:id="rId32"/>
    <p:sldId id="296" r:id="rId33"/>
    <p:sldId id="299" r:id="rId34"/>
    <p:sldId id="300" r:id="rId35"/>
    <p:sldId id="302" r:id="rId36"/>
    <p:sldId id="301" r:id="rId37"/>
    <p:sldId id="303" r:id="rId38"/>
    <p:sldId id="274" r:id="rId39"/>
    <p:sldId id="318" r:id="rId40"/>
    <p:sldId id="275" r:id="rId41"/>
    <p:sldId id="278" r:id="rId42"/>
    <p:sldId id="316" r:id="rId43"/>
    <p:sldId id="280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99FF33"/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8B5F5-C17E-46EF-AE88-033A8EE4BC5D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EE1AE-6908-4679-B0FC-C76711A0E1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1AE-6908-4679-B0FC-C76711A0E1C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1\Desktop\&#1054;&#1087;&#1099;&#1090;%20&#1088;&#1072;&#1073;&#1086;&#1090;&#1099;%20&#1050;&#1086;&#1089;&#1103;&#1075;&#1080;&#1085;&#1086;&#1081;%20&#1058;.&#1053;._&#1052;&#1044;&#1054;&#1040;&#1059;_123\&#1089;%20&#1076;&#1085;&#1077;&#1084;%20&#1075;&#1086;&#1088;&#1086;&#1076;&#1072;.mp4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8;&#1072;&#1090;&#1100;&#1103;&#1085;&#1072;\Desktop\&#1084;&#1091;&#1079;&#1077;&#1081;\0-02-05-e1359ad4198c36838838ec892c1a67e195d3e5e25fed85528bda8a59e0c59978_4aacc895.mp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5457836" cy="500065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sz="2200" i="1" dirty="0" smtClean="0">
                <a:solidFill>
                  <a:schemeClr val="bg2">
                    <a:lumMod val="75000"/>
                  </a:schemeClr>
                </a:solidFill>
              </a:rPr>
              <a:t>МДОАУ «Детский сад № 123 «Гармония»</a:t>
            </a:r>
            <a:endParaRPr lang="ru-RU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000240"/>
            <a:ext cx="6286544" cy="36385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«Формирование 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патриотических чувств у детей дошкольного возраста посредством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 проектной 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деятельности»</a:t>
            </a:r>
            <a:endParaRPr lang="ru-RU" sz="2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Подготовил воспитатель:</a:t>
            </a:r>
          </a:p>
          <a:p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Косягина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Татьяна Николаевна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</a:rPr>
              <a:t>Работа в первую очередь направлена  на организацию развивающей среды, чтобы дать возможность наиболее эффективно развивать индивидуальность каждого ребёнка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у7.jpg"/>
          <p:cNvPicPr>
            <a:picLocks noChangeAspect="1"/>
          </p:cNvPicPr>
          <p:nvPr/>
        </p:nvPicPr>
        <p:blipFill>
          <a:blip r:embed="rId2" cstate="print"/>
          <a:srcRect l="5581" b="5742"/>
          <a:stretch>
            <a:fillRect/>
          </a:stretch>
        </p:blipFill>
        <p:spPr>
          <a:xfrm>
            <a:off x="285720" y="1714488"/>
            <a:ext cx="4198163" cy="314327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625" y="3500438"/>
            <a:ext cx="4221003" cy="316575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у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320000" cy="324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пу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618000"/>
            <a:ext cx="4320000" cy="324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пу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320000" cy="324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пу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618000"/>
            <a:ext cx="4320000" cy="324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7215206" y="1857364"/>
            <a:ext cx="7143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этап: «Я, моя семья, мои друзья» </a:t>
            </a:r>
            <a:endParaRPr lang="ru-RU" sz="3600" b="1" u="sn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 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Цель: создание условий для благоприятного климата взаимодействия детей, педагогов и родителей; вовлечение семьи в единое образовательное пространство; активизация и обогащение воспитательных и образовательных умений родителей.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9938" name="Picture 2" descr="https://omut.ndv.ru/file/14DA40D6-F60C-41B8-812C-9E994DE01DC3/dr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357562"/>
            <a:ext cx="4963848" cy="330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642918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 «Крепкая семья – крепкая Россия»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92935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 smtClean="0"/>
              <a:t>        </a:t>
            </a:r>
            <a:r>
              <a:rPr lang="ru-RU" b="1" i="1" u="sng" dirty="0" smtClean="0"/>
              <a:t>Цель проекта: </a:t>
            </a:r>
            <a:r>
              <a:rPr lang="ru-RU" dirty="0" smtClean="0"/>
              <a:t>Расширять представления детей о своей семье, родословной; установить контакт с родителями для согласования воспитательных мер во взаимодействии с детьми.</a:t>
            </a:r>
          </a:p>
          <a:p>
            <a:endParaRPr lang="ru-RU" dirty="0"/>
          </a:p>
        </p:txBody>
      </p:sp>
      <p:pic>
        <p:nvPicPr>
          <p:cNvPr id="4" name="Рисунок 3" descr="1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3071810"/>
            <a:ext cx="5395785" cy="3597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8572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dirty="0" smtClean="0">
                <a:solidFill>
                  <a:schemeClr val="tx1"/>
                </a:solidFill>
              </a:rPr>
              <a:t>Проведены беседы: «Моя семья», 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400" dirty="0" smtClean="0">
                <a:solidFill>
                  <a:schemeClr val="tx1"/>
                </a:solidFill>
              </a:rPr>
              <a:t>«Мои друзья», «Я человек»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1026" name="Picture 2" descr="C:\Users\Татьяна\Desktop\АТТЕСТАЦИЯ\обобщение опыта\QHB_w2_hDZ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842" b="15663"/>
          <a:stretch>
            <a:fillRect/>
          </a:stretch>
        </p:blipFill>
        <p:spPr bwMode="auto">
          <a:xfrm>
            <a:off x="2857488" y="1285860"/>
            <a:ext cx="350046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Татьяна\Desktop\АТТЕСТАЦИЯ\обобщение опыта\Hko4_cIovw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Татьяна\Desktop\АТТЕСТАЦИЯ\обобщение опыта\ULaRQofQ-9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8619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8029604" cy="571480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Разработаны консультации для родителей: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714356"/>
            <a:ext cx="3357586" cy="5534044"/>
          </a:xfrm>
        </p:spPr>
        <p:txBody>
          <a:bodyPr>
            <a:noAutofit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«Роль совместного отдыха детей и родителей»,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«Роль семьи в воспитании патриотических чувств у дошкольников»,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«Патриотическое воспитание детей через книгу»,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«С семьи начинается Родина»;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памятки для родителей по патриотическому воспитанию дошкольников;</a:t>
            </a:r>
            <a:endParaRPr lang="ru-RU" sz="2200" b="1" dirty="0"/>
          </a:p>
        </p:txBody>
      </p:sp>
      <p:pic>
        <p:nvPicPr>
          <p:cNvPr id="5" name="Picture 2" descr="C:\Users\Татьяна\Desktop\АТТЕСТАЦИЯ\обобщение опыта\dfQtpQokss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678768"/>
            <a:ext cx="5442025" cy="408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Генеалогическое древо: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IMG_20160219_111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500438"/>
            <a:ext cx="3024209" cy="2268157"/>
          </a:xfrm>
          <a:prstGeom prst="rect">
            <a:avLst/>
          </a:prstGeom>
        </p:spPr>
      </p:pic>
      <p:pic>
        <p:nvPicPr>
          <p:cNvPr id="5" name="Рисунок 4" descr="IMG_20160219_11102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3143248"/>
            <a:ext cx="2405047" cy="1803785"/>
          </a:xfrm>
          <a:prstGeom prst="rect">
            <a:avLst/>
          </a:prstGeom>
        </p:spPr>
      </p:pic>
      <p:pic>
        <p:nvPicPr>
          <p:cNvPr id="6" name="Рисунок 5" descr="IMG_20160219_111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784" y="3833812"/>
            <a:ext cx="3238491" cy="2428868"/>
          </a:xfrm>
          <a:prstGeom prst="rect">
            <a:avLst/>
          </a:prstGeom>
        </p:spPr>
      </p:pic>
      <p:pic>
        <p:nvPicPr>
          <p:cNvPr id="7" name="Рисунок 6" descr="IMG_20160219_111043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125252" y="1160840"/>
            <a:ext cx="2428862" cy="1821647"/>
          </a:xfrm>
          <a:prstGeom prst="rect">
            <a:avLst/>
          </a:prstGeom>
        </p:spPr>
      </p:pic>
      <p:pic>
        <p:nvPicPr>
          <p:cNvPr id="8" name="Рисунок 7" descr="IMG_20160219_111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7597" y="1095355"/>
            <a:ext cx="2476486" cy="1857364"/>
          </a:xfrm>
          <a:prstGeom prst="rect">
            <a:avLst/>
          </a:prstGeom>
        </p:spPr>
      </p:pic>
      <p:pic>
        <p:nvPicPr>
          <p:cNvPr id="12" name="Рисунок 11" descr="IMG_20160219_111101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536550" y="1107260"/>
            <a:ext cx="2571725" cy="1928794"/>
          </a:xfrm>
          <a:prstGeom prst="rect">
            <a:avLst/>
          </a:prstGeom>
        </p:spPr>
      </p:pic>
      <p:pic>
        <p:nvPicPr>
          <p:cNvPr id="13" name="Рисунок 12" descr="IMG_20160219_1111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4923225"/>
            <a:ext cx="2579699" cy="1934775"/>
          </a:xfrm>
          <a:prstGeom prst="rect">
            <a:avLst/>
          </a:prstGeom>
        </p:spPr>
      </p:pic>
      <p:pic>
        <p:nvPicPr>
          <p:cNvPr id="14" name="Рисунок 13" descr="IMG_20160219_111116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4417222" y="1083447"/>
            <a:ext cx="2381229" cy="178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143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Проведение родительского собрания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465" t="23813" r="6238"/>
          <a:stretch>
            <a:fillRect/>
          </a:stretch>
        </p:blipFill>
        <p:spPr bwMode="auto">
          <a:xfrm>
            <a:off x="285720" y="3357562"/>
            <a:ext cx="5063377" cy="324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3793" t="20957" r="12191" b="23141"/>
          <a:stretch>
            <a:fillRect/>
          </a:stretch>
        </p:blipFill>
        <p:spPr bwMode="auto">
          <a:xfrm>
            <a:off x="3857620" y="785794"/>
            <a:ext cx="5084260" cy="307183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коллажей 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«Самый счастливый день моей семьи»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фотки\среда\IMG_20190206_102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E:\фотки\среда\IMG_20190206_102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:\фотки\среда\IMG_20190206_10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7800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5742" r="5121"/>
          <a:stretch>
            <a:fillRect/>
          </a:stretch>
        </p:blipFill>
        <p:spPr bwMode="auto">
          <a:xfrm>
            <a:off x="4786314" y="3983696"/>
            <a:ext cx="3857652" cy="287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ки\среда\IMG_20190205_105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857520" cy="381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:\фотки\среда\IMG_20190205_11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14290"/>
            <a:ext cx="2771438" cy="369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E:\фотки\среда\IMG_20190205_110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000240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3229" r="14010" b="13183"/>
          <a:stretch>
            <a:fillRect/>
          </a:stretch>
        </p:blipFill>
        <p:spPr bwMode="auto">
          <a:xfrm>
            <a:off x="714348" y="3500438"/>
            <a:ext cx="2000264" cy="318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фотки\среда\IMG_20190205_110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643313"/>
            <a:ext cx="2302876" cy="307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643314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ru-RU" dirty="0" smtClean="0"/>
              <a:t>       </a:t>
            </a:r>
            <a:r>
              <a:rPr lang="ru-RU" b="1" i="1" dirty="0" smtClean="0"/>
              <a:t>«Человек, не знающий своего прошлого, </a:t>
            </a:r>
          </a:p>
          <a:p>
            <a:pPr algn="r">
              <a:buNone/>
            </a:pPr>
            <a:r>
              <a:rPr lang="ru-RU" b="1" i="1" dirty="0" smtClean="0"/>
              <a:t>не знает ничего».</a:t>
            </a:r>
          </a:p>
          <a:p>
            <a:pPr algn="r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        Патриотическое воспитание подрастающего поколения - одна из самых актуальных задач нашего времени. У детей искажены представления о патриотизме, доброте, великодушии. Изменилось и отношение людей к Родине. Сегодня материальные ценности доминируют над духовными. Воспитать человека - это самое нужное и самое трудное для семьи и для страны. </a:t>
            </a:r>
          </a:p>
        </p:txBody>
      </p:sp>
      <p:pic>
        <p:nvPicPr>
          <p:cNvPr id="43010" name="Picture 2" descr="https://evdokimova-nfdou42.edumsko.ru/uploads/26900/26814/section/466492/20180507_1124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786190"/>
            <a:ext cx="5115452" cy="288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4000" b="1" u="sng" dirty="0" smtClean="0">
                <a:solidFill>
                  <a:schemeClr val="tx1"/>
                </a:solidFill>
              </a:rPr>
              <a:t>Проект «Вместе  дружная  семья  детский сад,  родители  и я»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</a:t>
            </a:r>
            <a:r>
              <a:rPr lang="ru-RU" b="1" u="sng" dirty="0" smtClean="0"/>
              <a:t>ЦЕЛЬ ПРОЕКТА</a:t>
            </a:r>
            <a:r>
              <a:rPr lang="ru-RU" b="1" dirty="0" smtClean="0"/>
              <a:t>: </a:t>
            </a:r>
            <a:r>
              <a:rPr lang="ru-RU" dirty="0" smtClean="0"/>
              <a:t>Формирование духовно- нравственного отношения к малой Родине: своей семье, детскому саду.</a:t>
            </a:r>
          </a:p>
        </p:txBody>
      </p:sp>
      <p:pic>
        <p:nvPicPr>
          <p:cNvPr id="4" name="Рисунок 3" descr="dbd8811a75d9482aa1365800e36ff9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3000372"/>
            <a:ext cx="5429256" cy="361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по детскому саду </a:t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кухню, прачку, в кабинет медсестры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Татьяна\Desktop\АТТЕСТАЦИЯ\обобщение опыта\2rw2My445w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554248" cy="26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Татьяна\Desktop\АТТЕСТАЦИЯ\обобщение опыта\OKwWQpb33H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554248" cy="26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Татьяна\Desktop\АТТЕСТАЦИЯ\обобщение опыта\cPSurMW9yD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25496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Татьяна\Desktop\АТТЕСТАЦИЯ\обобщение опыта\Ec-Zhm6LR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125520"/>
            <a:ext cx="3643306" cy="273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Макет «Наш детский сад»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q5fAFPCpEM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571612"/>
            <a:ext cx="5105818" cy="382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выставки </a:t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«Подарок для детского сада»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Татьяна\Desktop\АТТЕСТАЦИЯ\обобщение опыта\p6Jj5x5NZ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5852" y="1285860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Татьяна\Desktop\АТТЕСТАЦИЯ\обобщение опыта\kdXmnunNBU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214422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Татьяна\Desktop\АТТЕСТАЦИЯ\обобщение опыта\JFNaaBjzc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052248"/>
            <a:ext cx="2104314" cy="2805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Татьяна\Desktop\АТТЕСТАЦИЯ\обобщение опыта\YNIM8vWaA6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12627" y="3768848"/>
            <a:ext cx="2247190" cy="2996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Татьяна\Desktop\АТТЕСТАЦИЯ\обобщение опыта\HNm4gmv8lM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214818"/>
            <a:ext cx="3000364" cy="225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i="1" u="sng" dirty="0" smtClean="0">
                <a:solidFill>
                  <a:schemeClr val="tx1"/>
                </a:solidFill>
              </a:rPr>
              <a:t>2 этап: «Малая родина»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4357718" cy="5610244"/>
          </a:xfrm>
        </p:spPr>
        <p:txBody>
          <a:bodyPr>
            <a:normAutofit fontScale="85000" lnSpcReduction="10000"/>
          </a:bodyPr>
          <a:lstStyle/>
          <a:p>
            <a:pPr lvl="0" algn="just">
              <a:buNone/>
            </a:pPr>
            <a:r>
              <a:rPr lang="ru-RU" dirty="0" smtClean="0"/>
              <a:t>    </a:t>
            </a:r>
            <a:r>
              <a:rPr lang="ru-RU" sz="3200" b="1" u="sng" dirty="0" smtClean="0"/>
              <a:t>Цель:</a:t>
            </a:r>
            <a:r>
              <a:rPr lang="ru-RU" sz="3200" dirty="0" smtClean="0"/>
              <a:t> ознакомление дошкольников с близлежащими улицами их названиями, микрорайоном, с основными районами города Орска. Расширения представлений у дошкольников с областью и родной природой, воспитывая у детей любовь к своему краю. </a:t>
            </a:r>
          </a:p>
          <a:p>
            <a:pPr algn="just">
              <a:buNone/>
            </a:pPr>
            <a:endParaRPr lang="ru-RU" sz="3200" dirty="0"/>
          </a:p>
        </p:txBody>
      </p:sp>
      <p:pic>
        <p:nvPicPr>
          <p:cNvPr id="4" name="Рисунок 3" descr="big-56a5f8bbff93672da6044155-56a8f08c44e1c-1bahs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1000108"/>
            <a:ext cx="4071942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92869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 </a:t>
            </a:r>
            <a:r>
              <a:rPr lang="ru-RU" sz="40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«Мой любимый город Орск»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857232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b="1" dirty="0" smtClean="0"/>
              <a:t>Цель проекта: </a:t>
            </a:r>
            <a:r>
              <a:rPr lang="ru-RU" sz="2400" dirty="0" smtClean="0"/>
              <a:t>Дать детям знания о родном городе. Развивать чувство гордости, желание сохранить его чистым и красивым.</a:t>
            </a:r>
          </a:p>
        </p:txBody>
      </p:sp>
      <p:pic>
        <p:nvPicPr>
          <p:cNvPr id="5" name="Рисунок 4" descr="IMG_86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2500306"/>
            <a:ext cx="540527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 дидактический материал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rwlZcKO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857232"/>
            <a:ext cx="3929090" cy="27319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1\Desktop\игры\Фото0632.jpg"/>
          <p:cNvPicPr/>
          <p:nvPr/>
        </p:nvPicPr>
        <p:blipFill>
          <a:blip r:embed="rId3" cstate="print"/>
          <a:srcRect b="10702"/>
          <a:stretch>
            <a:fillRect/>
          </a:stretch>
        </p:blipFill>
        <p:spPr bwMode="auto">
          <a:xfrm>
            <a:off x="4857752" y="857232"/>
            <a:ext cx="3929090" cy="278608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пу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714752"/>
            <a:ext cx="3840000" cy="288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50006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 с детьми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SCN8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3537668" cy="265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DSCN8742.JPG"/>
          <p:cNvPicPr>
            <a:picLocks noChangeAspect="1"/>
          </p:cNvPicPr>
          <p:nvPr/>
        </p:nvPicPr>
        <p:blipFill>
          <a:blip r:embed="rId3" cstate="print"/>
          <a:srcRect l="4732" t="7886" r="3792" b="11566"/>
          <a:stretch>
            <a:fillRect/>
          </a:stretch>
        </p:blipFill>
        <p:spPr>
          <a:xfrm>
            <a:off x="357158" y="4000504"/>
            <a:ext cx="3604568" cy="2380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Занятие Косягиной Т.Н. 2016 февраль\DSCN9535.JPG"/>
          <p:cNvPicPr>
            <a:picLocks noChangeAspect="1" noChangeArrowheads="1"/>
          </p:cNvPicPr>
          <p:nvPr/>
        </p:nvPicPr>
        <p:blipFill>
          <a:blip r:embed="rId4" cstate="print"/>
          <a:srcRect l="24219" t="28125"/>
          <a:stretch>
            <a:fillRect/>
          </a:stretch>
        </p:blipFill>
        <p:spPr bwMode="auto">
          <a:xfrm>
            <a:off x="4643438" y="1000108"/>
            <a:ext cx="3715779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Занятие Косягиной Т.Н. 2016 февраль\DSCN9539.JPG"/>
          <p:cNvPicPr>
            <a:picLocks noChangeAspect="1" noChangeArrowheads="1"/>
          </p:cNvPicPr>
          <p:nvPr/>
        </p:nvPicPr>
        <p:blipFill>
          <a:blip r:embed="rId5" cstate="print"/>
          <a:srcRect l="10937" t="28125" r="8593"/>
          <a:stretch>
            <a:fillRect/>
          </a:stretch>
        </p:blipFill>
        <p:spPr bwMode="auto">
          <a:xfrm>
            <a:off x="4786314" y="3929066"/>
            <a:ext cx="3752047" cy="251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085619" cy="3064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l="4465" t="29766" r="4749" b="8719"/>
          <a:stretch>
            <a:fillRect/>
          </a:stretch>
        </p:blipFill>
        <p:spPr bwMode="auto">
          <a:xfrm>
            <a:off x="3857620" y="3786190"/>
            <a:ext cx="5060583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 r="15201" b="20669"/>
          <a:stretch>
            <a:fillRect/>
          </a:stretch>
        </p:blipFill>
        <p:spPr bwMode="auto">
          <a:xfrm>
            <a:off x="4550008" y="428604"/>
            <a:ext cx="4378092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9" name="Picture 5" descr="E:\фотки\среда\IMG_20200820_103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692248"/>
            <a:ext cx="2374314" cy="3165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Проведение выставки творческих совместных работ родителей и детей на тему : «Мой любимый город Орск»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50" b="17637"/>
          <a:stretch/>
        </p:blipFill>
        <p:spPr>
          <a:xfrm>
            <a:off x="2143108" y="1214422"/>
            <a:ext cx="471874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64" r="10382"/>
          <a:stretch/>
        </p:blipFill>
        <p:spPr>
          <a:xfrm>
            <a:off x="642910" y="3786190"/>
            <a:ext cx="3156175" cy="2899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88" t="9879"/>
          <a:stretch/>
        </p:blipFill>
        <p:spPr>
          <a:xfrm>
            <a:off x="5143504" y="3714752"/>
            <a:ext cx="3432986" cy="294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Цель: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35719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sz="4400" dirty="0" smtClean="0"/>
              <a:t>формирование нравственно - патриотических чувств у детей дошкольного возраста посредством использования проектной деятельности.</a:t>
            </a:r>
            <a:endParaRPr lang="ru-RU" sz="4400" dirty="0"/>
          </a:p>
        </p:txBody>
      </p:sp>
      <p:pic>
        <p:nvPicPr>
          <p:cNvPr id="41986" name="Picture 2" descr="https://avatars.mds.yandex.net/get-zen_doc/1612125/pub_5d94912d43fdc000ae924b31_5d9491fc97b5d400b31eb01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429132"/>
            <a:ext cx="321987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28588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Подготовили </a:t>
            </a:r>
            <a:r>
              <a:rPr lang="ru-RU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видеопоздравление</a:t>
            </a: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дню города.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 днем город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166" y="1785926"/>
            <a:ext cx="6286544" cy="471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3 этап:«Наша Великая Россия»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401080" cy="5253054"/>
          </a:xfrm>
        </p:spPr>
        <p:txBody>
          <a:bodyPr/>
          <a:lstStyle/>
          <a:p>
            <a:pPr lvl="0" algn="just">
              <a:buNone/>
            </a:pPr>
            <a:r>
              <a:rPr lang="ru-RU" dirty="0" smtClean="0"/>
              <a:t> </a:t>
            </a:r>
            <a:r>
              <a:rPr lang="ru-RU" sz="2800" dirty="0" smtClean="0"/>
              <a:t>   Знакомство детей с Россией, со столицей нашей Родины Москвой, с гимном, флагом и гербом РФ. Настоящий гражданин своей страны, патриот должен быть интернационалистом. Поэтому воспитание чувства любви к своему Отечеству, гордости за свою страну включает и формирование уважения к культуре и религии других народов, толерантности, терпимости, доброжелательного отношения к другому человеку.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chemeClr val="tx1"/>
                </a:solidFill>
              </a:rPr>
              <a:t>Проект</a:t>
            </a:r>
            <a:br>
              <a:rPr lang="ru-RU" b="1" i="1" u="sng" dirty="0" smtClean="0">
                <a:solidFill>
                  <a:schemeClr val="tx1"/>
                </a:solidFill>
              </a:rPr>
            </a:br>
            <a:r>
              <a:rPr lang="ru-RU" b="1" i="1" u="sng" dirty="0" smtClean="0">
                <a:solidFill>
                  <a:schemeClr val="tx1"/>
                </a:solidFill>
              </a:rPr>
              <a:t>«День народного единства»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Цель: </a:t>
            </a:r>
            <a:r>
              <a:rPr lang="ru-RU" dirty="0" smtClean="0"/>
              <a:t>Расширить  представления детей о национальных праздниках.</a:t>
            </a:r>
          </a:p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5bd1744d2bdb10.98034449_cover-2016-11-04-09-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2786058"/>
            <a:ext cx="640890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  открытки: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«День народного единства»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Picture 2" descr="E:\фотки\среда\IMG_20201103_095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992311" cy="4494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плаката </a:t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«Единство народов России»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4" name="Picture 2" descr="E:\фотки\среда\IMG_20201103_095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Музей в группе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«Мы едины, мы непобедимы!»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51099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Развлечение </a:t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народного единства»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0-02-05-e1359ad4198c36838838ec892c1a67e195d3e5e25fed85528bda8a59e0c59978_4aacc89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7290" y="1571612"/>
            <a:ext cx="6715172" cy="503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chemeClr val="tx1"/>
                </a:solidFill>
              </a:rPr>
              <a:t>Проект </a:t>
            </a:r>
            <a:br>
              <a:rPr lang="ru-RU" sz="3600" b="1" u="sng" dirty="0" smtClean="0">
                <a:solidFill>
                  <a:schemeClr val="tx1"/>
                </a:solidFill>
              </a:rPr>
            </a:br>
            <a:r>
              <a:rPr lang="ru-RU" sz="3600" b="1" u="sng" dirty="0" smtClean="0">
                <a:solidFill>
                  <a:schemeClr val="tx1"/>
                </a:solidFill>
              </a:rPr>
              <a:t>«Этот славный день победы»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ru-RU" b="1" dirty="0" smtClean="0"/>
              <a:t>       </a:t>
            </a:r>
            <a:r>
              <a:rPr lang="ru-RU" b="1" u="sng" dirty="0" smtClean="0"/>
              <a:t>Цель:</a:t>
            </a:r>
            <a:r>
              <a:rPr lang="ru-RU" dirty="0" smtClean="0"/>
              <a:t> расширить знания детей о ВОВ; сформировать у детей чувства гордости за подвиг нашего народа в Великой Отечественной войне.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2"/>
          <a:srcRect l="10156" r="10156"/>
          <a:stretch>
            <a:fillRect/>
          </a:stretch>
        </p:blipFill>
        <p:spPr>
          <a:xfrm>
            <a:off x="2071670" y="2928934"/>
            <a:ext cx="510003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00034" y="214290"/>
            <a:ext cx="3500462" cy="12144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Выставка книг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на военную тему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214291"/>
            <a:ext cx="4041775" cy="107156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   Макет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   военной техники</a:t>
            </a:r>
          </a:p>
          <a:p>
            <a:endParaRPr lang="ru-RU" dirty="0"/>
          </a:p>
        </p:txBody>
      </p:sp>
      <p:pic>
        <p:nvPicPr>
          <p:cNvPr id="11" name="Содержимое 8" descr="C:\Users\1\Desktop\Фото1806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t="13803" b="4426"/>
          <a:stretch>
            <a:fillRect/>
          </a:stretch>
        </p:blipFill>
        <p:spPr bwMode="auto">
          <a:xfrm>
            <a:off x="428596" y="1643050"/>
            <a:ext cx="3824413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9" descr="C:\Users\1\Desktop\игры\Фото1781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00108"/>
            <a:ext cx="4071934" cy="274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Татьяна\Desktop\РАБОТА\9 мая\3\Рузанова Крист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978000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45588" y="182880"/>
          <a:ext cx="3052689" cy="970671"/>
        </p:xfrm>
        <a:graphic>
          <a:graphicData uri="http://schemas.openxmlformats.org/drawingml/2006/table">
            <a:tbl>
              <a:tblPr/>
              <a:tblGrid>
                <a:gridCol w="3052689"/>
              </a:tblGrid>
              <a:tr h="9706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929189" y="211015"/>
          <a:ext cx="3929091" cy="717655"/>
        </p:xfrm>
        <a:graphic>
          <a:graphicData uri="http://schemas.openxmlformats.org/drawingml/2006/table">
            <a:tbl>
              <a:tblPr/>
              <a:tblGrid>
                <a:gridCol w="3929091"/>
              </a:tblGrid>
              <a:tr h="71765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Игры детей с дидактическим материалом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FGXXXZkmr3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3840000" cy="288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QzgI5SdFC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3840000" cy="28800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3" descr="C:\Users\1\Desktop\игры\Фото1768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3929090" cy="26432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1\Desktop\игры\Фото17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00504"/>
            <a:ext cx="3714776" cy="26432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Задачи: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000792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/>
              <a:t>Внедрить проектный метод в работу с детьми в процессе патриотического воспитания;</a:t>
            </a:r>
          </a:p>
          <a:p>
            <a:pPr lvl="0" algn="just"/>
            <a:r>
              <a:rPr lang="ru-RU" dirty="0" smtClean="0"/>
              <a:t>Формировать у детей чувство любви к своему родному краю, своей малой Родине на основе приобщения к родной природе, культуре и традициям, развивать чувство гордости за достижения страны; желание сохранять её богатства;</a:t>
            </a:r>
          </a:p>
          <a:p>
            <a:pPr algn="just"/>
            <a:r>
              <a:rPr lang="ru-RU" dirty="0" smtClean="0"/>
              <a:t>Воспитание чувства любви и уважения к своей нации, чувства собственного достоинства, как представителя своего народа;</a:t>
            </a:r>
          </a:p>
          <a:p>
            <a:pPr lvl="0" algn="just"/>
            <a:r>
              <a:rPr lang="ru-RU" dirty="0" smtClean="0"/>
              <a:t>Ориентировать родителей на патриотическое воспитание детей в семье.</a:t>
            </a:r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</a:rPr>
              <a:t>Ознакомление детей с художественной литературой; 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рассматривание иллюстраций  на тему ВОВ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9" name="Picture 3" descr="I:\проект д.с 123\Фото1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522124" cy="339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I:\проект д.с 123\Фото1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163954" cy="3122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 </a:t>
            </a: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творческих работ на тему </a:t>
            </a:r>
            <a:b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«75 лет Великой Победе»</a:t>
            </a: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3" name="Picture 1" descr="C:\Users\Татьяна\Desktop\РАБОТА\9 мая\Конкурс рисунков к 9 мая\Абдулин Фидан,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384775" cy="26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Татьяна\Desktop\РАБОТА\9 мая\Конкурс рисунков к 9 мая\Парамонова Анжели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85860"/>
            <a:ext cx="3746832" cy="277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Татьяна\Desktop\РАБОТА\9 мая\Конкурс рисунков к 9 мая\Мулюков Вильд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256"/>
            <a:ext cx="3363509" cy="241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Татьяна\Desktop\РАБОТА\9 мая\Конкурс рисунков к 9 мая\Косягин Иль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214818"/>
            <a:ext cx="3643338" cy="245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Татьяна\Desktop\РАБОТА\9 мая\Конкурс рисунков к 9 мая\Барилина Варва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21845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3" descr="C:\Users\Татьяна\Desktop\РАБОТА\9 мая\Конкурс рисунков к 9 мая\Верещагинв Саф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643314"/>
            <a:ext cx="2020025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4" descr="C:\Users\Татьяна\Desktop\РАБОТА\9 мая\Конкурс рисунков к 9 мая\Гусев Савел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85728"/>
            <a:ext cx="2062769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1" name="Picture 5" descr="C:\Users\Татьяна\Desktop\РАБОТА\9 мая\Конкурс рисунков к 9 мая\Репина Улья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43314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2" name="Picture 6" descr="C:\Users\Татьяна\Desktop\РАБОТА\9 мая\Конкурс рисунков к 9 мая\Петрунин Ром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85728"/>
            <a:ext cx="3013077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3" name="Picture 7" descr="C:\Users\Татьяна\Desktop\РАБОТА\9 мая\Конкурс рисунков к 9 мая\Пужайрыбка Заха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500438"/>
            <a:ext cx="267954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Заключение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  Таким образом, что у детей расширились знания о семье, об окружающем мире и  родном городе, стране, обогатился словарный запас они стали более эмоционально отзывчивыми и любознательны. У наших воспитанников сформировались </a:t>
            </a:r>
            <a:r>
              <a:rPr lang="ru-RU" b="1" dirty="0" smtClean="0"/>
              <a:t>патриотические чувства</a:t>
            </a:r>
            <a:r>
              <a:rPr lang="ru-RU" dirty="0" smtClean="0"/>
              <a:t>, повысилась самооценка. </a:t>
            </a:r>
          </a:p>
          <a:p>
            <a:pPr algn="just">
              <a:buNone/>
            </a:pPr>
            <a:r>
              <a:rPr lang="ru-RU" dirty="0" smtClean="0"/>
              <a:t>      Использование проектного метода в системе патриотического воспитания позволяет сочетать интересы всех участников проекта:</a:t>
            </a:r>
          </a:p>
          <a:p>
            <a:pPr algn="just">
              <a:buNone/>
            </a:pPr>
            <a:r>
              <a:rPr lang="ru-RU" dirty="0" smtClean="0"/>
              <a:t>- педагог имеет возможность самореализации и проявления творчества в работе в соответствии со своим профессиональным уровнем;</a:t>
            </a:r>
          </a:p>
          <a:p>
            <a:pPr algn="just">
              <a:buNone/>
            </a:pPr>
            <a:r>
              <a:rPr lang="ru-RU" dirty="0" smtClean="0"/>
              <a:t>- родители имеют возможность активно участвовать в значимом для них процессе патриотического воспитания детей;</a:t>
            </a:r>
          </a:p>
          <a:p>
            <a:pPr algn="just">
              <a:buNone/>
            </a:pPr>
            <a:r>
              <a:rPr lang="ru-RU" dirty="0" smtClean="0"/>
              <a:t>- дети организуются в соответствии с их интересами, желаниями, потребностями.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57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8929718" cy="650085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</a:t>
            </a:r>
            <a:r>
              <a:rPr lang="ru-RU" b="1" i="1" u="sng" dirty="0" smtClean="0"/>
              <a:t>Проектная деятельность </a:t>
            </a:r>
            <a:r>
              <a:rPr lang="ru-RU" dirty="0" smtClean="0"/>
              <a:t>– это целенаправленная деятельность по определенному плану для решения поисковых, исследовательских, практических задач по любому направлению содержания образования.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285984" y="1857364"/>
            <a:ext cx="4071966" cy="1000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 </a:t>
            </a:r>
          </a:p>
          <a:p>
            <a:pPr algn="ctr"/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проектной деятельности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1714480" y="2714620"/>
            <a:ext cx="1285884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2428860" y="3000372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4"/>
          </p:cNvCxnSpPr>
          <p:nvPr/>
        </p:nvCxnSpPr>
        <p:spPr>
          <a:xfrm rot="5400000">
            <a:off x="3053942" y="4089803"/>
            <a:ext cx="2500332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4750595" y="3107529"/>
            <a:ext cx="1285884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5"/>
          </p:cNvCxnSpPr>
          <p:nvPr/>
        </p:nvCxnSpPr>
        <p:spPr>
          <a:xfrm rot="16200000" flipH="1">
            <a:off x="5986554" y="2486100"/>
            <a:ext cx="646532" cy="1096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285720" y="3286124"/>
            <a:ext cx="1485904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МАКЕТ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1285852" y="4143380"/>
            <a:ext cx="2071702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ПЛАКАТЫ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3000364" y="5357826"/>
            <a:ext cx="250033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КОЛЛЕКЦИИ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5000628" y="4071942"/>
            <a:ext cx="2000264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АЛЬБОМЫ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6500826" y="3286124"/>
            <a:ext cx="2643174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РАЗВЛЕЧЕНИЯ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143240" y="2500306"/>
            <a:ext cx="3214710" cy="1200152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дает ребенку возможность:</a:t>
            </a:r>
            <a:endParaRPr lang="ru-RU" sz="2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14678" y="214290"/>
            <a:ext cx="2857520" cy="1200152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ЭКСПЕРИМЕН-ТИРОВАТЬ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1214422"/>
            <a:ext cx="2928958" cy="1500198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ПРОЯВЛЯТЬ ЛЮБОЗНАТЕЛЬ-НОСТЬ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3143248"/>
            <a:ext cx="2628912" cy="1571636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ПРОЯВЛЯТЬ АКТИВНОСТЬ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57950" y="1357298"/>
            <a:ext cx="2557474" cy="1285884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ПРОЯВЛЯТЬ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42976" y="5214950"/>
            <a:ext cx="3128978" cy="1357322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ВЗАИМОДЕЙСТ-ВОВАТЬ С ДЕТЬМИ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00694" y="5286388"/>
            <a:ext cx="3143240" cy="1285884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ВЗАИМОДЕЙСТ-ВОВАТЬ СО ВЗРОСЛЫМИ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86512" y="3429000"/>
            <a:ext cx="2486036" cy="1285884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 САМОСТОЯТЕЛЬНЫМ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Прямая со стрелкой 12"/>
          <p:cNvCxnSpPr>
            <a:stCxn id="4" idx="0"/>
          </p:cNvCxnSpPr>
          <p:nvPr/>
        </p:nvCxnSpPr>
        <p:spPr>
          <a:xfrm rot="16200000" flipV="1">
            <a:off x="4232670" y="1982380"/>
            <a:ext cx="1000132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857884" y="2357430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929322" y="3571876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0" idx="1"/>
          </p:cNvCxnSpPr>
          <p:nvPr/>
        </p:nvCxnSpPr>
        <p:spPr>
          <a:xfrm rot="16200000" flipH="1">
            <a:off x="4708002" y="4221691"/>
            <a:ext cx="1759949" cy="746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3071802" y="4214818"/>
            <a:ext cx="171451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3"/>
            <a:endCxn id="7" idx="6"/>
          </p:cNvCxnSpPr>
          <p:nvPr/>
        </p:nvCxnSpPr>
        <p:spPr>
          <a:xfrm rot="5400000">
            <a:off x="2919285" y="3234327"/>
            <a:ext cx="404366" cy="985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1"/>
          </p:cNvCxnSpPr>
          <p:nvPr/>
        </p:nvCxnSpPr>
        <p:spPr>
          <a:xfrm rot="16200000" flipV="1">
            <a:off x="3005001" y="2067041"/>
            <a:ext cx="390072" cy="827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7554" y="2500306"/>
            <a:ext cx="2357454" cy="17859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Формы работы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2844" y="4429132"/>
            <a:ext cx="3357586" cy="2214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Совместная деятельность педагога с детьми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214290"/>
            <a:ext cx="3428992" cy="2214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Непосредственно образовательная деятельность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15008" y="214290"/>
            <a:ext cx="3428992" cy="2286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самостоятельной деятельности детей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500694" y="4500570"/>
            <a:ext cx="3500462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совместной деятельности с семьей 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643570" y="2143116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2857488" y="2214554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2857488" y="4143380"/>
            <a:ext cx="64294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5572132" y="4143380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pPr algn="ctr"/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0007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Правильный пятиугольник 3"/>
          <p:cNvSpPr/>
          <p:nvPr/>
        </p:nvSpPr>
        <p:spPr>
          <a:xfrm>
            <a:off x="2857488" y="2714620"/>
            <a:ext cx="3143272" cy="2000264"/>
          </a:xfrm>
          <a:prstGeom prst="pentago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 результаты:</a:t>
            </a:r>
            <a:endParaRPr lang="ru-RU" sz="24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8-конечная звезда 7"/>
          <p:cNvSpPr/>
          <p:nvPr/>
        </p:nvSpPr>
        <p:spPr>
          <a:xfrm>
            <a:off x="428596" y="1357298"/>
            <a:ext cx="2857520" cy="2500330"/>
          </a:xfrm>
          <a:prstGeom prst="star8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</a:rPr>
              <a:t>Имеет представления о природе и труде людей родного края</a:t>
            </a:r>
          </a:p>
        </p:txBody>
      </p:sp>
      <p:sp>
        <p:nvSpPr>
          <p:cNvPr id="9" name="8-конечная звезда 8"/>
          <p:cNvSpPr/>
          <p:nvPr/>
        </p:nvSpPr>
        <p:spPr>
          <a:xfrm>
            <a:off x="5572132" y="1357298"/>
            <a:ext cx="2928958" cy="2428892"/>
          </a:xfrm>
          <a:prstGeom prst="star8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Знает о том, что армия – защитница нашей Родины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8-конечная звезда 9"/>
          <p:cNvSpPr/>
          <p:nvPr/>
        </p:nvSpPr>
        <p:spPr>
          <a:xfrm>
            <a:off x="3000364" y="428604"/>
            <a:ext cx="3000396" cy="2214578"/>
          </a:xfrm>
          <a:prstGeom prst="star8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Любит и уважает родителей и других членов семьи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1071538" y="4357694"/>
            <a:ext cx="2786082" cy="2285992"/>
          </a:xfrm>
          <a:prstGeom prst="star8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Осознает себя гражданином РФ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8-конечная звезда 11"/>
          <p:cNvSpPr/>
          <p:nvPr/>
        </p:nvSpPr>
        <p:spPr>
          <a:xfrm>
            <a:off x="5000628" y="4286256"/>
            <a:ext cx="2714644" cy="2414598"/>
          </a:xfrm>
          <a:prstGeom prst="star8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Проявляет интерес к своей культуре  и других народов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34" y="357166"/>
            <a:ext cx="8215370" cy="12715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Этапы формирования нравственно-патриотических чувств: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2357430"/>
            <a:ext cx="821537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 этап: «Я, моя семья, мои друзья»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4000504"/>
            <a:ext cx="8215370" cy="914400"/>
          </a:xfrm>
          <a:prstGeom prst="roundRect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2 этап: «Малая Родина»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5715016"/>
            <a:ext cx="8215370" cy="914400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3 этап: «Наша Великая Россия»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572000" y="4929198"/>
            <a:ext cx="45719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572000" y="1643050"/>
            <a:ext cx="45719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500562" y="3286124"/>
            <a:ext cx="7143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1349</TotalTime>
  <Words>776</Words>
  <PresentationFormat>Экран (4:3)</PresentationFormat>
  <Paragraphs>103</Paragraphs>
  <Slides>44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 МДОАУ «Детский сад № 123 «Гармония»</vt:lpstr>
      <vt:lpstr>Слайд 2</vt:lpstr>
      <vt:lpstr>Цель: </vt:lpstr>
      <vt:lpstr>Задачи:</vt:lpstr>
      <vt:lpstr>Слайд 5</vt:lpstr>
      <vt:lpstr>Слайд 6</vt:lpstr>
      <vt:lpstr> </vt:lpstr>
      <vt:lpstr>Слайд 8</vt:lpstr>
      <vt:lpstr>Слайд 9</vt:lpstr>
      <vt:lpstr>Работа в первую очередь направлена  на организацию развивающей среды, чтобы дать возможность наиболее эффективно развивать индивидуальность каждого ребёнка</vt:lpstr>
      <vt:lpstr>Слайд 11</vt:lpstr>
      <vt:lpstr>1 этап: «Я, моя семья, мои друзья» </vt:lpstr>
      <vt:lpstr>Проект  «Крепкая семья – крепкая Россия»</vt:lpstr>
      <vt:lpstr>Проведены беседы: «Моя семья»,  «Мои друзья», «Я человек» </vt:lpstr>
      <vt:lpstr>Разработаны консультации для родителей:</vt:lpstr>
      <vt:lpstr>Генеалогическое древо:</vt:lpstr>
      <vt:lpstr>Проведение родительского собрания</vt:lpstr>
      <vt:lpstr>Выставка коллажей  «Самый счастливый день моей семьи»</vt:lpstr>
      <vt:lpstr>Слайд 19</vt:lpstr>
      <vt:lpstr>Проект «Вместе  дружная  семья  детский сад,  родители  и я»</vt:lpstr>
      <vt:lpstr>Экскурсия по детскому саду  на кухню, прачку, в кабинет медсестры </vt:lpstr>
      <vt:lpstr>Макет «Наш детский сад»</vt:lpstr>
      <vt:lpstr>Проведение выставки  «Подарок для детского сада» </vt:lpstr>
      <vt:lpstr>  2 этап: «Малая родина»</vt:lpstr>
      <vt:lpstr>Проект  «Мой любимый город Орск»  </vt:lpstr>
      <vt:lpstr>Создан  дидактический материал</vt:lpstr>
      <vt:lpstr>Занятия с детьми</vt:lpstr>
      <vt:lpstr>Слайд 28</vt:lpstr>
      <vt:lpstr>Проведение выставки творческих совместных работ родителей и детей на тему : «Мой любимый город Орск»</vt:lpstr>
      <vt:lpstr>Подготовили видеопоздравление  к дню города.</vt:lpstr>
      <vt:lpstr>3 этап:«Наша Великая Россия» </vt:lpstr>
      <vt:lpstr>Проект «День народного единства»</vt:lpstr>
      <vt:lpstr>Рисование  открытки:  «День народного единства»</vt:lpstr>
      <vt:lpstr>Изготовление плаката  «Единство народов России»</vt:lpstr>
      <vt:lpstr>Музей в группе  «Мы едины, мы непобедимы!»</vt:lpstr>
      <vt:lpstr>Развлечение  «День народного единства»</vt:lpstr>
      <vt:lpstr>Проект  «Этот славный день победы»  </vt:lpstr>
      <vt:lpstr>Слайд 38</vt:lpstr>
      <vt:lpstr>Игры детей с дидактическим материалом</vt:lpstr>
      <vt:lpstr>Ознакомление детей с художественной литературой;  рассматривание иллюстраций  на тему ВОВ </vt:lpstr>
      <vt:lpstr> Выставка творческих работ на тему  «75 лет Великой Победе»</vt:lpstr>
      <vt:lpstr>Слайд 42</vt:lpstr>
      <vt:lpstr>Заключение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MSI</dc:creator>
  <cp:lastModifiedBy>1</cp:lastModifiedBy>
  <cp:revision>43</cp:revision>
  <dcterms:created xsi:type="dcterms:W3CDTF">2016-02-19T05:19:09Z</dcterms:created>
  <dcterms:modified xsi:type="dcterms:W3CDTF">2021-02-05T09:28:52Z</dcterms:modified>
</cp:coreProperties>
</file>