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C63-DAB8-480D-AFDD-3131EAA949AE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F521-ABE6-4135-8865-5F2447D3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7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C63-DAB8-480D-AFDD-3131EAA949AE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F521-ABE6-4135-8865-5F2447D3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4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C63-DAB8-480D-AFDD-3131EAA949AE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F521-ABE6-4135-8865-5F2447D3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4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C63-DAB8-480D-AFDD-3131EAA949AE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F521-ABE6-4135-8865-5F2447D3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5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C63-DAB8-480D-AFDD-3131EAA949AE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F521-ABE6-4135-8865-5F2447D3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9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C63-DAB8-480D-AFDD-3131EAA949AE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F521-ABE6-4135-8865-5F2447D3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2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C63-DAB8-480D-AFDD-3131EAA949AE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F521-ABE6-4135-8865-5F2447D3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2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C63-DAB8-480D-AFDD-3131EAA949AE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F521-ABE6-4135-8865-5F2447D3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C63-DAB8-480D-AFDD-3131EAA949AE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F521-ABE6-4135-8865-5F2447D3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3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C63-DAB8-480D-AFDD-3131EAA949AE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F521-ABE6-4135-8865-5F2447D3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5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FC63-DAB8-480D-AFDD-3131EAA949AE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F521-ABE6-4135-8865-5F2447D3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3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FC63-DAB8-480D-AFDD-3131EAA949AE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F521-ABE6-4135-8865-5F2447D33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3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08700" y="5067299"/>
            <a:ext cx="5588000" cy="12747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chive" panose="02000506040000020004" pitchFamily="50" charset="0"/>
              </a:rPr>
              <a:t>Подготовила воспитатель:</a:t>
            </a:r>
            <a:br>
              <a:rPr lang="ru-RU" sz="2800" dirty="0" smtClean="0">
                <a:latin typeface="Archive" panose="02000506040000020004" pitchFamily="50" charset="0"/>
              </a:rPr>
            </a:br>
            <a:r>
              <a:rPr lang="ru-RU" sz="2800" dirty="0" smtClean="0">
                <a:latin typeface="Archive" panose="02000506040000020004" pitchFamily="50" charset="0"/>
              </a:rPr>
              <a:t>                       </a:t>
            </a:r>
            <a:r>
              <a:rPr lang="ru-RU" sz="2800" dirty="0" err="1" smtClean="0">
                <a:latin typeface="Archive" panose="02000506040000020004" pitchFamily="50" charset="0"/>
              </a:rPr>
              <a:t>Каипкулова</a:t>
            </a:r>
            <a:r>
              <a:rPr lang="ru-RU" sz="2800" dirty="0" smtClean="0">
                <a:latin typeface="Archive" panose="02000506040000020004" pitchFamily="50" charset="0"/>
              </a:rPr>
              <a:t> Г.А.</a:t>
            </a:r>
            <a:endParaRPr lang="ru-RU" sz="2800" dirty="0">
              <a:latin typeface="Archive" panose="02000506040000020004" pitchFamily="50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2016125"/>
            <a:ext cx="10515600" cy="233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chive" panose="02000506040000020004" pitchFamily="50" charset="0"/>
              </a:rPr>
              <a:t>Дидактическая игра </a:t>
            </a:r>
            <a:br>
              <a:rPr lang="ru-RU" b="1" dirty="0" smtClean="0">
                <a:latin typeface="Archive" panose="02000506040000020004" pitchFamily="50" charset="0"/>
              </a:rPr>
            </a:br>
            <a:r>
              <a:rPr lang="ru-RU" b="1" dirty="0" smtClean="0">
                <a:latin typeface="Archive" panose="02000506040000020004" pitchFamily="50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Archive" panose="02000506040000020004" pitchFamily="50" charset="0"/>
              </a:rPr>
              <a:t>Опасные </a:t>
            </a:r>
            <a:r>
              <a:rPr lang="ru-RU" b="1" dirty="0" smtClean="0">
                <a:latin typeface="Archive" panose="02000506040000020004" pitchFamily="50" charset="0"/>
              </a:rPr>
              <a:t>и </a:t>
            </a:r>
            <a:r>
              <a:rPr lang="ru-RU" b="1" dirty="0" smtClean="0">
                <a:solidFill>
                  <a:srgbClr val="00B050"/>
                </a:solidFill>
                <a:latin typeface="Archive" panose="02000506040000020004" pitchFamily="50" charset="0"/>
              </a:rPr>
              <a:t>безопасные</a:t>
            </a:r>
            <a:r>
              <a:rPr lang="ru-RU" b="1" dirty="0" smtClean="0">
                <a:solidFill>
                  <a:srgbClr val="FF0000"/>
                </a:solidFill>
                <a:latin typeface="Archive" panose="02000506040000020004" pitchFamily="50" charset="0"/>
              </a:rPr>
              <a:t> </a:t>
            </a:r>
            <a:r>
              <a:rPr lang="ru-RU" b="1" dirty="0" smtClean="0">
                <a:latin typeface="Archive" panose="02000506040000020004" pitchFamily="50" charset="0"/>
              </a:rPr>
              <a:t>предметы»</a:t>
            </a:r>
            <a:endParaRPr lang="ru-RU" b="1" dirty="0">
              <a:latin typeface="Archive" panose="02000506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81596"/>
            <a:ext cx="1181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ja-JP" dirty="0" smtClean="0">
                <a:solidFill>
                  <a:schemeClr val="tx1"/>
                </a:solidFill>
                <a:latin typeface="Archive" panose="02000506040000020004" pitchFamily="50" charset="0"/>
                <a:cs typeface="HGP創英角ｺﾞｼｯｸUB"/>
              </a:rPr>
              <a:t>муниципальное дошкольное образовательное </a:t>
            </a:r>
            <a:br>
              <a:rPr lang="ru-RU" altLang="ja-JP" dirty="0" smtClean="0">
                <a:solidFill>
                  <a:schemeClr val="tx1"/>
                </a:solidFill>
                <a:latin typeface="Archive" panose="02000506040000020004" pitchFamily="50" charset="0"/>
                <a:cs typeface="HGP創英角ｺﾞｼｯｸUB"/>
              </a:rPr>
            </a:br>
            <a:r>
              <a:rPr lang="ru-RU" altLang="ja-JP" dirty="0" smtClean="0">
                <a:solidFill>
                  <a:schemeClr val="tx1"/>
                </a:solidFill>
                <a:latin typeface="Archive" panose="02000506040000020004" pitchFamily="50" charset="0"/>
                <a:cs typeface="HGP創英角ｺﾞｼｯｸUB"/>
              </a:rPr>
              <a:t>автономное учреждение «Детский сад № 123 «Гармония» комбинированного вида г. Орска</a:t>
            </a:r>
            <a:endParaRPr lang="ru-RU" dirty="0">
              <a:latin typeface="Archive" panose="020005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3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682625"/>
            <a:ext cx="11379200" cy="617537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chive" panose="02000506040000020004" pitchFamily="50" charset="0"/>
              </a:rPr>
              <a:t>Цель: </a:t>
            </a:r>
            <a:r>
              <a:rPr lang="ru-RU" sz="3600" dirty="0" smtClean="0">
                <a:latin typeface="Archive" panose="02000506040000020004" pitchFamily="50" charset="0"/>
              </a:rPr>
              <a:t>закрепить знания детей об опасных и безопасных для жизни предметах. Развивать умение обосновывать свой ответ, внимание, мышление, речь.</a:t>
            </a:r>
            <a:br>
              <a:rPr lang="ru-RU" sz="3600" dirty="0" smtClean="0">
                <a:latin typeface="Archive" panose="02000506040000020004" pitchFamily="50" charset="0"/>
              </a:rPr>
            </a:br>
            <a:r>
              <a:rPr lang="ru-RU" sz="3600" dirty="0" smtClean="0">
                <a:latin typeface="Archive" panose="02000506040000020004" pitchFamily="50" charset="0"/>
              </a:rPr>
              <a:t/>
            </a:r>
            <a:br>
              <a:rPr lang="ru-RU" sz="3600" dirty="0" smtClean="0">
                <a:latin typeface="Archive" panose="02000506040000020004" pitchFamily="50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Archive" panose="02000506040000020004" pitchFamily="50" charset="0"/>
              </a:rPr>
              <a:t>Задачи:</a:t>
            </a:r>
            <a:br>
              <a:rPr lang="ru-RU" sz="3600" dirty="0" smtClean="0">
                <a:solidFill>
                  <a:srgbClr val="00B050"/>
                </a:solidFill>
                <a:latin typeface="Archive" panose="02000506040000020004" pitchFamily="50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Archive" panose="02000506040000020004" pitchFamily="50" charset="0"/>
              </a:rPr>
              <a:t>1. </a:t>
            </a:r>
            <a:r>
              <a:rPr lang="ru-RU" sz="3600" dirty="0" smtClean="0">
                <a:latin typeface="Archive" panose="02000506040000020004" pitchFamily="50" charset="0"/>
              </a:rPr>
              <a:t>Закреплять знания об опасных предметах и правила обращения с ними. Обучать основам личной безопасности.</a:t>
            </a:r>
            <a:br>
              <a:rPr lang="ru-RU" sz="3600" dirty="0" smtClean="0">
                <a:latin typeface="Archive" panose="02000506040000020004" pitchFamily="50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Archive" panose="02000506040000020004" pitchFamily="50" charset="0"/>
              </a:rPr>
              <a:t>2. </a:t>
            </a:r>
            <a:r>
              <a:rPr lang="ru-RU" sz="3600" dirty="0" smtClean="0">
                <a:latin typeface="Archive" panose="02000506040000020004" pitchFamily="50" charset="0"/>
              </a:rPr>
              <a:t>развивать речь, мышление, умение сравнивать предметы. Формировать понятие «можно-нельзя» к различным ситуациям дома.</a:t>
            </a:r>
            <a:r>
              <a:rPr lang="ru-RU" sz="3600" dirty="0" smtClean="0">
                <a:solidFill>
                  <a:srgbClr val="00B050"/>
                </a:solidFill>
                <a:latin typeface="Archive" panose="02000506040000020004" pitchFamily="50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Archive" panose="02000506040000020004" pitchFamily="50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Archive" panose="02000506040000020004" pitchFamily="50" charset="0"/>
              </a:rPr>
              <a:t>3. </a:t>
            </a:r>
            <a:r>
              <a:rPr lang="ru-RU" sz="3600" dirty="0" smtClean="0">
                <a:latin typeface="Archive" panose="02000506040000020004" pitchFamily="50" charset="0"/>
              </a:rPr>
              <a:t>воспитывать у детей аккуратность в обращении с опасными предметами.</a:t>
            </a:r>
            <a:br>
              <a:rPr lang="ru-RU" sz="3600" dirty="0" smtClean="0">
                <a:latin typeface="Archive" panose="02000506040000020004" pitchFamily="50" charset="0"/>
              </a:rPr>
            </a:br>
            <a:r>
              <a:rPr lang="ru-RU" sz="2800" dirty="0" smtClean="0">
                <a:latin typeface="Archive" panose="02000506040000020004" pitchFamily="50" charset="0"/>
              </a:rPr>
              <a:t/>
            </a:r>
            <a:br>
              <a:rPr lang="ru-RU" sz="2800" dirty="0" smtClean="0">
                <a:latin typeface="Archive" panose="02000506040000020004" pitchFamily="50" charset="0"/>
              </a:rPr>
            </a:br>
            <a:endParaRPr lang="ru-RU" sz="2800" dirty="0">
              <a:latin typeface="Archive" panose="020005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2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355601"/>
            <a:ext cx="11480800" cy="6299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chive" panose="02000506040000020004" pitchFamily="50" charset="0"/>
              </a:rPr>
              <a:t>Правила игры: </a:t>
            </a:r>
            <a:r>
              <a:rPr lang="ru-RU" sz="3600" dirty="0" smtClean="0">
                <a:latin typeface="Archive" panose="02000506040000020004" pitchFamily="50" charset="0"/>
              </a:rPr>
              <a:t>Детям раздаются карточки и фишки красного и зеленого цвета. Если предмет опасен – ставится красная фишка, если безопасен – зеленая. Объяснить, чем опасен предмет.</a:t>
            </a:r>
            <a:br>
              <a:rPr lang="ru-RU" sz="3600" dirty="0" smtClean="0">
                <a:latin typeface="Archive" panose="02000506040000020004" pitchFamily="50" charset="0"/>
              </a:rPr>
            </a:br>
            <a:r>
              <a:rPr lang="ru-RU" sz="3600" dirty="0">
                <a:latin typeface="Archive" panose="02000506040000020004" pitchFamily="50" charset="0"/>
              </a:rPr>
              <a:t/>
            </a:r>
            <a:br>
              <a:rPr lang="ru-RU" sz="3600" dirty="0">
                <a:latin typeface="Archive" panose="02000506040000020004" pitchFamily="50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Archive" panose="02000506040000020004" pitchFamily="50" charset="0"/>
              </a:rPr>
              <a:t>В игре используются картинки: </a:t>
            </a:r>
            <a:r>
              <a:rPr lang="ru-RU" sz="3600" dirty="0" smtClean="0">
                <a:latin typeface="Archive" panose="02000506040000020004" pitchFamily="50" charset="0"/>
              </a:rPr>
              <a:t/>
            </a:r>
            <a:br>
              <a:rPr lang="ru-RU" sz="3600" dirty="0" smtClean="0">
                <a:latin typeface="Archive" panose="02000506040000020004" pitchFamily="50" charset="0"/>
              </a:rPr>
            </a:br>
            <a:r>
              <a:rPr lang="ru-RU" sz="3600" u="sng" dirty="0" smtClean="0">
                <a:latin typeface="Archive" panose="02000506040000020004" pitchFamily="50" charset="0"/>
              </a:rPr>
              <a:t>Безопасные предметы </a:t>
            </a:r>
            <a:r>
              <a:rPr lang="ru-RU" sz="3600" dirty="0" smtClean="0">
                <a:latin typeface="Archive" panose="02000506040000020004" pitchFamily="50" charset="0"/>
              </a:rPr>
              <a:t>– книги, мяч, кукла, пирамидка, расческа, конструктор, ложка.</a:t>
            </a:r>
            <a:br>
              <a:rPr lang="ru-RU" sz="3600" dirty="0" smtClean="0">
                <a:latin typeface="Archive" panose="02000506040000020004" pitchFamily="50" charset="0"/>
              </a:rPr>
            </a:br>
            <a:r>
              <a:rPr lang="ru-RU" sz="3600" u="sng" dirty="0" smtClean="0">
                <a:latin typeface="Archive" panose="02000506040000020004" pitchFamily="50" charset="0"/>
              </a:rPr>
              <a:t>Опасные предметы </a:t>
            </a:r>
            <a:r>
              <a:rPr lang="ru-RU" sz="3600" dirty="0" smtClean="0">
                <a:latin typeface="Archive" panose="02000506040000020004" pitchFamily="50" charset="0"/>
              </a:rPr>
              <a:t>– градусник, шило, нож, спички, ножницы, игла, таблетки.</a:t>
            </a:r>
            <a:endParaRPr lang="ru-RU" sz="3600" dirty="0">
              <a:solidFill>
                <a:srgbClr val="00B050"/>
              </a:solidFill>
              <a:latin typeface="Archive" panose="020005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8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7" b="12764"/>
          <a:stretch/>
        </p:blipFill>
        <p:spPr>
          <a:xfrm>
            <a:off x="749301" y="1025837"/>
            <a:ext cx="4924216" cy="4612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4" b="16123"/>
          <a:stretch/>
        </p:blipFill>
        <p:spPr>
          <a:xfrm>
            <a:off x="6386249" y="1025837"/>
            <a:ext cx="5234252" cy="46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0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74924"/>
            <a:ext cx="4276516" cy="5695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574924"/>
            <a:ext cx="4301917" cy="57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3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601346"/>
            <a:ext cx="4213016" cy="5610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601344"/>
            <a:ext cx="4213017" cy="56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5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23717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Archive" panose="02000506040000020004" pitchFamily="50" charset="0"/>
              </a:rPr>
              <a:t>Спасибо за внимание!</a:t>
            </a:r>
            <a:endParaRPr lang="ru-RU" sz="6600" dirty="0">
              <a:latin typeface="Archive" panose="020005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45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69</Words>
  <Application>Microsoft Office PowerPoint</Application>
  <PresentationFormat>Широкоэкранный</PresentationFormat>
  <Paragraphs>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MS PGothic</vt:lpstr>
      <vt:lpstr>Archive</vt:lpstr>
      <vt:lpstr>Arial</vt:lpstr>
      <vt:lpstr>Calibri</vt:lpstr>
      <vt:lpstr>Calibri Light</vt:lpstr>
      <vt:lpstr>HGP創英角ｺﾞｼｯｸUB</vt:lpstr>
      <vt:lpstr>Тема Office</vt:lpstr>
      <vt:lpstr>Подготовила воспитатель:                        Каипкулова Г.А.</vt:lpstr>
      <vt:lpstr>Цель: закрепить знания детей об опасных и безопасных для жизни предметах. Развивать умение обосновывать свой ответ, внимание, мышление, речь.  Задачи: 1. Закреплять знания об опасных предметах и правила обращения с ними. Обучать основам личной безопасности. 2. развивать речь, мышление, умение сравнивать предметы. Формировать понятие «можно-нельзя» к различным ситуациям дома. 3. воспитывать у детей аккуратность в обращении с опасными предметами.  </vt:lpstr>
      <vt:lpstr>Правила игры: Детям раздаются карточки и фишки красного и зеленого цвета. Если предмет опасен – ставится красная фишка, если безопасен – зеленая. Объяснить, чем опасен предмет.  В игре используются картинки:  Безопасные предметы – книги, мяч, кукла, пирамидка, расческа, конструктор, ложка. Опасные предметы – градусник, шило, нож, спички, ножницы, игла, таблетки.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воспитатель:                        Каипкулова Г.А.</dc:title>
  <dc:creator>Учетная запись Майкрософт</dc:creator>
  <cp:lastModifiedBy>Учетная запись Майкрософт</cp:lastModifiedBy>
  <cp:revision>4</cp:revision>
  <dcterms:created xsi:type="dcterms:W3CDTF">2025-01-25T17:53:11Z</dcterms:created>
  <dcterms:modified xsi:type="dcterms:W3CDTF">2025-01-25T18:16:33Z</dcterms:modified>
</cp:coreProperties>
</file>