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78" r:id="rId4"/>
    <p:sldId id="279" r:id="rId5"/>
    <p:sldId id="281" r:id="rId6"/>
    <p:sldId id="282" r:id="rId7"/>
    <p:sldId id="283" r:id="rId8"/>
    <p:sldId id="271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776"/>
    <a:srgbClr val="00339A"/>
    <a:srgbClr val="01316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96"/>
      </p:cViewPr>
      <p:guideLst>
        <p:guide orient="horz" pos="431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2040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91711EC-CFD6-4E54-BCA5-10E73EB1A691}" type="datetimeFigureOut">
              <a:rPr lang="ru-RU"/>
              <a:pPr>
                <a:defRPr/>
              </a:pPr>
              <a:t>19.10.2022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C73CC32-C3FA-42EB-9FF7-385F82887E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1FA87B7-061B-4AFA-824B-C07EEBDAC8B4}" type="datetimeFigureOut">
              <a:rPr lang="ru-RU"/>
              <a:pPr>
                <a:defRPr/>
              </a:pPr>
              <a:t>19.10.2022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Click to edit Master text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F7FF21-D518-46CD-96DC-A614A2CE64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792CAC-90D2-46B1-99F8-15954F4410C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855564-4940-4FF6-918A-8D669FA2BBE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855564-4940-4FF6-918A-8D669FA2BBE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855564-4940-4FF6-918A-8D669FA2BBE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142984"/>
            <a:ext cx="7858180" cy="1470025"/>
          </a:xfrm>
        </p:spPr>
        <p:txBody>
          <a:bodyPr/>
          <a:lstStyle>
            <a:lvl1pPr>
              <a:defRPr baseline="0">
                <a:ea typeface="+mj-ea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8001056" cy="642942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B05FF-CF4E-4C0D-9EFF-8D1BA1C4B380}" type="datetimeFigureOut">
              <a:rPr lang="ru-RU"/>
              <a:pPr>
                <a:defRPr/>
              </a:pPr>
              <a:t>19.10.2022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47903-C27D-4C1D-89A1-EB21F20189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957A1-B9D4-4E26-A78E-21963860DB83}" type="datetimeFigureOut">
              <a:rPr lang="ru-RU"/>
              <a:pPr>
                <a:defRPr/>
              </a:pPr>
              <a:t>19.10.2022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05673-484E-4054-9FB0-9B28CA045A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8BED1-46AA-4C16-8DF7-EAEF4B5FC033}" type="datetimeFigureOut">
              <a:rPr lang="ru-RU"/>
              <a:pPr>
                <a:defRPr/>
              </a:pPr>
              <a:t>19.10.2022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A0591-B09A-476F-9E9B-DD17C9545C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FD345-24EB-4803-B975-80B27693EF8C}" type="datetimeFigureOut">
              <a:rPr lang="ru-RU"/>
              <a:pPr>
                <a:defRPr/>
              </a:pPr>
              <a:t>19.10.2022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FA3CA-AE97-4E22-A6B5-999DF5C144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9671D-698F-43A2-99F7-5945E6FC7293}" type="datetimeFigureOut">
              <a:rPr lang="ru-RU"/>
              <a:pPr>
                <a:defRPr/>
              </a:pPr>
              <a:t>19.10.2022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C32ED-22E0-4D4E-AAC8-9E99175D3B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A5EE5-5038-418A-95BA-924104009A6F}" type="datetimeFigureOut">
              <a:rPr lang="ru-RU"/>
              <a:pPr>
                <a:defRPr/>
              </a:pPr>
              <a:t>19.10.2022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DD84F-CE70-48F8-9092-AD161CBE8F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77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77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E7D42-4BCE-40A0-8D30-3F20AFC9A66D}" type="datetimeFigureOut">
              <a:rPr lang="ru-RU"/>
              <a:pPr>
                <a:defRPr/>
              </a:pPr>
              <a:t>19.10.2022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65DA2-51CB-4A52-A888-BFE39E42F0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E1501-1DB6-4E84-80C0-E136CED96028}" type="datetimeFigureOut">
              <a:rPr lang="ru-RU"/>
              <a:pPr>
                <a:defRPr/>
              </a:pPr>
              <a:t>19.10.2022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D6691-3D0E-4B78-8EDC-3ACB4CA7B6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DAF7E-9611-488A-94FE-ABC0E8EC6E2A}" type="datetimeFigureOut">
              <a:rPr lang="ru-RU"/>
              <a:pPr>
                <a:defRPr/>
              </a:pPr>
              <a:t>19.10.2022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0A21A-8FC6-430E-89C1-E617C3000E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49100-1D38-4620-A501-5F59EB01D78C}" type="datetimeFigureOut">
              <a:rPr lang="ru-RU"/>
              <a:pPr>
                <a:defRPr/>
              </a:pPr>
              <a:t>19.10.2022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30FBD-48D8-47B4-BABE-DA7D586622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CE56F-2892-4D91-989C-983BABCE3C5F}" type="datetimeFigureOut">
              <a:rPr lang="ru-RU"/>
              <a:pPr>
                <a:defRPr/>
              </a:pPr>
              <a:t>19.10.2022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F4B8E-DF62-4B5A-963B-46890C41F4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0000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2060"/>
                </a:solidFill>
                <a:latin typeface="+mn-lt"/>
              </a:defRPr>
            </a:lvl1pPr>
          </a:lstStyle>
          <a:p>
            <a:pPr>
              <a:defRPr/>
            </a:pPr>
            <a:fld id="{1D0680B5-DB1C-496C-90A1-0E6A50EABC20}" type="datetimeFigureOut">
              <a:rPr lang="ru-RU"/>
              <a:pPr>
                <a:defRPr/>
              </a:pPr>
              <a:t>19.10.2022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2060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2060"/>
                </a:solidFill>
                <a:latin typeface="+mn-lt"/>
              </a:defRPr>
            </a:lvl1pPr>
          </a:lstStyle>
          <a:p>
            <a:pPr>
              <a:defRPr/>
            </a:pPr>
            <a:fld id="{8F83DCB9-0B0D-4DD1-A2BC-83E9CD3326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advClick="0" advTm="10000">
    <p:wipe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ln w="1905">
            <a:solidFill>
              <a:schemeClr val="bg1">
                <a:lumMod val="95000"/>
              </a:schemeClr>
            </a:solidFill>
          </a:ln>
          <a:solidFill>
            <a:srgbClr val="00339A"/>
          </a:solidFill>
          <a:effectLst>
            <a:innerShdw blurRad="69850" dist="43180" dir="5400000">
              <a:srgbClr val="000000">
                <a:alpha val="65000"/>
              </a:srgbClr>
            </a:inn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cs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cs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cs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 kern="1200">
          <a:solidFill>
            <a:srgbClr val="48322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800" kern="1200">
          <a:solidFill>
            <a:srgbClr val="48322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rgbClr val="48322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 kern="1200">
          <a:solidFill>
            <a:srgbClr val="48322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 kern="1200">
          <a:solidFill>
            <a:srgbClr val="48322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4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hyperlink" Target="http://www.smayli.ru/smile/detia-659.html" TargetMode="External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hyperlink" Target="http://www.smayli.ru/smile/detia-842.html" TargetMode="External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hyperlink" Target="http://www.smayli.ru/smile/detia-673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1214422"/>
            <a:ext cx="8358246" cy="1612901"/>
          </a:xfrm>
        </p:spPr>
        <p:txBody>
          <a:bodyPr>
            <a:normAutofit fontScale="90000"/>
          </a:bodyPr>
          <a:lstStyle/>
          <a:p>
            <a:r>
              <a:rPr lang="ru-RU" u="sng" dirty="0" smtClean="0"/>
              <a:t>«</a:t>
            </a: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Основные факторы, влияющие на адаптацию детей к </a:t>
            </a: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ДОУ»</a:t>
            </a:r>
            <a:r>
              <a:rPr lang="ru-RU" sz="3600" dirty="0" smtClean="0">
                <a:solidFill>
                  <a:srgbClr val="002060"/>
                </a:solidFill>
                <a:latin typeface="Georgia" pitchFamily="18" charset="0"/>
              </a:rPr>
              <a:t/>
            </a:r>
            <a:br>
              <a:rPr lang="ru-RU" sz="3600" dirty="0" smtClean="0">
                <a:solidFill>
                  <a:srgbClr val="002060"/>
                </a:solidFill>
                <a:latin typeface="Georgia" pitchFamily="18" charset="0"/>
              </a:rPr>
            </a:br>
            <a:endParaRPr lang="ru-RU" sz="4000" dirty="0">
              <a:latin typeface="Georgia" pitchFamily="18" charset="0"/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0" y="3214686"/>
            <a:ext cx="9144000" cy="642937"/>
          </a:xfrm>
        </p:spPr>
        <p:txBody>
          <a:bodyPr/>
          <a:lstStyle/>
          <a:p>
            <a:pPr eaLnBrk="1" hangingPunct="1"/>
            <a:r>
              <a:rPr lang="ru-RU" sz="2000" b="1" dirty="0" smtClean="0">
                <a:solidFill>
                  <a:srgbClr val="002060"/>
                </a:solidFill>
                <a:latin typeface="Georgia" pitchFamily="18" charset="0"/>
              </a:rPr>
              <a:t>Каким должен быть педагог в группе раннего возраста</a:t>
            </a:r>
            <a:r>
              <a:rPr lang="ru-RU" sz="2000" b="1" dirty="0" smtClean="0">
                <a:solidFill>
                  <a:srgbClr val="002060"/>
                </a:solidFill>
                <a:latin typeface="Georgia" pitchFamily="18" charset="0"/>
              </a:rPr>
              <a:t>?</a:t>
            </a:r>
            <a:r>
              <a:rPr lang="ru-RU" sz="2000" b="1" dirty="0" smtClean="0">
                <a:latin typeface="Georgia" pitchFamily="18" charset="0"/>
              </a:rPr>
              <a:t>»</a:t>
            </a:r>
            <a:endParaRPr lang="ru-RU" sz="2000" b="1" dirty="0" smtClean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86314" y="4143380"/>
            <a:ext cx="40719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b="1" dirty="0" smtClean="0">
                <a:solidFill>
                  <a:srgbClr val="002060"/>
                </a:solidFill>
                <a:latin typeface="Georgia" pitchFamily="18" charset="0"/>
              </a:rPr>
              <a:t>Подготовила: </a:t>
            </a:r>
            <a:r>
              <a:rPr lang="ru-RU" b="1" dirty="0" err="1" smtClean="0">
                <a:solidFill>
                  <a:srgbClr val="002060"/>
                </a:solidFill>
                <a:latin typeface="Georgia" pitchFamily="18" charset="0"/>
              </a:rPr>
              <a:t>Русакова</a:t>
            </a:r>
            <a:r>
              <a:rPr lang="ru-RU" b="1" dirty="0" smtClean="0">
                <a:solidFill>
                  <a:srgbClr val="002060"/>
                </a:solidFill>
                <a:latin typeface="Georgia" pitchFamily="18" charset="0"/>
              </a:rPr>
              <a:t> Татьяна Викторовна, воспитатель ВКК </a:t>
            </a:r>
          </a:p>
          <a:p>
            <a:pPr algn="ctr" eaLnBrk="1" hangingPunct="1"/>
            <a:r>
              <a:rPr lang="ru-RU" b="1" dirty="0" smtClean="0">
                <a:solidFill>
                  <a:srgbClr val="002060"/>
                </a:solidFill>
                <a:latin typeface="Georgia" pitchFamily="18" charset="0"/>
              </a:rPr>
              <a:t>МОАУ «СОШ № 52 г.Орска»</a:t>
            </a:r>
            <a:endParaRPr lang="ru-RU" b="1" dirty="0" smtClean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advClick="0" advTm="10000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1187796">
            <a:off x="139696" y="597420"/>
            <a:ext cx="4159878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latin typeface="Georgia" pitchFamily="18" charset="0"/>
              </a:rPr>
              <a:t>Адаптация</a:t>
            </a:r>
            <a:endParaRPr lang="ru-RU" sz="4000" dirty="0"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6550" y="2114550"/>
            <a:ext cx="3906838" cy="45243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ru-RU" sz="2400" b="1" i="1" dirty="0">
                <a:latin typeface="Georgia" pitchFamily="18" charset="0"/>
              </a:rPr>
              <a:t>Адаптация</a:t>
            </a:r>
            <a:r>
              <a:rPr lang="ru-RU" sz="2400" dirty="0">
                <a:latin typeface="Georgia" pitchFamily="18" charset="0"/>
              </a:rPr>
              <a:t> – это </a:t>
            </a:r>
            <a:r>
              <a:rPr lang="ru-RU" sz="2400" dirty="0" smtClean="0">
                <a:latin typeface="Georgia" pitchFamily="18" charset="0"/>
              </a:rPr>
              <a:t>приспособление организма к новым</a:t>
            </a:r>
            <a:r>
              <a:rPr lang="ru-RU" sz="2400" dirty="0">
                <a:latin typeface="Georgia" pitchFamily="18" charset="0"/>
              </a:rPr>
              <a:t>  условиям, что является необычной ситуацией в жизни Вашего ребёнка, следовательно, стрессовой, требующей более внимательного, терпеливого отношения к ребёнку.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72063" y="558800"/>
            <a:ext cx="3763962" cy="526297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ru-RU" sz="2400" dirty="0">
                <a:latin typeface="+mn-lt"/>
              </a:rPr>
              <a:t> </a:t>
            </a:r>
            <a:r>
              <a:rPr lang="ru-RU" sz="2400" dirty="0">
                <a:latin typeface="Georgia" pitchFamily="18" charset="0"/>
              </a:rPr>
              <a:t>Кризис, катастрофа, шок – так называют период поступления ребенка в дошкольное учреждение. Адаптация детей к ДОУ – пространство, с которого все начинается. Родители и ДОУ мечтают о том, чтобы это пространство стало пространством Счастливого Детства.</a:t>
            </a:r>
          </a:p>
        </p:txBody>
      </p:sp>
      <p:pic>
        <p:nvPicPr>
          <p:cNvPr id="6" name="Picture 4" descr="C09-1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1" y="5143512"/>
            <a:ext cx="1273277" cy="154612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20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1187796">
            <a:off x="139696" y="597420"/>
            <a:ext cx="4159878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latin typeface="Georgia" pitchFamily="18" charset="0"/>
              </a:rPr>
              <a:t>Трудности</a:t>
            </a:r>
            <a:endParaRPr lang="ru-RU" sz="4000" dirty="0"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1785926"/>
            <a:ext cx="4286280" cy="54058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buBlip>
                <a:blip r:embed="rId4"/>
              </a:buBlip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 </a:t>
            </a:r>
            <a:r>
              <a:rPr lang="ru-RU" sz="2600" b="1" i="1" dirty="0" smtClean="0">
                <a:latin typeface="Georgia" pitchFamily="18" charset="0"/>
              </a:rPr>
              <a:t>ощущение одиночества от отсутствия близких людей в течение «бесконечного времени»</a:t>
            </a:r>
          </a:p>
          <a:p>
            <a:pPr lvl="0" algn="ctr">
              <a:buBlip>
                <a:blip r:embed="rId4"/>
              </a:buBlip>
            </a:pPr>
            <a:r>
              <a:rPr lang="ru-RU" sz="2600" b="1" i="1" dirty="0" smtClean="0">
                <a:latin typeface="Georgia" pitchFamily="18" charset="0"/>
              </a:rPr>
              <a:t> «неизвестно, заберут ли меня домой»</a:t>
            </a:r>
          </a:p>
          <a:p>
            <a:pPr lvl="0" algn="ctr">
              <a:buBlip>
                <a:blip r:embed="rId4"/>
              </a:buBlip>
            </a:pPr>
            <a:r>
              <a:rPr lang="ru-RU" sz="2600" b="1" i="1" dirty="0" smtClean="0">
                <a:latin typeface="Georgia" pitchFamily="18" charset="0"/>
              </a:rPr>
              <a:t>незнакомые взрослые, мальчики и девочки</a:t>
            </a:r>
          </a:p>
          <a:p>
            <a:pPr algn="ctr"/>
            <a:endParaRPr lang="ru-RU" sz="2400" dirty="0">
              <a:latin typeface="Georg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2063" y="558800"/>
            <a:ext cx="3763962" cy="489364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buBlip>
                <a:blip r:embed="rId4"/>
              </a:buBlip>
            </a:pPr>
            <a:r>
              <a:rPr lang="ru-RU" sz="2400" b="1" i="1" dirty="0" smtClean="0">
                <a:latin typeface="Georgia" pitchFamily="18" charset="0"/>
              </a:rPr>
              <a:t>незнакомая обстановка</a:t>
            </a:r>
          </a:p>
          <a:p>
            <a:pPr lvl="0" algn="ctr">
              <a:buBlip>
                <a:blip r:embed="rId4"/>
              </a:buBlip>
            </a:pPr>
            <a:r>
              <a:rPr lang="ru-RU" sz="2400" b="1" i="1" dirty="0" smtClean="0">
                <a:latin typeface="Georgia" pitchFamily="18" charset="0"/>
              </a:rPr>
              <a:t>неразвитые навыки самообслуживания</a:t>
            </a:r>
            <a:r>
              <a:rPr lang="ru-RU" sz="2400" dirty="0" smtClean="0">
                <a:latin typeface="Georgia" pitchFamily="18" charset="0"/>
              </a:rPr>
              <a:t>:</a:t>
            </a:r>
          </a:p>
          <a:p>
            <a:pPr lvl="0" algn="ctr">
              <a:buBlip>
                <a:blip r:embed="rId4"/>
              </a:buBlip>
            </a:pPr>
            <a:r>
              <a:rPr lang="ru-RU" sz="2400" dirty="0" smtClean="0">
                <a:latin typeface="Georgia" pitchFamily="18" charset="0"/>
              </a:rPr>
              <a:t>не умеют или неаккуратно кушают, </a:t>
            </a:r>
          </a:p>
          <a:p>
            <a:pPr lvl="0" algn="ctr">
              <a:buBlip>
                <a:blip r:embed="rId4"/>
              </a:buBlip>
            </a:pPr>
            <a:r>
              <a:rPr lang="ru-RU" sz="2400" dirty="0" smtClean="0">
                <a:latin typeface="Georgia" pitchFamily="18" charset="0"/>
              </a:rPr>
              <a:t>не умеют или стесняются попроситься на горшок, </a:t>
            </a:r>
          </a:p>
          <a:p>
            <a:pPr lvl="0" algn="ctr">
              <a:buBlip>
                <a:blip r:embed="rId4"/>
              </a:buBlip>
            </a:pPr>
            <a:r>
              <a:rPr lang="ru-RU" sz="2400" dirty="0" smtClean="0">
                <a:latin typeface="Georgia" pitchFamily="18" charset="0"/>
              </a:rPr>
              <a:t>не умеют одеваться и  т. п.);</a:t>
            </a:r>
          </a:p>
          <a:p>
            <a:pPr lvl="0" algn="ctr">
              <a:buBlip>
                <a:blip r:embed="rId4"/>
              </a:buBlip>
            </a:pPr>
            <a:r>
              <a:rPr lang="ru-RU" sz="2400" b="1" i="1" dirty="0" smtClean="0">
                <a:latin typeface="Georgia" pitchFamily="18" charset="0"/>
              </a:rPr>
              <a:t>новый режим дня</a:t>
            </a:r>
            <a:r>
              <a:rPr lang="ru-RU" sz="2400" dirty="0" smtClean="0">
                <a:latin typeface="Georgia" pitchFamily="18" charset="0"/>
              </a:rPr>
              <a:t>.</a:t>
            </a:r>
          </a:p>
        </p:txBody>
      </p:sp>
      <p:pic>
        <p:nvPicPr>
          <p:cNvPr id="8" name="Picture 8" descr="Анимашки Дети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86248" y="4357694"/>
            <a:ext cx="121804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20000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1187796">
            <a:off x="139696" y="597420"/>
            <a:ext cx="4159878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latin typeface="Georgia" pitchFamily="18" charset="0"/>
              </a:rPr>
              <a:t>Изменения в поведении</a:t>
            </a:r>
            <a:endParaRPr lang="ru-RU" sz="4000" dirty="0"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071678"/>
            <a:ext cx="4286280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buBlip>
                <a:blip r:embed="rId4"/>
              </a:buBlip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 </a:t>
            </a:r>
            <a:r>
              <a:rPr lang="ru-RU" sz="2800" b="1" i="1" dirty="0" smtClean="0">
                <a:latin typeface="Georgia" pitchFamily="18" charset="0"/>
              </a:rPr>
              <a:t>Отрицательные эмоции</a:t>
            </a:r>
            <a:r>
              <a:rPr lang="ru-RU" sz="2800" dirty="0" smtClean="0">
                <a:latin typeface="Georgia" pitchFamily="18" charset="0"/>
              </a:rPr>
              <a:t> </a:t>
            </a:r>
            <a:endParaRPr lang="ru-RU" sz="2600" b="1" i="1" dirty="0" smtClean="0">
              <a:latin typeface="Georgia" pitchFamily="18" charset="0"/>
            </a:endParaRPr>
          </a:p>
          <a:p>
            <a:pPr lvl="0" algn="ctr">
              <a:buBlip>
                <a:blip r:embed="rId4"/>
              </a:buBlip>
            </a:pPr>
            <a:r>
              <a:rPr lang="ru-RU" sz="2600" b="1" i="1" dirty="0" smtClean="0">
                <a:latin typeface="Georgia" pitchFamily="18" charset="0"/>
              </a:rPr>
              <a:t> </a:t>
            </a:r>
            <a:r>
              <a:rPr lang="ru-RU" sz="2800" b="1" i="1" dirty="0" smtClean="0">
                <a:latin typeface="Georgia" pitchFamily="18" charset="0"/>
              </a:rPr>
              <a:t>Слезы</a:t>
            </a:r>
            <a:endParaRPr lang="ru-RU" sz="2600" b="1" i="1" dirty="0" smtClean="0">
              <a:latin typeface="Georgia" pitchFamily="18" charset="0"/>
            </a:endParaRPr>
          </a:p>
          <a:p>
            <a:pPr lvl="0" algn="ctr">
              <a:buBlip>
                <a:blip r:embed="rId4"/>
              </a:buBlip>
            </a:pPr>
            <a:r>
              <a:rPr lang="ru-RU" sz="2800" b="1" i="1" dirty="0" smtClean="0">
                <a:latin typeface="Georgia" pitchFamily="18" charset="0"/>
              </a:rPr>
              <a:t>Страх</a:t>
            </a:r>
          </a:p>
          <a:p>
            <a:pPr lvl="0" algn="ctr">
              <a:buBlip>
                <a:blip r:embed="rId4"/>
              </a:buBlip>
            </a:pPr>
            <a:r>
              <a:rPr lang="ru-RU" sz="2800" b="1" i="1" dirty="0" smtClean="0">
                <a:latin typeface="Georgia" pitchFamily="18" charset="0"/>
              </a:rPr>
              <a:t>Гнев, агрессия</a:t>
            </a:r>
          </a:p>
          <a:p>
            <a:pPr lvl="0" algn="ctr">
              <a:buBlip>
                <a:blip r:embed="rId4"/>
              </a:buBlip>
            </a:pPr>
            <a:r>
              <a:rPr lang="ru-RU" sz="2800" b="1" i="1" dirty="0" smtClean="0">
                <a:latin typeface="Georgia" pitchFamily="18" charset="0"/>
              </a:rPr>
              <a:t>Развитие вспять</a:t>
            </a:r>
          </a:p>
          <a:p>
            <a:pPr lvl="0" algn="ctr">
              <a:buBlip>
                <a:blip r:embed="rId4"/>
              </a:buBlip>
            </a:pPr>
            <a:r>
              <a:rPr lang="ru-RU" sz="2800" b="1" i="1" dirty="0" smtClean="0">
                <a:latin typeface="Georgia" pitchFamily="18" charset="0"/>
              </a:rPr>
              <a:t>Нарушение сна и аппетита</a:t>
            </a:r>
          </a:p>
          <a:p>
            <a:pPr lvl="0" algn="ctr">
              <a:buBlip>
                <a:blip r:embed="rId4"/>
              </a:buBlip>
            </a:pPr>
            <a:endParaRPr lang="ru-RU" sz="2400" dirty="0">
              <a:latin typeface="Georg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2063" y="558800"/>
            <a:ext cx="3763962" cy="489364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buBlip>
                <a:blip r:embed="rId4"/>
              </a:buBlip>
            </a:pPr>
            <a:r>
              <a:rPr lang="ru-RU" sz="2400" b="1" i="1" dirty="0" smtClean="0">
                <a:latin typeface="Georgia" pitchFamily="18" charset="0"/>
              </a:rPr>
              <a:t>незнакомая обстановка</a:t>
            </a:r>
          </a:p>
          <a:p>
            <a:pPr lvl="0" algn="ctr">
              <a:buBlip>
                <a:blip r:embed="rId4"/>
              </a:buBlip>
            </a:pPr>
            <a:r>
              <a:rPr lang="ru-RU" sz="2400" b="1" i="1" dirty="0" smtClean="0">
                <a:latin typeface="Georgia" pitchFamily="18" charset="0"/>
              </a:rPr>
              <a:t>неразвитые навыки самообслуживания</a:t>
            </a:r>
            <a:r>
              <a:rPr lang="ru-RU" sz="2400" dirty="0" smtClean="0">
                <a:latin typeface="Georgia" pitchFamily="18" charset="0"/>
              </a:rPr>
              <a:t>:</a:t>
            </a:r>
          </a:p>
          <a:p>
            <a:pPr lvl="0" algn="ctr">
              <a:buBlip>
                <a:blip r:embed="rId4"/>
              </a:buBlip>
            </a:pPr>
            <a:r>
              <a:rPr lang="ru-RU" sz="2400" dirty="0" smtClean="0">
                <a:latin typeface="Georgia" pitchFamily="18" charset="0"/>
              </a:rPr>
              <a:t>не умеют или неаккуратно кушают, </a:t>
            </a:r>
          </a:p>
          <a:p>
            <a:pPr lvl="0" algn="ctr">
              <a:buBlip>
                <a:blip r:embed="rId4"/>
              </a:buBlip>
            </a:pPr>
            <a:r>
              <a:rPr lang="ru-RU" sz="2400" dirty="0" smtClean="0">
                <a:latin typeface="Georgia" pitchFamily="18" charset="0"/>
              </a:rPr>
              <a:t>не умеют или стесняются попроситься на горшок, </a:t>
            </a:r>
          </a:p>
          <a:p>
            <a:pPr lvl="0" algn="ctr">
              <a:buBlip>
                <a:blip r:embed="rId4"/>
              </a:buBlip>
            </a:pPr>
            <a:r>
              <a:rPr lang="ru-RU" sz="2400" dirty="0" smtClean="0">
                <a:latin typeface="Georgia" pitchFamily="18" charset="0"/>
              </a:rPr>
              <a:t>не умеют одеваться и  т. п.);</a:t>
            </a:r>
          </a:p>
          <a:p>
            <a:pPr lvl="0" algn="ctr">
              <a:buBlip>
                <a:blip r:embed="rId4"/>
              </a:buBlip>
            </a:pPr>
            <a:r>
              <a:rPr lang="ru-RU" sz="2400" b="1" i="1" dirty="0" smtClean="0">
                <a:latin typeface="Georgia" pitchFamily="18" charset="0"/>
              </a:rPr>
              <a:t>новый режим дня</a:t>
            </a:r>
            <a:r>
              <a:rPr lang="ru-RU" sz="2400" dirty="0" smtClean="0">
                <a:latin typeface="Georgia" pitchFamily="18" charset="0"/>
              </a:rPr>
              <a:t>.</a:t>
            </a:r>
          </a:p>
        </p:txBody>
      </p:sp>
      <p:pic>
        <p:nvPicPr>
          <p:cNvPr id="8" name="Picture 4" descr="Анимашки Дети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00496" y="4605086"/>
            <a:ext cx="1428760" cy="2252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20000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Georgia" pitchFamily="18" charset="0"/>
              </a:rPr>
              <a:t>Актуальность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Georgia" pitchFamily="18" charset="0"/>
              </a:rPr>
              <a:t>Адаптационный период — серьезное испытание для малышей. </a:t>
            </a:r>
            <a:endParaRPr lang="ru-RU" b="1" dirty="0" smtClean="0">
              <a:solidFill>
                <a:srgbClr val="002060"/>
              </a:solidFill>
              <a:latin typeface="Georgia" pitchFamily="18" charset="0"/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Georgia" pitchFamily="18" charset="0"/>
              </a:rPr>
              <a:t>Вызванные </a:t>
            </a:r>
            <a:r>
              <a:rPr lang="ru-RU" b="1" dirty="0" smtClean="0">
                <a:solidFill>
                  <a:srgbClr val="002060"/>
                </a:solidFill>
                <a:latin typeface="Georgia" pitchFamily="18" charset="0"/>
              </a:rPr>
              <a:t>адаптацией стрессовые реакции надолго нарушают эмоциональное состояние </a:t>
            </a:r>
            <a:r>
              <a:rPr lang="ru-RU" b="1" dirty="0" smtClean="0">
                <a:solidFill>
                  <a:srgbClr val="002060"/>
                </a:solidFill>
                <a:latin typeface="Georgia" pitchFamily="18" charset="0"/>
              </a:rPr>
              <a:t>детей</a:t>
            </a:r>
            <a:r>
              <a:rPr lang="ru-RU" b="1" dirty="0" smtClean="0">
                <a:solidFill>
                  <a:srgbClr val="002060"/>
                </a:solidFill>
                <a:latin typeface="Georgia" pitchFamily="18" charset="0"/>
              </a:rPr>
              <a:t>. </a:t>
            </a:r>
            <a:endParaRPr lang="ru-RU" b="1" dirty="0" smtClean="0">
              <a:solidFill>
                <a:srgbClr val="002060"/>
              </a:solidFill>
              <a:latin typeface="Georgia" pitchFamily="18" charset="0"/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Georgia" pitchFamily="18" charset="0"/>
              </a:rPr>
              <a:t>Этот </a:t>
            </a:r>
            <a:r>
              <a:rPr lang="ru-RU" b="1" dirty="0" smtClean="0">
                <a:solidFill>
                  <a:srgbClr val="002060"/>
                </a:solidFill>
                <a:latin typeface="Georgia" pitchFamily="18" charset="0"/>
              </a:rPr>
              <a:t>период не проходит бесследно даже при его благоприятном окончании, а оставляет след в нервно-психическом развитии ребенка.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10000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Georgia" pitchFamily="18" charset="0"/>
              </a:rPr>
              <a:t>Каким должен быть воспитатель?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525963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eorgia" pitchFamily="18" charset="0"/>
              </a:rPr>
              <a:t>Искренним и непосредственным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eorgia" pitchFamily="18" charset="0"/>
              </a:rPr>
              <a:t>Доброжелательным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eorgia" pitchFamily="18" charset="0"/>
              </a:rPr>
              <a:t>Сочувствующим и сопереживающим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eorgia" pitchFamily="18" charset="0"/>
              </a:rPr>
              <a:t>Должен уметь находить индивидуальный подход к каждому ребенку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eorgia" pitchFamily="18" charset="0"/>
              </a:rPr>
              <a:t>Действиям воспитателя должны быть предельно выразительными и эмоциональными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eorgia" pitchFamily="18" charset="0"/>
              </a:rPr>
              <a:t>Воспитатель в группах раннего возраста должен уметь </a:t>
            </a:r>
            <a:r>
              <a:rPr lang="ru-RU" sz="2800" b="1" dirty="0" smtClean="0">
                <a:solidFill>
                  <a:srgbClr val="002060"/>
                </a:solidFill>
                <a:latin typeface="Georgia" pitchFamily="18" charset="0"/>
              </a:rPr>
              <a:t>играть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eorgia" pitchFamily="18" charset="0"/>
              </a:rPr>
              <a:t>У воспитателя должна быть развита речь</a:t>
            </a:r>
          </a:p>
          <a:p>
            <a:pPr algn="ctr"/>
            <a:endParaRPr lang="ru-RU" b="1" dirty="0" smtClean="0">
              <a:solidFill>
                <a:srgbClr val="002060"/>
              </a:solidFill>
              <a:latin typeface="Georgi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advClick="0" advTm="10000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Georgia" pitchFamily="18" charset="0"/>
              </a:rPr>
              <a:t>Речь воспитателя должна быть…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по возможности чаще адресована каждому ребенку; </a:t>
            </a:r>
          </a:p>
          <a:p>
            <a:pPr lvl="0" algn="ctr"/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эмоционально </a:t>
            </a:r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окрашенной, т.к. маленькому ребенку это </a:t>
            </a:r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часто более понятно, чем смысл слов;</a:t>
            </a:r>
          </a:p>
          <a:p>
            <a:pPr lvl="0" algn="ctr"/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правильной, отчетливой, неспешной;</a:t>
            </a:r>
          </a:p>
          <a:p>
            <a:pPr lvl="0" algn="ctr"/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понятной ребенку по содержанию, </a:t>
            </a:r>
          </a:p>
          <a:p>
            <a:pPr lvl="0" algn="ctr"/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более сложной, чем речь ребенка, как по структуре и по форме фраз, так и по лексической новизне; взрослый должен давать ребенку более сложные образцы, чем те, которыми он уже владеет.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10000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43174" y="428604"/>
            <a:ext cx="5929354" cy="175432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lvl="1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eorgia" pitchFamily="18" charset="0"/>
              </a:rPr>
              <a:t>СПАСИБО ЗА ВНИМАНИЕ!</a:t>
            </a:r>
            <a:endParaRPr lang="ru-RU" sz="5400" b="1" cap="all" dirty="0">
              <a:ln/>
              <a:solidFill>
                <a:srgbClr val="7030A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Georgia" pitchFamily="18" charset="0"/>
            </a:endParaRPr>
          </a:p>
        </p:txBody>
      </p:sp>
      <p:pic>
        <p:nvPicPr>
          <p:cNvPr id="4" name="Picture 2" descr="Анимашки Дети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2357430"/>
            <a:ext cx="4214842" cy="408995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ирода и школа">
  <a:themeElements>
    <a:clrScheme name="Calligraphy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природа и школа</Template>
  <TotalTime>0</TotalTime>
  <Words>356</Words>
  <Application>Microsoft Office PowerPoint</Application>
  <PresentationFormat>Экран (4:3)</PresentationFormat>
  <Paragraphs>53</Paragraphs>
  <Slides>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природа и школа</vt:lpstr>
      <vt:lpstr>«Основные факторы, влияющие на адаптацию детей к ДОУ» </vt:lpstr>
      <vt:lpstr>Адаптация</vt:lpstr>
      <vt:lpstr>Трудности</vt:lpstr>
      <vt:lpstr>Изменения в поведении</vt:lpstr>
      <vt:lpstr>Актуальность</vt:lpstr>
      <vt:lpstr>Каким должен быть воспитатель?</vt:lpstr>
      <vt:lpstr>Речь воспитателя должна быть…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2010-01-27T14:48:45Z</dcterms:created>
  <dcterms:modified xsi:type="dcterms:W3CDTF">2022-10-18T23:28:11Z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TC103626451049</vt:lpwstr>
  </property>
</Properties>
</file>