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404664"/>
            <a:ext cx="7416824" cy="237626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b="1" dirty="0"/>
              <a:t/>
            </a:r>
            <a:br>
              <a:rPr lang="ru-RU" b="1" dirty="0"/>
            </a:br>
            <a:r>
              <a:rPr lang="ru-RU" sz="2000" b="1" dirty="0">
                <a:solidFill>
                  <a:srgbClr val="002060"/>
                </a:solidFill>
              </a:rPr>
              <a:t>Семинар-практикум для педагогов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>«Приобщение детей к истокам русской народной культуры»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Воспитатели  МДОАУ «Детский сад № 105 «</a:t>
            </a:r>
            <a:r>
              <a:rPr lang="ru-RU" sz="2000" b="1" dirty="0" err="1" smtClean="0">
                <a:solidFill>
                  <a:srgbClr val="002060"/>
                </a:solidFill>
              </a:rPr>
              <a:t>Дюймовочка</a:t>
            </a:r>
            <a:r>
              <a:rPr lang="ru-RU" sz="2000" b="1" dirty="0" smtClean="0">
                <a:solidFill>
                  <a:srgbClr val="002060"/>
                </a:solidFill>
              </a:rPr>
              <a:t>» 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г. Орска»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err="1" smtClean="0">
                <a:solidFill>
                  <a:srgbClr val="002060"/>
                </a:solidFill>
              </a:rPr>
              <a:t>Кустубаева</a:t>
            </a:r>
            <a:r>
              <a:rPr lang="ru-RU" sz="2000" b="1" dirty="0" smtClean="0">
                <a:solidFill>
                  <a:srgbClr val="002060"/>
                </a:solidFill>
              </a:rPr>
              <a:t> Т.С., Черномырдина О.В.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pic>
        <p:nvPicPr>
          <p:cNvPr id="11" name="Рисунок 10" descr="gorodecskaya_rospis-450x26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2996952"/>
            <a:ext cx="7632848" cy="35372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8208912" cy="396044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>
              <a:buNone/>
            </a:pPr>
            <a:r>
              <a:rPr lang="ru-RU" b="1" dirty="0"/>
              <a:t>   Цель:</a:t>
            </a:r>
            <a:r>
              <a:rPr lang="ru-RU" dirty="0"/>
              <a:t> обобщать  знания воспитателей о русском фольклоре.</a:t>
            </a: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b="1" dirty="0"/>
              <a:t>    Задачи:</a:t>
            </a:r>
            <a:r>
              <a:rPr lang="ru-RU" dirty="0"/>
              <a:t> раскрыть внутренний потенциал педагогов, пополнить копилку игр, загадок, пословиц, для воспитанников, воспитывать патриотические  чувства, позитивные отношения к народному творчеству.</a:t>
            </a:r>
          </a:p>
          <a:p>
            <a:endParaRPr lang="ru-RU" dirty="0"/>
          </a:p>
        </p:txBody>
      </p:sp>
      <p:pic>
        <p:nvPicPr>
          <p:cNvPr id="4" name="Рисунок 3" descr="83c5572db0f6be07662fec85fc8de6f2 (2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284984"/>
            <a:ext cx="2555776" cy="392525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229600" cy="11163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Методы и приемы по приобщению детей к национальной культуре и культурному наследию родного края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8229600" cy="4937760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 </a:t>
            </a:r>
            <a:r>
              <a:rPr lang="ru-RU" b="1" dirty="0"/>
              <a:t>первой группе</a:t>
            </a:r>
            <a:r>
              <a:rPr lang="ru-RU" dirty="0"/>
              <a:t> методов относятся следующие приемы: объяснение, напоминание, сравнение, сопоставление, проблемные вопросы, выдвижение гипотез, загадок, обучение детей постановке вопросов, аргументации, рассуждениям («если, то»), доказательствам. </a:t>
            </a:r>
          </a:p>
          <a:p>
            <a:r>
              <a:rPr lang="ru-RU" dirty="0"/>
              <a:t>Ко </a:t>
            </a:r>
            <a:r>
              <a:rPr lang="ru-RU" b="1" dirty="0"/>
              <a:t>второй группе</a:t>
            </a:r>
            <a:r>
              <a:rPr lang="ru-RU" dirty="0"/>
              <a:t> методов относятся такие приемы, как: сюрпризные моменты, введение народных и сказочных персонажей, прием наивного антропоморфизма («О чем нам расскажет край»). Выполнение игровых действий, разыгрывание ролей, этюдов, создание ситуаций успеха, фиксация успеха, постановка детей в позицию воображаемого героя.</a:t>
            </a:r>
          </a:p>
          <a:p>
            <a:r>
              <a:rPr lang="ru-RU" dirty="0"/>
              <a:t> К </a:t>
            </a:r>
            <a:r>
              <a:rPr lang="ru-RU" b="1" dirty="0"/>
              <a:t>третьей группе</a:t>
            </a:r>
            <a:r>
              <a:rPr lang="ru-RU" dirty="0"/>
              <a:t> методов относятся творческие задания, составление коллажа, «родового дерева»; коллекционирование атрибутов народного быта.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Педагогический тренинг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229600" cy="6021288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/>
              <a:t>Что  значит, по вашему  мнению, восстановить связь времён, вернуть утраченные ценности?  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устраивать праздники, восстановить традиции, обряды</a:t>
            </a:r>
          </a:p>
          <a:p>
            <a:pPr lvl="0"/>
            <a:r>
              <a:rPr lang="ru-RU" b="1" dirty="0"/>
              <a:t>Как вы считаете, в чём наиболее ярко отразились черты русского характера и присущие ему нравственные ценности? </a:t>
            </a:r>
          </a:p>
          <a:p>
            <a:pPr lvl="0" algn="ctr">
              <a:buNone/>
            </a:pPr>
            <a:r>
              <a:rPr lang="ru-RU" b="1" dirty="0"/>
              <a:t>     </a:t>
            </a:r>
            <a:r>
              <a:rPr lang="ru-RU" i="1" dirty="0"/>
              <a:t>обрядовые праздники, музыкально-развлекательная программа «Играй гармонь»</a:t>
            </a:r>
          </a:p>
          <a:p>
            <a:pPr lvl="0"/>
            <a:r>
              <a:rPr lang="ru-RU" dirty="0"/>
              <a:t> </a:t>
            </a:r>
            <a:r>
              <a:rPr lang="ru-RU" b="1" dirty="0"/>
              <a:t>Почему, на ваш взгляд, приобщение детей к народной культуре, формирование у них патриотических чувств надо начинать с дошкольного возраста? 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чем раньше посеешь, тем раньше пожнёшь</a:t>
            </a:r>
          </a:p>
          <a:p>
            <a:pPr lvl="0"/>
            <a:r>
              <a:rPr lang="ru-RU" b="1" dirty="0"/>
              <a:t>Какова роль педагога в патриотическом воспитании дошкольников? </a:t>
            </a:r>
          </a:p>
          <a:p>
            <a:pPr lvl="0" algn="ctr">
              <a:buNone/>
            </a:pPr>
            <a:r>
              <a:rPr lang="ru-RU" i="1" dirty="0"/>
              <a:t>      ведомая</a:t>
            </a:r>
          </a:p>
          <a:p>
            <a:pPr lvl="0"/>
            <a:r>
              <a:rPr lang="ru-RU" b="1" dirty="0"/>
              <a:t>Какие элементы народного творчества можно использовать в повседневной работе с детьми? </a:t>
            </a:r>
          </a:p>
          <a:p>
            <a:pPr lvl="0" algn="ctr">
              <a:buNone/>
            </a:pPr>
            <a:r>
              <a:rPr lang="ru-RU" dirty="0"/>
              <a:t>      </a:t>
            </a:r>
            <a:r>
              <a:rPr lang="ru-RU" i="1" dirty="0"/>
              <a:t>игровые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Мозговой штурм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76064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/>
              <a:t>Золотая роспись по дереву из Нижнего – Новгорода?</a:t>
            </a:r>
          </a:p>
          <a:p>
            <a:pPr lvl="0" algn="ctr">
              <a:buNone/>
            </a:pPr>
            <a:r>
              <a:rPr lang="ru-RU" dirty="0"/>
              <a:t> </a:t>
            </a:r>
            <a:r>
              <a:rPr lang="ru-RU" i="1" dirty="0"/>
              <a:t>   хохлома</a:t>
            </a:r>
          </a:p>
          <a:p>
            <a:pPr lvl="0"/>
            <a:r>
              <a:rPr lang="ru-RU" b="1" dirty="0"/>
              <a:t>Народное искусство, свойственное какой-либо местности? </a:t>
            </a:r>
          </a:p>
          <a:p>
            <a:pPr lvl="0" algn="ctr">
              <a:buNone/>
            </a:pPr>
            <a:r>
              <a:rPr lang="ru-RU" dirty="0"/>
              <a:t>    </a:t>
            </a:r>
            <a:r>
              <a:rPr lang="ru-RU" i="1" dirty="0"/>
              <a:t>промысел</a:t>
            </a:r>
          </a:p>
          <a:p>
            <a:pPr lvl="0"/>
            <a:r>
              <a:rPr lang="ru-RU" b="1" dirty="0"/>
              <a:t>Инструмент для проработки  мелких  деталей, нанесения на поверхность изделия украшений при лепке: штрихов, точек, волнистых линий? </a:t>
            </a:r>
          </a:p>
          <a:p>
            <a:pPr lvl="0" algn="ctr">
              <a:buNone/>
            </a:pPr>
            <a:r>
              <a:rPr lang="ru-RU" i="1" dirty="0"/>
              <a:t>    стека</a:t>
            </a:r>
          </a:p>
          <a:p>
            <a:pPr lvl="0"/>
            <a:r>
              <a:rPr lang="ru-RU" b="1" dirty="0"/>
              <a:t>Место изготовления игрушек с преобладанием в рисунке геометрических форм?</a:t>
            </a:r>
          </a:p>
          <a:p>
            <a:pPr lvl="0" algn="ctr">
              <a:buNone/>
            </a:pPr>
            <a:r>
              <a:rPr lang="ru-RU" dirty="0"/>
              <a:t>    </a:t>
            </a:r>
            <a:r>
              <a:rPr lang="ru-RU" i="1" dirty="0" err="1"/>
              <a:t>дымково</a:t>
            </a:r>
            <a:endParaRPr lang="ru-RU" i="1" dirty="0"/>
          </a:p>
          <a:p>
            <a:pPr lvl="0"/>
            <a:r>
              <a:rPr lang="ru-RU" b="1" dirty="0"/>
              <a:t>Бело-синее чудо?</a:t>
            </a:r>
          </a:p>
          <a:p>
            <a:pPr lvl="0" algn="ctr">
              <a:buNone/>
            </a:pPr>
            <a:r>
              <a:rPr lang="ru-RU" i="1" dirty="0"/>
              <a:t>     гжель</a:t>
            </a:r>
          </a:p>
          <a:p>
            <a:pPr lvl="0"/>
            <a:r>
              <a:rPr lang="ru-RU" b="1" dirty="0"/>
              <a:t>Чередование элементов росписи в определённом порядке?</a:t>
            </a:r>
          </a:p>
          <a:p>
            <a:pPr lvl="0" algn="ctr">
              <a:buNone/>
            </a:pPr>
            <a:r>
              <a:rPr lang="ru-RU" dirty="0"/>
              <a:t>      </a:t>
            </a:r>
            <a:r>
              <a:rPr lang="ru-RU" i="1" dirty="0"/>
              <a:t>узор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Викторина «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</a:rPr>
              <a:t>Заморочки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 из бочки»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29600" cy="594928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b="1" dirty="0"/>
              <a:t>Образное, краткое изречение, легко определяющее  какое-либо явление?</a:t>
            </a:r>
          </a:p>
          <a:p>
            <a:pPr lvl="0" algn="ctr">
              <a:buNone/>
            </a:pPr>
            <a:r>
              <a:rPr lang="ru-RU" dirty="0"/>
              <a:t>    </a:t>
            </a:r>
            <a:r>
              <a:rPr lang="ru-RU" i="1" dirty="0"/>
              <a:t>поговорка</a:t>
            </a:r>
          </a:p>
          <a:p>
            <a:pPr lvl="0"/>
            <a:r>
              <a:rPr lang="ru-RU" b="1" dirty="0"/>
              <a:t>Устное народное творчество, песня-сказание, основанные на реальных событиях ?</a:t>
            </a:r>
          </a:p>
          <a:p>
            <a:pPr lvl="0" algn="ctr">
              <a:buNone/>
            </a:pPr>
            <a:r>
              <a:rPr lang="ru-RU" i="1" dirty="0"/>
              <a:t>    былина</a:t>
            </a:r>
          </a:p>
          <a:p>
            <a:pPr lvl="0"/>
            <a:r>
              <a:rPr lang="ru-RU" b="1" dirty="0"/>
              <a:t>Основной вид устного народного творчества, художественное повествование, фантастического, приключенческого или бытового характера?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сказка</a:t>
            </a:r>
          </a:p>
          <a:p>
            <a:pPr lvl="0"/>
            <a:r>
              <a:rPr lang="ru-RU" b="1" dirty="0"/>
              <a:t>Вид устного народного творчества, вопрос или задание, которое требует решения?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загадка</a:t>
            </a:r>
          </a:p>
          <a:p>
            <a:pPr lvl="0"/>
            <a:r>
              <a:rPr lang="ru-RU" b="1" dirty="0"/>
              <a:t>Краткое выразительное изречение, имеющее поучительный смысл?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пословица</a:t>
            </a:r>
          </a:p>
          <a:p>
            <a:pPr lvl="0"/>
            <a:r>
              <a:rPr lang="ru-RU" b="1" dirty="0"/>
              <a:t>Устное народное творчество, народная мудрость ?</a:t>
            </a:r>
          </a:p>
          <a:p>
            <a:pPr lvl="0" algn="ctr">
              <a:buNone/>
            </a:pPr>
            <a:r>
              <a:rPr lang="ru-RU" dirty="0"/>
              <a:t>     </a:t>
            </a:r>
            <a:r>
              <a:rPr lang="ru-RU" i="1" dirty="0"/>
              <a:t>фольклор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Пословицы неспроста молвятся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507288" cy="5400600"/>
          </a:xfrm>
        </p:spPr>
        <p:txBody>
          <a:bodyPr>
            <a:normAutofit fontScale="92500" lnSpcReduction="10000"/>
          </a:bodyPr>
          <a:lstStyle/>
          <a:p>
            <a:pPr lvl="0" fontAlgn="base">
              <a:spcBef>
                <a:spcPts val="0"/>
              </a:spcBef>
              <a:buFont typeface="Wingdings" pitchFamily="2" charset="2"/>
              <a:buChar char="Ø"/>
            </a:pPr>
            <a:r>
              <a:rPr lang="ru-RU" b="1" dirty="0"/>
              <a:t>Маленькое дело  </a:t>
            </a:r>
            <a:r>
              <a:rPr lang="ru-RU" dirty="0"/>
              <a:t>–</a:t>
            </a:r>
          </a:p>
          <a:p>
            <a:pPr lvl="0" fontAlgn="base">
              <a:spcBef>
                <a:spcPts val="0"/>
              </a:spcBef>
              <a:buNone/>
            </a:pPr>
            <a:r>
              <a:rPr lang="ru-RU" i="1" dirty="0"/>
              <a:t>                                         лучше простого безделья</a:t>
            </a:r>
          </a:p>
          <a:p>
            <a:pPr marL="180000" lvl="0" fontAlgn="base">
              <a:spcBef>
                <a:spcPts val="0"/>
              </a:spcBef>
            </a:pPr>
            <a:r>
              <a:rPr lang="ru-RU" b="1" dirty="0"/>
              <a:t>Волков бояться  </a:t>
            </a:r>
            <a:r>
              <a:rPr lang="ru-RU" dirty="0"/>
              <a:t>–</a:t>
            </a:r>
          </a:p>
          <a:p>
            <a:pPr marL="180000" lvl="0" fontAlgn="base">
              <a:spcBef>
                <a:spcPts val="0"/>
              </a:spcBef>
              <a:buNone/>
            </a:pPr>
            <a:r>
              <a:rPr lang="ru-RU" i="1" dirty="0"/>
              <a:t>                                         в лес не  ходить</a:t>
            </a:r>
          </a:p>
          <a:p>
            <a:pPr lvl="0" fontAlgn="base">
              <a:spcBef>
                <a:spcPts val="0"/>
              </a:spcBef>
            </a:pPr>
            <a:r>
              <a:rPr lang="ru-RU" b="1" dirty="0"/>
              <a:t>Семеро одного  </a:t>
            </a:r>
            <a:r>
              <a:rPr lang="ru-RU" dirty="0"/>
              <a:t>– </a:t>
            </a:r>
          </a:p>
          <a:p>
            <a:pPr lvl="0" fontAlgn="base">
              <a:spcBef>
                <a:spcPts val="0"/>
              </a:spcBef>
              <a:buNone/>
            </a:pPr>
            <a:r>
              <a:rPr lang="ru-RU" dirty="0"/>
              <a:t>                                        </a:t>
            </a:r>
            <a:r>
              <a:rPr lang="ru-RU" i="1" dirty="0"/>
              <a:t>не ждут</a:t>
            </a:r>
          </a:p>
          <a:p>
            <a:pPr lvl="0" fontAlgn="base">
              <a:spcBef>
                <a:spcPts val="0"/>
              </a:spcBef>
            </a:pPr>
            <a:r>
              <a:rPr lang="ru-RU" b="1" dirty="0"/>
              <a:t>Окончил дело  </a:t>
            </a:r>
            <a:r>
              <a:rPr lang="ru-RU" dirty="0"/>
              <a:t>– </a:t>
            </a:r>
          </a:p>
          <a:p>
            <a:pPr lvl="0" fontAlgn="base">
              <a:spcBef>
                <a:spcPts val="0"/>
              </a:spcBef>
              <a:buNone/>
            </a:pPr>
            <a:r>
              <a:rPr lang="ru-RU" dirty="0"/>
              <a:t>                                     </a:t>
            </a:r>
            <a:r>
              <a:rPr lang="ru-RU" i="1" dirty="0"/>
              <a:t>гуляй смело</a:t>
            </a:r>
          </a:p>
          <a:p>
            <a:pPr lvl="0" fontAlgn="base">
              <a:spcBef>
                <a:spcPts val="0"/>
              </a:spcBef>
            </a:pPr>
            <a:r>
              <a:rPr lang="ru-RU" b="1" dirty="0"/>
              <a:t>Делу время  </a:t>
            </a:r>
            <a:r>
              <a:rPr lang="ru-RU" dirty="0"/>
              <a:t>–</a:t>
            </a:r>
          </a:p>
          <a:p>
            <a:pPr lvl="0" fontAlgn="base">
              <a:spcBef>
                <a:spcPts val="0"/>
              </a:spcBef>
              <a:buNone/>
            </a:pPr>
            <a:r>
              <a:rPr lang="ru-RU" dirty="0"/>
              <a:t>                                  </a:t>
            </a:r>
            <a:r>
              <a:rPr lang="ru-RU" i="1" dirty="0"/>
              <a:t>потехе час</a:t>
            </a:r>
          </a:p>
          <a:p>
            <a:pPr lvl="0" fontAlgn="base">
              <a:spcBef>
                <a:spcPts val="0"/>
              </a:spcBef>
              <a:buNone/>
            </a:pPr>
            <a:endParaRPr lang="ru-RU" i="1" dirty="0"/>
          </a:p>
          <a:p>
            <a:pPr lvl="0" fontAlgn="base">
              <a:spcBef>
                <a:spcPts val="0"/>
              </a:spcBef>
            </a:pPr>
            <a:r>
              <a:rPr lang="ru-RU" b="1" dirty="0"/>
              <a:t>За двумя зайцами погонишься  </a:t>
            </a:r>
            <a:r>
              <a:rPr lang="ru-RU" dirty="0"/>
              <a:t>–  </a:t>
            </a:r>
          </a:p>
          <a:p>
            <a:pPr lvl="0" fontAlgn="base">
              <a:spcBef>
                <a:spcPts val="0"/>
              </a:spcBef>
              <a:buNone/>
            </a:pPr>
            <a:r>
              <a:rPr lang="ru-RU" dirty="0"/>
              <a:t>                                                                  </a:t>
            </a:r>
            <a:r>
              <a:rPr lang="ru-RU" i="1" dirty="0"/>
              <a:t>ни одного не поймаешь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</a:pPr>
            <a:r>
              <a:rPr lang="ru-RU" b="1" dirty="0"/>
              <a:t>В гостях хорошо  </a:t>
            </a:r>
            <a:r>
              <a:rPr lang="ru-RU" dirty="0"/>
              <a:t>–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/>
              <a:t>                                          а дома лучше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chemeClr val="bg2">
                    <a:lumMod val="25000"/>
                  </a:schemeClr>
                </a:solidFill>
              </a:rPr>
              <a:t>Сказки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820472" cy="5949280"/>
          </a:xfrm>
        </p:spPr>
        <p:txBody>
          <a:bodyPr>
            <a:normAutofit fontScale="32500" lnSpcReduction="20000"/>
          </a:bodyPr>
          <a:lstStyle/>
          <a:p>
            <a:pPr lvl="0" fontAlgn="base"/>
            <a:r>
              <a:rPr lang="ru-RU" sz="4900" b="1" dirty="0"/>
              <a:t>Сказочная героиня, владелица первого в мире летального аппарата </a:t>
            </a:r>
          </a:p>
          <a:p>
            <a:pPr lvl="0" algn="ctr" fontAlgn="base">
              <a:buNone/>
            </a:pPr>
            <a:r>
              <a:rPr lang="ru-RU" sz="4900" dirty="0"/>
              <a:t>     Баба Яга</a:t>
            </a:r>
          </a:p>
          <a:p>
            <a:pPr lvl="0" fontAlgn="base"/>
            <a:r>
              <a:rPr lang="ru-RU" sz="4900" b="1" dirty="0"/>
              <a:t>Имя сестры Бабы-Яги, хозяйки болот </a:t>
            </a:r>
          </a:p>
          <a:p>
            <a:pPr lvl="0" algn="ctr" fontAlgn="base">
              <a:buNone/>
            </a:pPr>
            <a:r>
              <a:rPr lang="ru-RU" sz="4900" dirty="0"/>
              <a:t>      Кикимора</a:t>
            </a:r>
          </a:p>
          <a:p>
            <a:pPr lvl="0" fontAlgn="base"/>
            <a:r>
              <a:rPr lang="ru-RU" sz="4900" b="1" dirty="0"/>
              <a:t>Где находится смерть Кощея?</a:t>
            </a:r>
          </a:p>
          <a:p>
            <a:pPr lvl="0" algn="ctr" fontAlgn="base">
              <a:buNone/>
            </a:pPr>
            <a:r>
              <a:rPr lang="ru-RU" sz="4900" dirty="0"/>
              <a:t>     Дуб, сундук, заяц, утка, игла</a:t>
            </a:r>
          </a:p>
          <a:p>
            <a:pPr lvl="0" fontAlgn="base"/>
            <a:r>
              <a:rPr lang="ru-RU" sz="4900" b="1" dirty="0"/>
              <a:t>Какие  русские народные сказки повествуют о проблеме отдельной жилплощади? </a:t>
            </a:r>
          </a:p>
          <a:p>
            <a:pPr lvl="0" algn="ctr" fontAlgn="base">
              <a:buNone/>
            </a:pPr>
            <a:r>
              <a:rPr lang="ru-RU" sz="4900" dirty="0"/>
              <a:t>     «Теремок», «Лиса и Заяц»</a:t>
            </a:r>
          </a:p>
          <a:p>
            <a:pPr lvl="0" fontAlgn="base"/>
            <a:r>
              <a:rPr lang="ru-RU" sz="4900" b="1" dirty="0"/>
              <a:t>Кто из животных  пострадал, ловя рыбу из проруби ?</a:t>
            </a:r>
          </a:p>
          <a:p>
            <a:pPr lvl="0" algn="ctr" fontAlgn="base">
              <a:buNone/>
            </a:pPr>
            <a:r>
              <a:rPr lang="ru-RU" sz="4900" b="1" dirty="0"/>
              <a:t>     </a:t>
            </a:r>
            <a:r>
              <a:rPr lang="ru-RU" sz="4900" dirty="0"/>
              <a:t>Волк</a:t>
            </a:r>
          </a:p>
          <a:p>
            <a:pPr lvl="0" fontAlgn="base"/>
            <a:r>
              <a:rPr lang="ru-RU" sz="4900" b="1" dirty="0"/>
              <a:t>Кто из героев русских народных сказок был хлебобулочным изделием? </a:t>
            </a:r>
          </a:p>
          <a:p>
            <a:pPr lvl="0" algn="ctr" fontAlgn="base">
              <a:buNone/>
            </a:pPr>
            <a:r>
              <a:rPr lang="ru-RU" sz="4900" dirty="0"/>
              <a:t>      Колобок</a:t>
            </a:r>
          </a:p>
          <a:p>
            <a:pPr lvl="0" fontAlgn="base"/>
            <a:r>
              <a:rPr lang="ru-RU" sz="4900" b="1" dirty="0"/>
              <a:t>Животное, в которое была заколдована Кощеем Бессмертным прекрасная девушка</a:t>
            </a:r>
          </a:p>
          <a:p>
            <a:pPr lvl="0" algn="ctr" fontAlgn="base">
              <a:buNone/>
            </a:pPr>
            <a:r>
              <a:rPr lang="ru-RU" sz="4900" dirty="0"/>
              <a:t>      Лягушка</a:t>
            </a:r>
          </a:p>
          <a:p>
            <a:pPr lvl="0" fontAlgn="base"/>
            <a:r>
              <a:rPr lang="ru-RU" sz="4900" b="1" dirty="0"/>
              <a:t>В кого превратился Иванушка, испив водицы из лужи?</a:t>
            </a:r>
          </a:p>
          <a:p>
            <a:pPr lvl="0" algn="ctr" fontAlgn="base">
              <a:buNone/>
            </a:pPr>
            <a:r>
              <a:rPr lang="ru-RU" sz="4900" dirty="0"/>
              <a:t>       Козленочка</a:t>
            </a:r>
          </a:p>
          <a:p>
            <a:pPr lvl="0" fontAlgn="base"/>
            <a:r>
              <a:rPr lang="ru-RU" sz="4900" b="1" dirty="0"/>
              <a:t>Какая курочка снесла  золотое яичко?</a:t>
            </a:r>
          </a:p>
          <a:p>
            <a:pPr lvl="0" algn="ctr" fontAlgn="base">
              <a:buNone/>
            </a:pPr>
            <a:r>
              <a:rPr lang="ru-RU" sz="4900" b="1" dirty="0"/>
              <a:t>      </a:t>
            </a:r>
            <a:r>
              <a:rPr lang="ru-RU" sz="4900" dirty="0"/>
              <a:t>Курочка Ряба</a:t>
            </a:r>
          </a:p>
          <a:p>
            <a:pPr lvl="0" fontAlgn="base"/>
            <a:r>
              <a:rPr lang="ru-RU" sz="4900" b="1" dirty="0"/>
              <a:t>Какой вид энергии использовала Баба-Яга летая в ступе?</a:t>
            </a:r>
          </a:p>
          <a:p>
            <a:pPr lvl="0" algn="ctr" fontAlgn="base">
              <a:buNone/>
            </a:pPr>
            <a:r>
              <a:rPr lang="ru-RU" sz="4900" dirty="0"/>
              <a:t>       Нечистую силу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676456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 ЗА ВНИМАНИЕ!</a:t>
            </a:r>
          </a:p>
        </p:txBody>
      </p:sp>
      <p:pic>
        <p:nvPicPr>
          <p:cNvPr id="5" name="Рисунок 4" descr="image 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35696" y="1484784"/>
            <a:ext cx="5261570" cy="430396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103</TotalTime>
  <Words>610</Words>
  <Application>Microsoft Office PowerPoint</Application>
  <PresentationFormat>Экран (4:3)</PresentationFormat>
  <Paragraphs>83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Начальная</vt:lpstr>
      <vt:lpstr> Семинар-практикум для педагогов «Приобщение детей к истокам русской народной культуры» Воспитатели  МДОАУ «Детский сад № 105 «Дюймовочка»  г. Орска» Кустубаева Т.С., Черномырдина О.В.</vt:lpstr>
      <vt:lpstr>Презентация PowerPoint</vt:lpstr>
      <vt:lpstr>Методы и приемы по приобщению детей к национальной культуре и культурному наследию родного края</vt:lpstr>
      <vt:lpstr>Педагогический тренинг </vt:lpstr>
      <vt:lpstr>Мозговой штурм </vt:lpstr>
      <vt:lpstr>Викторина «Заморочки из бочки» </vt:lpstr>
      <vt:lpstr>Пословицы неспроста молвятся </vt:lpstr>
      <vt:lpstr>Сказки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Семинар-практикум для педагогов «Приобщение детей к истокам русской народной культуры» </dc:title>
  <dc:creator>Tatyana</dc:creator>
  <cp:lastModifiedBy>Детский сад 105</cp:lastModifiedBy>
  <cp:revision>33</cp:revision>
  <dcterms:created xsi:type="dcterms:W3CDTF">2022-01-20T13:12:16Z</dcterms:created>
  <dcterms:modified xsi:type="dcterms:W3CDTF">2022-04-19T08:44:23Z</dcterms:modified>
</cp:coreProperties>
</file>