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8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949E0-99D0-4DD9-B8D0-1394D0EE602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A83E4D-99A8-44F6-89C8-6B4E29A3DC06}">
      <dgm:prSet phldrT="[Текст]"/>
      <dgm:spPr/>
      <dgm:t>
        <a:bodyPr/>
        <a:lstStyle/>
        <a:p>
          <a:r>
            <a:rPr lang="ru-RU" dirty="0"/>
            <a:t>ЛОП</a:t>
          </a:r>
        </a:p>
      </dgm:t>
    </dgm:pt>
    <dgm:pt modelId="{4A5EC340-9170-4EA5-9CA9-53386727E329}" type="parTrans" cxnId="{164543AD-3107-4323-87DF-A77F36A5CD77}">
      <dgm:prSet/>
      <dgm:spPr/>
      <dgm:t>
        <a:bodyPr/>
        <a:lstStyle/>
        <a:p>
          <a:endParaRPr lang="ru-RU"/>
        </a:p>
      </dgm:t>
    </dgm:pt>
    <dgm:pt modelId="{835E10E8-6307-4269-AFD0-0EE925BF1D77}" type="sibTrans" cxnId="{164543AD-3107-4323-87DF-A77F36A5CD77}">
      <dgm:prSet/>
      <dgm:spPr/>
      <dgm:t>
        <a:bodyPr/>
        <a:lstStyle/>
        <a:p>
          <a:endParaRPr lang="ru-RU"/>
        </a:p>
      </dgm:t>
    </dgm:pt>
    <dgm:pt modelId="{39114DD6-4E83-4C43-88BA-0A26F6E16BE8}">
      <dgm:prSet custT="1"/>
      <dgm:spPr/>
      <dgm:t>
        <a:bodyPr/>
        <a:lstStyle/>
        <a:p>
          <a:r>
            <a:rPr lang="ru-RU" sz="1400" dirty="0"/>
            <a:t>Оздоровительная работа с детьми </a:t>
          </a:r>
        </a:p>
      </dgm:t>
    </dgm:pt>
    <dgm:pt modelId="{4EA5F334-BF65-4860-992D-57C1D8807500}" type="parTrans" cxnId="{63E89985-65DD-41D5-84F9-3D66D4C972D5}">
      <dgm:prSet/>
      <dgm:spPr/>
      <dgm:t>
        <a:bodyPr/>
        <a:lstStyle/>
        <a:p>
          <a:endParaRPr lang="ru-RU"/>
        </a:p>
      </dgm:t>
    </dgm:pt>
    <dgm:pt modelId="{19DD19AC-120F-4B16-8D86-091D4FA7057D}" type="sibTrans" cxnId="{63E89985-65DD-41D5-84F9-3D66D4C972D5}">
      <dgm:prSet/>
      <dgm:spPr/>
      <dgm:t>
        <a:bodyPr/>
        <a:lstStyle/>
        <a:p>
          <a:endParaRPr lang="ru-RU"/>
        </a:p>
      </dgm:t>
    </dgm:pt>
    <dgm:pt modelId="{34F690C5-B349-4CDE-81FF-FC303239D69A}">
      <dgm:prSet custT="1"/>
      <dgm:spPr/>
      <dgm:t>
        <a:bodyPr/>
        <a:lstStyle/>
        <a:p>
          <a:r>
            <a:rPr lang="ru-RU" sz="1400" dirty="0"/>
            <a:t>Двигательный режим </a:t>
          </a:r>
        </a:p>
      </dgm:t>
    </dgm:pt>
    <dgm:pt modelId="{14922534-3EE1-4A2D-8A4B-EBDADEEE0165}" type="parTrans" cxnId="{08A61789-9368-4A9F-B294-9E84D737DEF8}">
      <dgm:prSet/>
      <dgm:spPr/>
      <dgm:t>
        <a:bodyPr/>
        <a:lstStyle/>
        <a:p>
          <a:endParaRPr lang="ru-RU"/>
        </a:p>
      </dgm:t>
    </dgm:pt>
    <dgm:pt modelId="{C433B7B5-DBF4-4A0E-AF77-8ADC52F00AD5}" type="sibTrans" cxnId="{08A61789-9368-4A9F-B294-9E84D737DEF8}">
      <dgm:prSet/>
      <dgm:spPr/>
      <dgm:t>
        <a:bodyPr/>
        <a:lstStyle/>
        <a:p>
          <a:endParaRPr lang="ru-RU"/>
        </a:p>
      </dgm:t>
    </dgm:pt>
    <dgm:pt modelId="{95AB0368-272F-4ADE-98EF-DB74C11BA571}">
      <dgm:prSet custT="1"/>
      <dgm:spPr/>
      <dgm:t>
        <a:bodyPr/>
        <a:lstStyle/>
        <a:p>
          <a:r>
            <a:rPr lang="ru-RU" sz="1400" dirty="0"/>
            <a:t>Питьевой режим </a:t>
          </a:r>
        </a:p>
      </dgm:t>
    </dgm:pt>
    <dgm:pt modelId="{3E486CD3-A3DD-477E-8030-65F1D07B25C7}" type="parTrans" cxnId="{F9D4CF9D-3CEC-4385-AB6B-60F86617EBE8}">
      <dgm:prSet/>
      <dgm:spPr/>
      <dgm:t>
        <a:bodyPr/>
        <a:lstStyle/>
        <a:p>
          <a:endParaRPr lang="ru-RU"/>
        </a:p>
      </dgm:t>
    </dgm:pt>
    <dgm:pt modelId="{E7BEA85A-D4FB-43B8-9482-FA34DA060F4E}" type="sibTrans" cxnId="{F9D4CF9D-3CEC-4385-AB6B-60F86617EBE8}">
      <dgm:prSet/>
      <dgm:spPr/>
      <dgm:t>
        <a:bodyPr/>
        <a:lstStyle/>
        <a:p>
          <a:endParaRPr lang="ru-RU"/>
        </a:p>
      </dgm:t>
    </dgm:pt>
    <dgm:pt modelId="{9C83E2DA-0EFF-4CB3-8334-031DEBCC9413}">
      <dgm:prSet custT="1"/>
      <dgm:spPr/>
      <dgm:t>
        <a:bodyPr/>
        <a:lstStyle/>
        <a:p>
          <a:r>
            <a:rPr lang="ru-RU" sz="1400" dirty="0"/>
            <a:t>Закаливающие мероприятия </a:t>
          </a:r>
        </a:p>
      </dgm:t>
    </dgm:pt>
    <dgm:pt modelId="{4070BDBC-DBA9-4F0C-8FFA-72179B8006C5}" type="parTrans" cxnId="{D70C3995-D3BF-4BA9-B5E8-AB61FE2985A1}">
      <dgm:prSet/>
      <dgm:spPr/>
      <dgm:t>
        <a:bodyPr/>
        <a:lstStyle/>
        <a:p>
          <a:endParaRPr lang="ru-RU"/>
        </a:p>
      </dgm:t>
    </dgm:pt>
    <dgm:pt modelId="{8E542B10-5334-4530-8259-3A0E67517C2D}" type="sibTrans" cxnId="{D70C3995-D3BF-4BA9-B5E8-AB61FE2985A1}">
      <dgm:prSet/>
      <dgm:spPr/>
      <dgm:t>
        <a:bodyPr/>
        <a:lstStyle/>
        <a:p>
          <a:endParaRPr lang="ru-RU"/>
        </a:p>
      </dgm:t>
    </dgm:pt>
    <dgm:pt modelId="{A63E4004-21DE-4EC4-B6C9-A3FA8624D800}">
      <dgm:prSet custT="1"/>
      <dgm:spPr/>
      <dgm:t>
        <a:bodyPr/>
        <a:lstStyle/>
        <a:p>
          <a:r>
            <a:rPr lang="ru-RU" sz="1400" dirty="0"/>
            <a:t>Организация питания</a:t>
          </a:r>
        </a:p>
      </dgm:t>
    </dgm:pt>
    <dgm:pt modelId="{DB2BD98D-0B0F-499D-99E0-19B6CA050BE6}" type="parTrans" cxnId="{DAD6006F-C3DC-43BE-BA14-502D23B2DE35}">
      <dgm:prSet/>
      <dgm:spPr/>
      <dgm:t>
        <a:bodyPr/>
        <a:lstStyle/>
        <a:p>
          <a:endParaRPr lang="ru-RU"/>
        </a:p>
      </dgm:t>
    </dgm:pt>
    <dgm:pt modelId="{70A1CF27-D76F-414E-904B-FA00B8BF96CA}" type="sibTrans" cxnId="{DAD6006F-C3DC-43BE-BA14-502D23B2DE35}">
      <dgm:prSet/>
      <dgm:spPr/>
      <dgm:t>
        <a:bodyPr/>
        <a:lstStyle/>
        <a:p>
          <a:endParaRPr lang="ru-RU"/>
        </a:p>
      </dgm:t>
    </dgm:pt>
    <dgm:pt modelId="{71876772-F9FF-4789-96F5-CD39639BF12A}">
      <dgm:prSet custT="1"/>
      <dgm:spPr/>
      <dgm:t>
        <a:bodyPr/>
        <a:lstStyle/>
        <a:p>
          <a:r>
            <a:rPr lang="ru-RU" sz="1400" dirty="0"/>
            <a:t>Работа с семьёй </a:t>
          </a:r>
        </a:p>
      </dgm:t>
    </dgm:pt>
    <dgm:pt modelId="{A73A2346-BD37-4975-9632-97AF60A66B12}" type="parTrans" cxnId="{FE18F308-0FF3-416B-AFB3-264860E8A650}">
      <dgm:prSet/>
      <dgm:spPr/>
      <dgm:t>
        <a:bodyPr/>
        <a:lstStyle/>
        <a:p>
          <a:endParaRPr lang="ru-RU"/>
        </a:p>
      </dgm:t>
    </dgm:pt>
    <dgm:pt modelId="{83DDC72F-939B-4213-A292-35F307B29484}" type="sibTrans" cxnId="{FE18F308-0FF3-416B-AFB3-264860E8A650}">
      <dgm:prSet/>
      <dgm:spPr/>
      <dgm:t>
        <a:bodyPr/>
        <a:lstStyle/>
        <a:p>
          <a:endParaRPr lang="ru-RU"/>
        </a:p>
      </dgm:t>
    </dgm:pt>
    <dgm:pt modelId="{8B68E8D8-0421-4AEA-8903-9EC3CC82294B}" type="pres">
      <dgm:prSet presAssocID="{E63949E0-99D0-4DD9-B8D0-1394D0EE602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19B8A-2BA5-45A6-B176-9D5EFC28880A}" type="pres">
      <dgm:prSet presAssocID="{9DA83E4D-99A8-44F6-89C8-6B4E29A3DC06}" presName="centerShape" presStyleLbl="node0" presStyleIdx="0" presStyleCnt="1"/>
      <dgm:spPr/>
      <dgm:t>
        <a:bodyPr/>
        <a:lstStyle/>
        <a:p>
          <a:endParaRPr lang="ru-RU"/>
        </a:p>
      </dgm:t>
    </dgm:pt>
    <dgm:pt modelId="{BE075BB8-6192-4F2F-AF4C-CF50CFAB5137}" type="pres">
      <dgm:prSet presAssocID="{71876772-F9FF-4789-96F5-CD39639BF12A}" presName="node" presStyleLbl="node1" presStyleIdx="0" presStyleCnt="6" custScaleX="122124" custScaleY="121793" custRadScaleRad="96465" custRadScaleInc="-2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E642A-0853-41AF-9CEF-AD3FD66B0D00}" type="pres">
      <dgm:prSet presAssocID="{71876772-F9FF-4789-96F5-CD39639BF12A}" presName="dummy" presStyleCnt="0"/>
      <dgm:spPr/>
    </dgm:pt>
    <dgm:pt modelId="{43DCE29C-0614-41C9-8EE0-1052EDBDF57E}" type="pres">
      <dgm:prSet presAssocID="{83DDC72F-939B-4213-A292-35F307B29484}" presName="sibTrans" presStyleLbl="sibTrans2D1" presStyleIdx="0" presStyleCnt="6"/>
      <dgm:spPr/>
      <dgm:t>
        <a:bodyPr/>
        <a:lstStyle/>
        <a:p>
          <a:endParaRPr lang="ru-RU"/>
        </a:p>
      </dgm:t>
    </dgm:pt>
    <dgm:pt modelId="{457C3EF8-7511-4502-A6E8-8277B4EF4EA8}" type="pres">
      <dgm:prSet presAssocID="{A63E4004-21DE-4EC4-B6C9-A3FA8624D800}" presName="node" presStyleLbl="node1" presStyleIdx="1" presStyleCnt="6" custScaleX="127072" custScaleY="122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CC5B9-5A89-4F79-AEC2-F25B5ECCDC88}" type="pres">
      <dgm:prSet presAssocID="{A63E4004-21DE-4EC4-B6C9-A3FA8624D800}" presName="dummy" presStyleCnt="0"/>
      <dgm:spPr/>
    </dgm:pt>
    <dgm:pt modelId="{978EBD09-567C-42B6-ACF2-F096955FB79D}" type="pres">
      <dgm:prSet presAssocID="{70A1CF27-D76F-414E-904B-FA00B8BF96CA}" presName="sibTrans" presStyleLbl="sibTrans2D1" presStyleIdx="1" presStyleCnt="6"/>
      <dgm:spPr/>
      <dgm:t>
        <a:bodyPr/>
        <a:lstStyle/>
        <a:p>
          <a:endParaRPr lang="ru-RU"/>
        </a:p>
      </dgm:t>
    </dgm:pt>
    <dgm:pt modelId="{D49CA0AD-A270-49C9-A60A-295B61E3386C}" type="pres">
      <dgm:prSet presAssocID="{9C83E2DA-0EFF-4CB3-8334-031DEBCC9413}" presName="node" presStyleLbl="node1" presStyleIdx="2" presStyleCnt="6" custScaleX="139372" custScaleY="135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0BAA3-1269-4A1A-835B-A33FDEE8E5FF}" type="pres">
      <dgm:prSet presAssocID="{9C83E2DA-0EFF-4CB3-8334-031DEBCC9413}" presName="dummy" presStyleCnt="0"/>
      <dgm:spPr/>
    </dgm:pt>
    <dgm:pt modelId="{DF1828B2-5905-4B71-B256-9F0C49FD9647}" type="pres">
      <dgm:prSet presAssocID="{8E542B10-5334-4530-8259-3A0E67517C2D}" presName="sibTrans" presStyleLbl="sibTrans2D1" presStyleIdx="2" presStyleCnt="6"/>
      <dgm:spPr/>
      <dgm:t>
        <a:bodyPr/>
        <a:lstStyle/>
        <a:p>
          <a:endParaRPr lang="ru-RU"/>
        </a:p>
      </dgm:t>
    </dgm:pt>
    <dgm:pt modelId="{F9F655A6-3163-4DCF-8453-FB7F4AB182BC}" type="pres">
      <dgm:prSet presAssocID="{95AB0368-272F-4ADE-98EF-DB74C11BA571}" presName="node" presStyleLbl="node1" presStyleIdx="3" presStyleCnt="6" custScaleX="127414" custScaleY="113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05A10-50EB-4EC5-AA3F-BD6D7D02B055}" type="pres">
      <dgm:prSet presAssocID="{95AB0368-272F-4ADE-98EF-DB74C11BA571}" presName="dummy" presStyleCnt="0"/>
      <dgm:spPr/>
    </dgm:pt>
    <dgm:pt modelId="{CADAE9D2-875E-4F3A-86C8-87291AD061B9}" type="pres">
      <dgm:prSet presAssocID="{E7BEA85A-D4FB-43B8-9482-FA34DA060F4E}" presName="sibTrans" presStyleLbl="sibTrans2D1" presStyleIdx="3" presStyleCnt="6"/>
      <dgm:spPr/>
      <dgm:t>
        <a:bodyPr/>
        <a:lstStyle/>
        <a:p>
          <a:endParaRPr lang="ru-RU"/>
        </a:p>
      </dgm:t>
    </dgm:pt>
    <dgm:pt modelId="{5236517F-E030-4389-95B5-4D4E7E4D9865}" type="pres">
      <dgm:prSet presAssocID="{34F690C5-B349-4CDE-81FF-FC303239D69A}" presName="node" presStyleLbl="node1" presStyleIdx="4" presStyleCnt="6" custScaleX="134444" custScaleY="128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67B4F-B5C1-46B6-8AC6-A65973D82F45}" type="pres">
      <dgm:prSet presAssocID="{34F690C5-B349-4CDE-81FF-FC303239D69A}" presName="dummy" presStyleCnt="0"/>
      <dgm:spPr/>
    </dgm:pt>
    <dgm:pt modelId="{A6F85B79-00AD-46C2-B67F-B183DF65EBC4}" type="pres">
      <dgm:prSet presAssocID="{C433B7B5-DBF4-4A0E-AF77-8ADC52F00AD5}" presName="sibTrans" presStyleLbl="sibTrans2D1" presStyleIdx="4" presStyleCnt="6"/>
      <dgm:spPr/>
      <dgm:t>
        <a:bodyPr/>
        <a:lstStyle/>
        <a:p>
          <a:endParaRPr lang="ru-RU"/>
        </a:p>
      </dgm:t>
    </dgm:pt>
    <dgm:pt modelId="{8CD10FCD-D766-40F8-8A9E-C32257C55F1E}" type="pres">
      <dgm:prSet presAssocID="{39114DD6-4E83-4C43-88BA-0A26F6E16BE8}" presName="node" presStyleLbl="node1" presStyleIdx="5" presStyleCnt="6" custScaleX="128712" custScaleY="120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DA230-B1AA-4843-82F4-1A2FEE5EECDF}" type="pres">
      <dgm:prSet presAssocID="{39114DD6-4E83-4C43-88BA-0A26F6E16BE8}" presName="dummy" presStyleCnt="0"/>
      <dgm:spPr/>
    </dgm:pt>
    <dgm:pt modelId="{681CCF63-9400-4625-992D-26C8A56F037D}" type="pres">
      <dgm:prSet presAssocID="{19DD19AC-120F-4B16-8D86-091D4FA7057D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E7035618-EB02-4FCF-9174-556913D0EA0D}" type="presOf" srcId="{9DA83E4D-99A8-44F6-89C8-6B4E29A3DC06}" destId="{A9619B8A-2BA5-45A6-B176-9D5EFC28880A}" srcOrd="0" destOrd="0" presId="urn:microsoft.com/office/officeart/2005/8/layout/radial6"/>
    <dgm:cxn modelId="{63E89985-65DD-41D5-84F9-3D66D4C972D5}" srcId="{9DA83E4D-99A8-44F6-89C8-6B4E29A3DC06}" destId="{39114DD6-4E83-4C43-88BA-0A26F6E16BE8}" srcOrd="5" destOrd="0" parTransId="{4EA5F334-BF65-4860-992D-57C1D8807500}" sibTransId="{19DD19AC-120F-4B16-8D86-091D4FA7057D}"/>
    <dgm:cxn modelId="{FE18F308-0FF3-416B-AFB3-264860E8A650}" srcId="{9DA83E4D-99A8-44F6-89C8-6B4E29A3DC06}" destId="{71876772-F9FF-4789-96F5-CD39639BF12A}" srcOrd="0" destOrd="0" parTransId="{A73A2346-BD37-4975-9632-97AF60A66B12}" sibTransId="{83DDC72F-939B-4213-A292-35F307B29484}"/>
    <dgm:cxn modelId="{3114C74E-24AD-4C53-A771-878D7D1F7D20}" type="presOf" srcId="{E7BEA85A-D4FB-43B8-9482-FA34DA060F4E}" destId="{CADAE9D2-875E-4F3A-86C8-87291AD061B9}" srcOrd="0" destOrd="0" presId="urn:microsoft.com/office/officeart/2005/8/layout/radial6"/>
    <dgm:cxn modelId="{164543AD-3107-4323-87DF-A77F36A5CD77}" srcId="{E63949E0-99D0-4DD9-B8D0-1394D0EE6029}" destId="{9DA83E4D-99A8-44F6-89C8-6B4E29A3DC06}" srcOrd="0" destOrd="0" parTransId="{4A5EC340-9170-4EA5-9CA9-53386727E329}" sibTransId="{835E10E8-6307-4269-AFD0-0EE925BF1D77}"/>
    <dgm:cxn modelId="{9167D4F4-C078-4E49-B750-23F9FBF22B8E}" type="presOf" srcId="{34F690C5-B349-4CDE-81FF-FC303239D69A}" destId="{5236517F-E030-4389-95B5-4D4E7E4D9865}" srcOrd="0" destOrd="0" presId="urn:microsoft.com/office/officeart/2005/8/layout/radial6"/>
    <dgm:cxn modelId="{AD6E4F3B-E771-4D06-8EB9-981AF1133767}" type="presOf" srcId="{C433B7B5-DBF4-4A0E-AF77-8ADC52F00AD5}" destId="{A6F85B79-00AD-46C2-B67F-B183DF65EBC4}" srcOrd="0" destOrd="0" presId="urn:microsoft.com/office/officeart/2005/8/layout/radial6"/>
    <dgm:cxn modelId="{F9D4CF9D-3CEC-4385-AB6B-60F86617EBE8}" srcId="{9DA83E4D-99A8-44F6-89C8-6B4E29A3DC06}" destId="{95AB0368-272F-4ADE-98EF-DB74C11BA571}" srcOrd="3" destOrd="0" parTransId="{3E486CD3-A3DD-477E-8030-65F1D07B25C7}" sibTransId="{E7BEA85A-D4FB-43B8-9482-FA34DA060F4E}"/>
    <dgm:cxn modelId="{3BBA62F6-C9BB-45BF-A490-CF895AD938F1}" type="presOf" srcId="{8E542B10-5334-4530-8259-3A0E67517C2D}" destId="{DF1828B2-5905-4B71-B256-9F0C49FD9647}" srcOrd="0" destOrd="0" presId="urn:microsoft.com/office/officeart/2005/8/layout/radial6"/>
    <dgm:cxn modelId="{D44E3E67-FEC6-4AAB-BD32-686BA66E8830}" type="presOf" srcId="{39114DD6-4E83-4C43-88BA-0A26F6E16BE8}" destId="{8CD10FCD-D766-40F8-8A9E-C32257C55F1E}" srcOrd="0" destOrd="0" presId="urn:microsoft.com/office/officeart/2005/8/layout/radial6"/>
    <dgm:cxn modelId="{7A32355A-46A7-4B98-962C-2ED18DEFEF7A}" type="presOf" srcId="{E63949E0-99D0-4DD9-B8D0-1394D0EE6029}" destId="{8B68E8D8-0421-4AEA-8903-9EC3CC82294B}" srcOrd="0" destOrd="0" presId="urn:microsoft.com/office/officeart/2005/8/layout/radial6"/>
    <dgm:cxn modelId="{D70C3995-D3BF-4BA9-B5E8-AB61FE2985A1}" srcId="{9DA83E4D-99A8-44F6-89C8-6B4E29A3DC06}" destId="{9C83E2DA-0EFF-4CB3-8334-031DEBCC9413}" srcOrd="2" destOrd="0" parTransId="{4070BDBC-DBA9-4F0C-8FFA-72179B8006C5}" sibTransId="{8E542B10-5334-4530-8259-3A0E67517C2D}"/>
    <dgm:cxn modelId="{DAD6006F-C3DC-43BE-BA14-502D23B2DE35}" srcId="{9DA83E4D-99A8-44F6-89C8-6B4E29A3DC06}" destId="{A63E4004-21DE-4EC4-B6C9-A3FA8624D800}" srcOrd="1" destOrd="0" parTransId="{DB2BD98D-0B0F-499D-99E0-19B6CA050BE6}" sibTransId="{70A1CF27-D76F-414E-904B-FA00B8BF96CA}"/>
    <dgm:cxn modelId="{EEDA25A9-DD62-4C10-82F9-83B0133CB4BA}" type="presOf" srcId="{95AB0368-272F-4ADE-98EF-DB74C11BA571}" destId="{F9F655A6-3163-4DCF-8453-FB7F4AB182BC}" srcOrd="0" destOrd="0" presId="urn:microsoft.com/office/officeart/2005/8/layout/radial6"/>
    <dgm:cxn modelId="{16B0D4D6-55C2-4AB5-B14F-DD567354B0F4}" type="presOf" srcId="{83DDC72F-939B-4213-A292-35F307B29484}" destId="{43DCE29C-0614-41C9-8EE0-1052EDBDF57E}" srcOrd="0" destOrd="0" presId="urn:microsoft.com/office/officeart/2005/8/layout/radial6"/>
    <dgm:cxn modelId="{6259F6BC-6859-4900-BF7F-CEC1E754772D}" type="presOf" srcId="{71876772-F9FF-4789-96F5-CD39639BF12A}" destId="{BE075BB8-6192-4F2F-AF4C-CF50CFAB5137}" srcOrd="0" destOrd="0" presId="urn:microsoft.com/office/officeart/2005/8/layout/radial6"/>
    <dgm:cxn modelId="{4DD04B85-0141-4D14-A56A-035D6410E58E}" type="presOf" srcId="{19DD19AC-120F-4B16-8D86-091D4FA7057D}" destId="{681CCF63-9400-4625-992D-26C8A56F037D}" srcOrd="0" destOrd="0" presId="urn:microsoft.com/office/officeart/2005/8/layout/radial6"/>
    <dgm:cxn modelId="{E7229AD9-8553-431A-89AC-DA4B7AAEA1AD}" type="presOf" srcId="{A63E4004-21DE-4EC4-B6C9-A3FA8624D800}" destId="{457C3EF8-7511-4502-A6E8-8277B4EF4EA8}" srcOrd="0" destOrd="0" presId="urn:microsoft.com/office/officeart/2005/8/layout/radial6"/>
    <dgm:cxn modelId="{E514EF90-1645-4A9A-8015-BFA6DC6CCFBD}" type="presOf" srcId="{70A1CF27-D76F-414E-904B-FA00B8BF96CA}" destId="{978EBD09-567C-42B6-ACF2-F096955FB79D}" srcOrd="0" destOrd="0" presId="urn:microsoft.com/office/officeart/2005/8/layout/radial6"/>
    <dgm:cxn modelId="{08A61789-9368-4A9F-B294-9E84D737DEF8}" srcId="{9DA83E4D-99A8-44F6-89C8-6B4E29A3DC06}" destId="{34F690C5-B349-4CDE-81FF-FC303239D69A}" srcOrd="4" destOrd="0" parTransId="{14922534-3EE1-4A2D-8A4B-EBDADEEE0165}" sibTransId="{C433B7B5-DBF4-4A0E-AF77-8ADC52F00AD5}"/>
    <dgm:cxn modelId="{5843525A-DA22-4AB5-9E31-23495BA7B328}" type="presOf" srcId="{9C83E2DA-0EFF-4CB3-8334-031DEBCC9413}" destId="{D49CA0AD-A270-49C9-A60A-295B61E3386C}" srcOrd="0" destOrd="0" presId="urn:microsoft.com/office/officeart/2005/8/layout/radial6"/>
    <dgm:cxn modelId="{FC0ADAF6-2C3E-41F9-BC78-F41F1A512C4B}" type="presParOf" srcId="{8B68E8D8-0421-4AEA-8903-9EC3CC82294B}" destId="{A9619B8A-2BA5-45A6-B176-9D5EFC28880A}" srcOrd="0" destOrd="0" presId="urn:microsoft.com/office/officeart/2005/8/layout/radial6"/>
    <dgm:cxn modelId="{FC51F6F3-844D-4BC9-99EC-09D6CF622C21}" type="presParOf" srcId="{8B68E8D8-0421-4AEA-8903-9EC3CC82294B}" destId="{BE075BB8-6192-4F2F-AF4C-CF50CFAB5137}" srcOrd="1" destOrd="0" presId="urn:microsoft.com/office/officeart/2005/8/layout/radial6"/>
    <dgm:cxn modelId="{65980A9A-F446-451E-9A15-E9804EDEC107}" type="presParOf" srcId="{8B68E8D8-0421-4AEA-8903-9EC3CC82294B}" destId="{81EE642A-0853-41AF-9CEF-AD3FD66B0D00}" srcOrd="2" destOrd="0" presId="urn:microsoft.com/office/officeart/2005/8/layout/radial6"/>
    <dgm:cxn modelId="{C9955E59-AF23-49A8-9287-8A9AC252A90B}" type="presParOf" srcId="{8B68E8D8-0421-4AEA-8903-9EC3CC82294B}" destId="{43DCE29C-0614-41C9-8EE0-1052EDBDF57E}" srcOrd="3" destOrd="0" presId="urn:microsoft.com/office/officeart/2005/8/layout/radial6"/>
    <dgm:cxn modelId="{187EBB54-985B-45D5-9B2B-8FEB45F679C5}" type="presParOf" srcId="{8B68E8D8-0421-4AEA-8903-9EC3CC82294B}" destId="{457C3EF8-7511-4502-A6E8-8277B4EF4EA8}" srcOrd="4" destOrd="0" presId="urn:microsoft.com/office/officeart/2005/8/layout/radial6"/>
    <dgm:cxn modelId="{07E3B7F1-3C17-4A96-99C5-A69635B4E29C}" type="presParOf" srcId="{8B68E8D8-0421-4AEA-8903-9EC3CC82294B}" destId="{FD9CC5B9-5A89-4F79-AEC2-F25B5ECCDC88}" srcOrd="5" destOrd="0" presId="urn:microsoft.com/office/officeart/2005/8/layout/radial6"/>
    <dgm:cxn modelId="{A85313AC-402E-4F5B-AE1D-BA5885A5178F}" type="presParOf" srcId="{8B68E8D8-0421-4AEA-8903-9EC3CC82294B}" destId="{978EBD09-567C-42B6-ACF2-F096955FB79D}" srcOrd="6" destOrd="0" presId="urn:microsoft.com/office/officeart/2005/8/layout/radial6"/>
    <dgm:cxn modelId="{F5434B00-736D-4E63-A1B0-5707EC1A8403}" type="presParOf" srcId="{8B68E8D8-0421-4AEA-8903-9EC3CC82294B}" destId="{D49CA0AD-A270-49C9-A60A-295B61E3386C}" srcOrd="7" destOrd="0" presId="urn:microsoft.com/office/officeart/2005/8/layout/radial6"/>
    <dgm:cxn modelId="{0AAFFD7A-B3F8-4FAE-AD9A-7B05ED4151A2}" type="presParOf" srcId="{8B68E8D8-0421-4AEA-8903-9EC3CC82294B}" destId="{3490BAA3-1269-4A1A-835B-A33FDEE8E5FF}" srcOrd="8" destOrd="0" presId="urn:microsoft.com/office/officeart/2005/8/layout/radial6"/>
    <dgm:cxn modelId="{456BF398-78AF-48EE-A87C-1094C0DCC05F}" type="presParOf" srcId="{8B68E8D8-0421-4AEA-8903-9EC3CC82294B}" destId="{DF1828B2-5905-4B71-B256-9F0C49FD9647}" srcOrd="9" destOrd="0" presId="urn:microsoft.com/office/officeart/2005/8/layout/radial6"/>
    <dgm:cxn modelId="{4DB39D37-B85F-4DC4-BEF4-DC9C7C4AC7D9}" type="presParOf" srcId="{8B68E8D8-0421-4AEA-8903-9EC3CC82294B}" destId="{F9F655A6-3163-4DCF-8453-FB7F4AB182BC}" srcOrd="10" destOrd="0" presId="urn:microsoft.com/office/officeart/2005/8/layout/radial6"/>
    <dgm:cxn modelId="{FAF693F9-2004-4374-8406-B7217A5664E4}" type="presParOf" srcId="{8B68E8D8-0421-4AEA-8903-9EC3CC82294B}" destId="{E1405A10-50EB-4EC5-AA3F-BD6D7D02B055}" srcOrd="11" destOrd="0" presId="urn:microsoft.com/office/officeart/2005/8/layout/radial6"/>
    <dgm:cxn modelId="{DC377E69-A047-4DD6-B07B-A983D6B9C9F2}" type="presParOf" srcId="{8B68E8D8-0421-4AEA-8903-9EC3CC82294B}" destId="{CADAE9D2-875E-4F3A-86C8-87291AD061B9}" srcOrd="12" destOrd="0" presId="urn:microsoft.com/office/officeart/2005/8/layout/radial6"/>
    <dgm:cxn modelId="{382AA863-90CE-4B6E-B7CF-D490FFF04F47}" type="presParOf" srcId="{8B68E8D8-0421-4AEA-8903-9EC3CC82294B}" destId="{5236517F-E030-4389-95B5-4D4E7E4D9865}" srcOrd="13" destOrd="0" presId="urn:microsoft.com/office/officeart/2005/8/layout/radial6"/>
    <dgm:cxn modelId="{818C2CCC-0468-4BC7-B273-665CBBCE6988}" type="presParOf" srcId="{8B68E8D8-0421-4AEA-8903-9EC3CC82294B}" destId="{D7F67B4F-B5C1-46B6-8AC6-A65973D82F45}" srcOrd="14" destOrd="0" presId="urn:microsoft.com/office/officeart/2005/8/layout/radial6"/>
    <dgm:cxn modelId="{B6442B86-B5D8-4961-965A-7980388010C5}" type="presParOf" srcId="{8B68E8D8-0421-4AEA-8903-9EC3CC82294B}" destId="{A6F85B79-00AD-46C2-B67F-B183DF65EBC4}" srcOrd="15" destOrd="0" presId="urn:microsoft.com/office/officeart/2005/8/layout/radial6"/>
    <dgm:cxn modelId="{9CD96F26-8D52-42EC-BB35-8EC37C5F6E7E}" type="presParOf" srcId="{8B68E8D8-0421-4AEA-8903-9EC3CC82294B}" destId="{8CD10FCD-D766-40F8-8A9E-C32257C55F1E}" srcOrd="16" destOrd="0" presId="urn:microsoft.com/office/officeart/2005/8/layout/radial6"/>
    <dgm:cxn modelId="{C4E21656-BF05-442D-B85E-E1207CCE85A9}" type="presParOf" srcId="{8B68E8D8-0421-4AEA-8903-9EC3CC82294B}" destId="{D9DDA230-B1AA-4843-82F4-1A2FEE5EECDF}" srcOrd="17" destOrd="0" presId="urn:microsoft.com/office/officeart/2005/8/layout/radial6"/>
    <dgm:cxn modelId="{602FC94D-062A-4E2C-A186-A14945F123BF}" type="presParOf" srcId="{8B68E8D8-0421-4AEA-8903-9EC3CC82294B}" destId="{681CCF63-9400-4625-992D-26C8A56F037D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1CCF63-9400-4625-992D-26C8A56F037D}">
      <dsp:nvSpPr>
        <dsp:cNvPr id="0" name=""/>
        <dsp:cNvSpPr/>
      </dsp:nvSpPr>
      <dsp:spPr>
        <a:xfrm>
          <a:off x="1956770" y="696062"/>
          <a:ext cx="4112615" cy="4112615"/>
        </a:xfrm>
        <a:prstGeom prst="blockArc">
          <a:avLst>
            <a:gd name="adj1" fmla="val 12741933"/>
            <a:gd name="adj2" fmla="val 16241987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85B79-00AD-46C2-B67F-B183DF65EBC4}">
      <dsp:nvSpPr>
        <dsp:cNvPr id="0" name=""/>
        <dsp:cNvSpPr/>
      </dsp:nvSpPr>
      <dsp:spPr>
        <a:xfrm>
          <a:off x="1999731" y="625077"/>
          <a:ext cx="4112615" cy="4112615"/>
        </a:xfrm>
        <a:prstGeom prst="blockArc">
          <a:avLst>
            <a:gd name="adj1" fmla="val 9000000"/>
            <a:gd name="adj2" fmla="val 126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AE9D2-875E-4F3A-86C8-87291AD061B9}">
      <dsp:nvSpPr>
        <dsp:cNvPr id="0" name=""/>
        <dsp:cNvSpPr/>
      </dsp:nvSpPr>
      <dsp:spPr>
        <a:xfrm>
          <a:off x="1999731" y="625077"/>
          <a:ext cx="4112615" cy="4112615"/>
        </a:xfrm>
        <a:prstGeom prst="blockArc">
          <a:avLst>
            <a:gd name="adj1" fmla="val 5400000"/>
            <a:gd name="adj2" fmla="val 90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828B2-5905-4B71-B256-9F0C49FD9647}">
      <dsp:nvSpPr>
        <dsp:cNvPr id="0" name=""/>
        <dsp:cNvSpPr/>
      </dsp:nvSpPr>
      <dsp:spPr>
        <a:xfrm>
          <a:off x="1999731" y="625077"/>
          <a:ext cx="4112615" cy="4112615"/>
        </a:xfrm>
        <a:prstGeom prst="blockArc">
          <a:avLst>
            <a:gd name="adj1" fmla="val 1800000"/>
            <a:gd name="adj2" fmla="val 54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EBD09-567C-42B6-ACF2-F096955FB79D}">
      <dsp:nvSpPr>
        <dsp:cNvPr id="0" name=""/>
        <dsp:cNvSpPr/>
      </dsp:nvSpPr>
      <dsp:spPr>
        <a:xfrm>
          <a:off x="1999731" y="625077"/>
          <a:ext cx="4112615" cy="4112615"/>
        </a:xfrm>
        <a:prstGeom prst="blockArc">
          <a:avLst>
            <a:gd name="adj1" fmla="val 19800000"/>
            <a:gd name="adj2" fmla="val 18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CE29C-0614-41C9-8EE0-1052EDBDF57E}">
      <dsp:nvSpPr>
        <dsp:cNvPr id="0" name=""/>
        <dsp:cNvSpPr/>
      </dsp:nvSpPr>
      <dsp:spPr>
        <a:xfrm>
          <a:off x="2042202" y="695289"/>
          <a:ext cx="4112615" cy="4112615"/>
        </a:xfrm>
        <a:prstGeom prst="blockArc">
          <a:avLst>
            <a:gd name="adj1" fmla="val 16095841"/>
            <a:gd name="adj2" fmla="val 19659632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19B8A-2BA5-45A6-B176-9D5EFC28880A}">
      <dsp:nvSpPr>
        <dsp:cNvPr id="0" name=""/>
        <dsp:cNvSpPr/>
      </dsp:nvSpPr>
      <dsp:spPr>
        <a:xfrm>
          <a:off x="3133487" y="1758834"/>
          <a:ext cx="1845103" cy="1845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/>
            <a:t>ЛОП</a:t>
          </a:r>
        </a:p>
      </dsp:txBody>
      <dsp:txXfrm>
        <a:off x="3133487" y="1758834"/>
        <a:ext cx="1845103" cy="1845103"/>
      </dsp:txXfrm>
    </dsp:sp>
    <dsp:sp modelId="{BE075BB8-6192-4F2F-AF4C-CF50CFAB5137}">
      <dsp:nvSpPr>
        <dsp:cNvPr id="0" name=""/>
        <dsp:cNvSpPr/>
      </dsp:nvSpPr>
      <dsp:spPr>
        <a:xfrm>
          <a:off x="3248965" y="-43813"/>
          <a:ext cx="1577319" cy="1573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Работа с семьёй </a:t>
          </a:r>
        </a:p>
      </dsp:txBody>
      <dsp:txXfrm>
        <a:off x="3248965" y="-43813"/>
        <a:ext cx="1577319" cy="1573044"/>
      </dsp:txXfrm>
    </dsp:sp>
    <dsp:sp modelId="{457C3EF8-7511-4502-A6E8-8277B4EF4EA8}">
      <dsp:nvSpPr>
        <dsp:cNvPr id="0" name=""/>
        <dsp:cNvSpPr/>
      </dsp:nvSpPr>
      <dsp:spPr>
        <a:xfrm>
          <a:off x="4975973" y="883816"/>
          <a:ext cx="1641226" cy="1585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Организация питания</a:t>
          </a:r>
        </a:p>
      </dsp:txBody>
      <dsp:txXfrm>
        <a:off x="4975973" y="883816"/>
        <a:ext cx="1641226" cy="1585327"/>
      </dsp:txXfrm>
    </dsp:sp>
    <dsp:sp modelId="{D49CA0AD-A270-49C9-A60A-295B61E3386C}">
      <dsp:nvSpPr>
        <dsp:cNvPr id="0" name=""/>
        <dsp:cNvSpPr/>
      </dsp:nvSpPr>
      <dsp:spPr>
        <a:xfrm>
          <a:off x="4896542" y="2812639"/>
          <a:ext cx="1800089" cy="1747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Закаливающие мероприятия </a:t>
          </a:r>
        </a:p>
      </dsp:txBody>
      <dsp:txXfrm>
        <a:off x="4896542" y="2812639"/>
        <a:ext cx="1800089" cy="1747303"/>
      </dsp:txXfrm>
    </dsp:sp>
    <dsp:sp modelId="{F9F655A6-3163-4DCF-8453-FB7F4AB182BC}">
      <dsp:nvSpPr>
        <dsp:cNvPr id="0" name=""/>
        <dsp:cNvSpPr/>
      </dsp:nvSpPr>
      <dsp:spPr>
        <a:xfrm>
          <a:off x="3233217" y="3955653"/>
          <a:ext cx="1645643" cy="147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Питьевой режим </a:t>
          </a:r>
        </a:p>
      </dsp:txBody>
      <dsp:txXfrm>
        <a:off x="3233217" y="3955653"/>
        <a:ext cx="1645643" cy="1471087"/>
      </dsp:txXfrm>
    </dsp:sp>
    <dsp:sp modelId="{5236517F-E030-4389-95B5-4D4E7E4D9865}">
      <dsp:nvSpPr>
        <dsp:cNvPr id="0" name=""/>
        <dsp:cNvSpPr/>
      </dsp:nvSpPr>
      <dsp:spPr>
        <a:xfrm>
          <a:off x="1447271" y="2857521"/>
          <a:ext cx="1736441" cy="1657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Двигательный режим </a:t>
          </a:r>
        </a:p>
      </dsp:txBody>
      <dsp:txXfrm>
        <a:off x="1447271" y="2857521"/>
        <a:ext cx="1736441" cy="1657539"/>
      </dsp:txXfrm>
    </dsp:sp>
    <dsp:sp modelId="{8CD10FCD-D766-40F8-8A9E-C32257C55F1E}">
      <dsp:nvSpPr>
        <dsp:cNvPr id="0" name=""/>
        <dsp:cNvSpPr/>
      </dsp:nvSpPr>
      <dsp:spPr>
        <a:xfrm>
          <a:off x="1484287" y="898579"/>
          <a:ext cx="1662408" cy="1555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Оздоровительная работа с детьми </a:t>
          </a:r>
        </a:p>
      </dsp:txBody>
      <dsp:txXfrm>
        <a:off x="1484287" y="898579"/>
        <a:ext cx="1662408" cy="1555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375" y="6500813"/>
            <a:ext cx="16732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86625225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214422"/>
            <a:ext cx="857256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238498111"/>
      </p:ext>
    </p:extLst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282" y="1214422"/>
            <a:ext cx="857256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262064717"/>
      </p:ext>
    </p:extLst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1214422"/>
            <a:ext cx="857256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022479803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97306236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06282488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62087613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57188" y="17145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D97AC6-2C02-409F-9706-A97AEBCFB6D9}" type="datetimeFigureOut">
              <a:rPr lang="ru-RU"/>
              <a:pPr>
                <a:defRPr/>
              </a:pPr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69D35D-8EB9-4717-9D39-18FED4234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64343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186363"/>
            <a:ext cx="200025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5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3" y="5783263"/>
            <a:ext cx="136207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688" y="6000750"/>
            <a:ext cx="10255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4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726113"/>
            <a:ext cx="143351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6072188"/>
            <a:ext cx="9413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ransition spd="slow">
    <p:wheel spokes="8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3339802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Муниципальное дошкольное образовательное  автономное учреждение «Детский сад № 106 </a:t>
            </a:r>
            <a:br>
              <a:rPr kumimoji="0" lang="ru-RU" alt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-RU" alt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«Анютины глазки» комбинированного вида» г. Орска</a:t>
            </a:r>
            <a:br>
              <a:rPr kumimoji="0" lang="ru-RU" alt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lang="ru-RU" altLang="ru-RU" sz="5400" b="1" dirty="0"/>
              <a:t/>
            </a:r>
            <a:br>
              <a:rPr lang="ru-RU" altLang="ru-RU" sz="5400" b="1" dirty="0"/>
            </a:br>
            <a:r>
              <a:rPr lang="ru-RU" altLang="ru-RU" sz="5400" b="1" dirty="0">
                <a:solidFill>
                  <a:srgbClr val="FF0000"/>
                </a:solidFill>
              </a:rPr>
              <a:t>Летняя оздоровительная работа в детском саду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Подготовила старший воспитатель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Маркова Юлия Георгиевна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526095"/>
          </a:xfrm>
        </p:spPr>
        <p:txBody>
          <a:bodyPr/>
          <a:lstStyle/>
          <a:p>
            <a:pPr>
              <a:buNone/>
            </a:pPr>
            <a:r>
              <a:rPr lang="ru-RU" b="1" dirty="0"/>
              <a:t>- </a:t>
            </a:r>
            <a:r>
              <a:rPr lang="ru-RU" dirty="0"/>
              <a:t>как можно полнее удовлетворить потребность растущего организма в отдыхе, творческой деятельности и движении. Обеспечить необходимый уровень физического и психического развития детей поможет четко спланированная система</a:t>
            </a:r>
          </a:p>
          <a:p>
            <a:pPr>
              <a:buNone/>
            </a:pPr>
            <a:r>
              <a:rPr lang="ru-RU" dirty="0"/>
              <a:t>    мероприятий развлекательного, познавательного и оздоровительного</a:t>
            </a:r>
          </a:p>
          <a:p>
            <a:pPr>
              <a:buNone/>
            </a:pPr>
            <a:r>
              <a:rPr lang="ru-RU" dirty="0"/>
              <a:t>    характера.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/>
          <a:lstStyle/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Основная задача ДОУ при организации ЛОП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Лето – удивительная и благодатная пора,</a:t>
            </a:r>
            <a:br>
              <a:rPr lang="ru-RU" sz="2800" dirty="0"/>
            </a:br>
            <a:r>
              <a:rPr lang="ru-RU" sz="2800" dirty="0"/>
              <a:t> когда детям можно вдоволь гулять,</a:t>
            </a:r>
            <a:br>
              <a:rPr lang="ru-RU" sz="2800" dirty="0"/>
            </a:br>
            <a:r>
              <a:rPr lang="ru-RU" sz="2800" dirty="0"/>
              <a:t>бегать и прыгать.</a:t>
            </a:r>
          </a:p>
        </p:txBody>
      </p:sp>
      <p:pic>
        <p:nvPicPr>
          <p:cNvPr id="4" name="Picture 8" descr="D:\Documents and Settings\Семья\Мои документы\Мои рисунки\100_2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428736"/>
            <a:ext cx="3475243" cy="1928826"/>
          </a:xfrm>
          <a:prstGeom prst="rect">
            <a:avLst/>
          </a:prstGeom>
          <a:noFill/>
        </p:spPr>
      </p:pic>
      <p:pic>
        <p:nvPicPr>
          <p:cNvPr id="5" name="Содержимое 3" descr="100_26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4" y="1428736"/>
            <a:ext cx="3071834" cy="20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:\Documents and Settings\Семья\Мои документы\Мои рисунки\100_26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357694"/>
            <a:ext cx="3071834" cy="2319336"/>
          </a:xfrm>
          <a:prstGeom prst="rect">
            <a:avLst/>
          </a:prstGeom>
          <a:noFill/>
        </p:spPr>
      </p:pic>
      <p:pic>
        <p:nvPicPr>
          <p:cNvPr id="8" name="Picture 2" descr="D:\Documents and Settings\Семья\Мои документы\Мои рисунки\100_26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429132"/>
            <a:ext cx="3332162" cy="2176460"/>
          </a:xfrm>
          <a:prstGeom prst="rect">
            <a:avLst/>
          </a:prstGeom>
          <a:noFill/>
        </p:spPr>
      </p:pic>
      <p:pic>
        <p:nvPicPr>
          <p:cNvPr id="6" name="Picture 3" descr="D:\Documents and Settings\Семья\Мои документы\Мои рисунки\100_2769.JPG"/>
          <p:cNvPicPr>
            <a:picLocks noChangeAspect="1" noChangeArrowheads="1"/>
          </p:cNvPicPr>
          <p:nvPr/>
        </p:nvPicPr>
        <p:blipFill>
          <a:blip r:embed="rId6" cstate="print"/>
          <a:srcRect b="15158"/>
          <a:stretch>
            <a:fillRect/>
          </a:stretch>
        </p:blipFill>
        <p:spPr bwMode="auto">
          <a:xfrm>
            <a:off x="2786050" y="2714620"/>
            <a:ext cx="3214710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       </a:t>
            </a:r>
          </a:p>
          <a:p>
            <a:pPr>
              <a:buNone/>
            </a:pPr>
            <a:r>
              <a:rPr lang="ru-RU" dirty="0"/>
              <a:t>                       </a:t>
            </a:r>
            <a:r>
              <a:rPr lang="ru-RU" sz="8000" dirty="0"/>
              <a:t>Спасибо </a:t>
            </a:r>
          </a:p>
          <a:p>
            <a:pPr>
              <a:buNone/>
            </a:pPr>
            <a:r>
              <a:rPr lang="ru-RU" sz="8000" dirty="0"/>
              <a:t>     за  внимание!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 idx="1"/>
          </p:nvPr>
        </p:nvSpPr>
        <p:spPr>
          <a:xfrm>
            <a:off x="428625" y="642918"/>
            <a:ext cx="8229600" cy="5597545"/>
          </a:xfrm>
        </p:spPr>
        <p:txBody>
          <a:bodyPr/>
          <a:lstStyle/>
          <a:p>
            <a:pPr>
              <a:buNone/>
            </a:pPr>
            <a:r>
              <a:rPr lang="en-US" dirty="0"/>
              <a:t>    </a:t>
            </a:r>
            <a:r>
              <a:rPr lang="ru-RU" sz="4000" dirty="0"/>
              <a:t>В.А.Сухомлинский считал, что: «забота о здоровье – это</a:t>
            </a:r>
            <a:r>
              <a:rPr lang="en-US" sz="4000" dirty="0"/>
              <a:t> </a:t>
            </a:r>
            <a:r>
              <a:rPr lang="ru-RU" sz="4000" dirty="0"/>
              <a:t>важнейший</a:t>
            </a:r>
            <a:r>
              <a:rPr lang="en-US" sz="4000" dirty="0"/>
              <a:t> </a:t>
            </a:r>
            <a:r>
              <a:rPr lang="ru-RU" sz="4000" dirty="0"/>
              <a:t>труд воспитателя. </a:t>
            </a:r>
            <a:endParaRPr lang="en-US" sz="4000" dirty="0"/>
          </a:p>
          <a:p>
            <a:pPr>
              <a:buNone/>
            </a:pPr>
            <a:r>
              <a:rPr lang="en-US" sz="4000" dirty="0"/>
              <a:t>  </a:t>
            </a:r>
            <a:r>
              <a:rPr lang="ru-RU" sz="4000" dirty="0"/>
              <a:t>От жизнерадостности детей зависит их духовная жизнь, мировоззрение, умственное развитие, прочность знаний, вера в свои силы».</a:t>
            </a:r>
          </a:p>
          <a:p>
            <a:endParaRPr lang="ru-RU" altLang="ru-RU" dirty="0"/>
          </a:p>
        </p:txBody>
      </p:sp>
      <p:sp>
        <p:nvSpPr>
          <p:cNvPr id="1024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597533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          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                                    </a:t>
            </a:r>
            <a:r>
              <a:rPr lang="ru-RU" dirty="0"/>
              <a:t>Лето – это самый</a:t>
            </a:r>
            <a:r>
              <a:rPr lang="en-US" dirty="0"/>
              <a:t>         </a:t>
            </a:r>
            <a:r>
              <a:rPr lang="ru-RU" dirty="0"/>
              <a:t>благоприятный период для общения ребенка с природой, это десятки самых разнообразных игр на свежем воздухе, это большие возможности </a:t>
            </a: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ru-RU" dirty="0"/>
              <a:t>для ознакомления </a:t>
            </a: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ru-RU" dirty="0"/>
              <a:t>дошкольников с </a:t>
            </a: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   </a:t>
            </a:r>
            <a:r>
              <a:rPr lang="ru-RU" dirty="0"/>
              <a:t>окружающим миром.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D:\Documents and Settings\Семья\Мои документы\Мои рисунки\100_264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57752" y="3643314"/>
            <a:ext cx="4071966" cy="242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Documents and Settings\Семья\Мои документы\Мои рисунки\100_2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3143272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sz="2400" dirty="0"/>
              <a:t>Воспитание здорового ребёнка – приоритетная, наиглавнейшая задача дошкольной педагогики, особенно в современных условиях.</a:t>
            </a:r>
          </a:p>
        </p:txBody>
      </p:sp>
      <p:pic>
        <p:nvPicPr>
          <p:cNvPr id="4" name="Picture 2" descr="D:\Documents and Settings\Семья\Мои документы\Мои рисунки\100_27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902"/>
          <a:stretch>
            <a:fillRect/>
          </a:stretch>
        </p:blipFill>
        <p:spPr bwMode="auto">
          <a:xfrm>
            <a:off x="3071802" y="4000504"/>
            <a:ext cx="3786214" cy="2357454"/>
          </a:xfrm>
          <a:prstGeom prst="rect">
            <a:avLst/>
          </a:prstGeom>
          <a:noFill/>
        </p:spPr>
      </p:pic>
      <p:pic>
        <p:nvPicPr>
          <p:cNvPr id="5" name="Picture 6" descr="D:\Documents and Settings\Семья\Мои документы\Мои рисунки\100_2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428736"/>
            <a:ext cx="3260724" cy="2143140"/>
          </a:xfrm>
          <a:prstGeom prst="rect">
            <a:avLst/>
          </a:prstGeom>
          <a:noFill/>
        </p:spPr>
      </p:pic>
      <p:pic>
        <p:nvPicPr>
          <p:cNvPr id="6" name="Picture 3" descr="D:\Documents and Settings\Семья\Мои документы\Мои рисунки\100_2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14488"/>
            <a:ext cx="3500462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0"/>
            <a:ext cx="8501122" cy="5214973"/>
          </a:xfrm>
        </p:spPr>
        <p:txBody>
          <a:bodyPr/>
          <a:lstStyle/>
          <a:p>
            <a:pPr>
              <a:buNone/>
            </a:pPr>
            <a:r>
              <a:rPr lang="en-US" b="1" dirty="0"/>
              <a:t>   </a:t>
            </a:r>
            <a:r>
              <a:rPr lang="ru-RU" sz="3600" b="1" dirty="0"/>
              <a:t>ЦЕЛЬ:</a:t>
            </a:r>
            <a:endParaRPr lang="en-US" sz="3600" b="1" dirty="0"/>
          </a:p>
          <a:p>
            <a:pPr>
              <a:buNone/>
            </a:pPr>
            <a:r>
              <a:rPr lang="en-US" sz="3600" b="1" dirty="0"/>
              <a:t>  </a:t>
            </a:r>
            <a:r>
              <a:rPr lang="ru-RU" sz="3600" b="1" dirty="0"/>
              <a:t> </a:t>
            </a:r>
            <a:r>
              <a:rPr lang="ru-RU" sz="3600" dirty="0"/>
              <a:t>Обеспечить сохранение,</a:t>
            </a:r>
            <a:r>
              <a:rPr lang="en-US" sz="3600" dirty="0"/>
              <a:t> </a:t>
            </a:r>
            <a:r>
              <a:rPr lang="ru-RU" sz="3600" dirty="0"/>
              <a:t>приумножение, развитие и укрепление здоровья детей в период ЛОП путём объединения усилий педагогов ДОУ и</a:t>
            </a:r>
            <a:r>
              <a:rPr lang="en-US" sz="3600" dirty="0"/>
              <a:t> </a:t>
            </a:r>
            <a:r>
              <a:rPr lang="ru-RU" sz="3600" dirty="0"/>
              <a:t>родителей по созданию условий, способствующих оздоровлению детского</a:t>
            </a:r>
            <a:r>
              <a:rPr lang="en-US" sz="3600" dirty="0"/>
              <a:t> </a:t>
            </a:r>
            <a:r>
              <a:rPr lang="ru-RU" sz="3600" dirty="0"/>
              <a:t>организма в летний период.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811847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Задачи:</a:t>
            </a:r>
          </a:p>
          <a:p>
            <a:pPr lvl="0"/>
            <a:r>
              <a:rPr lang="ru-RU" sz="2000" dirty="0"/>
              <a:t>Укрепление здоровья детей посредством</a:t>
            </a:r>
            <a:r>
              <a:rPr lang="en-US" sz="2000" dirty="0"/>
              <a:t> </a:t>
            </a:r>
            <a:r>
              <a:rPr lang="ru-RU" sz="2000" dirty="0" err="1"/>
              <a:t>здоровьесберегающих</a:t>
            </a:r>
            <a:r>
              <a:rPr lang="ru-RU" sz="2000" dirty="0"/>
              <a:t> технологий.</a:t>
            </a:r>
          </a:p>
          <a:p>
            <a:pPr lvl="0"/>
            <a:r>
              <a:rPr lang="ru-RU" sz="2000" dirty="0"/>
              <a:t>Создание оптимальных условий для летнего отдыха, оздоровления детей и игровой деятельности в группе и на прогулке.</a:t>
            </a:r>
          </a:p>
          <a:p>
            <a:pPr lvl="0"/>
            <a:r>
              <a:rPr lang="ru-RU" sz="2000" dirty="0"/>
              <a:t>Предупреждение детского травматизма через организацию разнообразных форм деятельности.</a:t>
            </a:r>
          </a:p>
          <a:p>
            <a:pPr lvl="0"/>
            <a:r>
              <a:rPr lang="ru-RU" sz="2000" dirty="0"/>
              <a:t>Увеличить двигательную активность детей на воздухе.</a:t>
            </a:r>
          </a:p>
          <a:p>
            <a:pPr lvl="0"/>
            <a:r>
              <a:rPr lang="ru-RU" sz="2000" dirty="0"/>
              <a:t>Осуществлять комплекс закаливающих процедур,</a:t>
            </a:r>
            <a:r>
              <a:rPr lang="en-US" sz="2000" dirty="0"/>
              <a:t> </a:t>
            </a:r>
            <a:r>
              <a:rPr lang="ru-RU" sz="2000" dirty="0"/>
              <a:t>максимально используя природный фактор.</a:t>
            </a:r>
          </a:p>
          <a:p>
            <a:pPr lvl="0"/>
            <a:r>
              <a:rPr lang="ru-RU" sz="2000" dirty="0"/>
              <a:t>Формирование положительной мотивации у детей, педагогов, родителей к проведению физкультурно-оздоровительных, познавательных, творческих мероприятий в ДОУ.</a:t>
            </a:r>
          </a:p>
          <a:p>
            <a:pPr lvl="0"/>
            <a:r>
              <a:rPr lang="ru-RU" sz="2000" dirty="0"/>
              <a:t>Поддерживать тесную связь с родителями, привлекая их к участию в развлекательных мероприятиях, закаливающих процедурах.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668971"/>
          </a:xfrm>
        </p:spPr>
        <p:txBody>
          <a:bodyPr/>
          <a:lstStyle/>
          <a:p>
            <a:pPr>
              <a:buNone/>
            </a:pPr>
            <a:r>
              <a:rPr lang="ru-RU" b="1" dirty="0"/>
              <a:t>Оздоровительная работа в ДОУ строится на основании следующих принципов:</a:t>
            </a:r>
            <a:endParaRPr lang="ru-RU" dirty="0"/>
          </a:p>
          <a:p>
            <a:pPr lvl="0"/>
            <a:r>
              <a:rPr lang="ru-RU" dirty="0"/>
              <a:t>Систематическое использование физкультурно-оздоровительных, закаливающих технологий.</a:t>
            </a:r>
          </a:p>
          <a:p>
            <a:pPr lvl="0"/>
            <a:r>
              <a:rPr lang="ru-RU" dirty="0"/>
              <a:t>Учёт индивидуальных особенностей детей и запросов родителей.</a:t>
            </a:r>
          </a:p>
          <a:p>
            <a:pPr lvl="0"/>
            <a:r>
              <a:rPr lang="ru-RU" dirty="0"/>
              <a:t>Положительный эмоциональный настрой ребёнка.</a:t>
            </a:r>
          </a:p>
          <a:p>
            <a:pPr lvl="0"/>
            <a:r>
              <a:rPr lang="ru-RU" dirty="0"/>
              <a:t>Доступность используемых технологий.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026029"/>
          </a:xfrm>
        </p:spPr>
        <p:txBody>
          <a:bodyPr/>
          <a:lstStyle/>
          <a:p>
            <a:r>
              <a:rPr lang="ru-RU" dirty="0"/>
              <a:t>ПРИЁМ ДЕТЕЙ И УТРЕННЯЯ ГИМНАСТИКА НА ВОЗДУХЕ;</a:t>
            </a:r>
          </a:p>
          <a:p>
            <a:r>
              <a:rPr lang="ru-RU" dirty="0"/>
              <a:t>ОРГАНИЗОВАННАЯ ДВИГАТЕЛЬНАЯ ДЕЯТЕЛЬНОСТЬ НА ВОЗДУХЕ</a:t>
            </a:r>
          </a:p>
          <a:p>
            <a:r>
              <a:rPr lang="ru-RU" dirty="0"/>
              <a:t>ГИМНАСТИКА ПРОБУЖДЕНИЯ С ЗАКАЛИВАЮЩИМИ МЕРОПРИЯТИЯМИ;</a:t>
            </a:r>
          </a:p>
          <a:p>
            <a:r>
              <a:rPr lang="ru-RU" dirty="0"/>
              <a:t>ПРОГУЛКА В ПЕРВОЙ И ВТОРОЙ ПОЛОВИНЕ ДНЯ.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68346"/>
          </a:xfrm>
        </p:spPr>
        <p:txBody>
          <a:bodyPr/>
          <a:lstStyle/>
          <a:p>
            <a:r>
              <a:rPr lang="ru-RU" dirty="0"/>
              <a:t>Специфика работы летом: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143903" cy="5311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ru-RU" sz="3600" b="1" dirty="0"/>
              <a:t>Летний оздоровительный период включает в себя: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name="летняя работ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летняя работа</Template>
  <TotalTime>109</TotalTime>
  <Words>372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летняя работа</vt:lpstr>
      <vt:lpstr>Муниципальное дошкольное образовательное  автономное учреждение «Детский сад № 106  «Анютины глазки» комбинированного вида» г. Орска  Летняя оздоровительная работа в детском саду </vt:lpstr>
      <vt:lpstr>Слайд 2</vt:lpstr>
      <vt:lpstr>Слайд 3</vt:lpstr>
      <vt:lpstr>Воспитание здорового ребёнка – приоритетная, наиглавнейшая задача дошкольной педагогики, особенно в современных условиях.</vt:lpstr>
      <vt:lpstr>Слайд 5</vt:lpstr>
      <vt:lpstr>Слайд 6</vt:lpstr>
      <vt:lpstr>Слайд 7</vt:lpstr>
      <vt:lpstr>Специфика работы летом: </vt:lpstr>
      <vt:lpstr> Летний оздоровительный период включает в себя: </vt:lpstr>
      <vt:lpstr>Основная задача ДОУ при организации ЛОП</vt:lpstr>
      <vt:lpstr>Лето – удивительная и благодатная пора,  когда детям можно вдоволь гулять, бегать и прыгать.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Летняя оздоровительная работа в детском саду</dc:title>
  <dc:creator>пользователь</dc:creator>
  <cp:lastModifiedBy>Future</cp:lastModifiedBy>
  <cp:revision>12</cp:revision>
  <dcterms:created xsi:type="dcterms:W3CDTF">2016-04-26T08:07:57Z</dcterms:created>
  <dcterms:modified xsi:type="dcterms:W3CDTF">2023-05-22T13:33:04Z</dcterms:modified>
</cp:coreProperties>
</file>