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73" r:id="rId7"/>
    <p:sldId id="282" r:id="rId8"/>
    <p:sldId id="261" r:id="rId9"/>
    <p:sldId id="262" r:id="rId10"/>
    <p:sldId id="266" r:id="rId11"/>
    <p:sldId id="264" r:id="rId12"/>
    <p:sldId id="263" r:id="rId13"/>
    <p:sldId id="265" r:id="rId14"/>
    <p:sldId id="274" r:id="rId15"/>
    <p:sldId id="281" r:id="rId16"/>
    <p:sldId id="276" r:id="rId17"/>
    <p:sldId id="268" r:id="rId18"/>
    <p:sldId id="277" r:id="rId1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6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392" y="4684775"/>
            <a:ext cx="11986260" cy="217322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92" y="582168"/>
            <a:ext cx="11661648" cy="42428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2100" y="167522"/>
            <a:ext cx="11381740" cy="9410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1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9557" y="2807030"/>
            <a:ext cx="94056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930" marR="5080" indent="-443865">
              <a:lnSpc>
                <a:spcPct val="100000"/>
              </a:lnSpc>
              <a:spcBef>
                <a:spcPts val="100"/>
              </a:spcBef>
              <a:tabLst>
                <a:tab pos="5099050" algn="l"/>
              </a:tabLst>
            </a:pPr>
            <a:r>
              <a:rPr sz="4800" b="0" spc="-455" dirty="0">
                <a:solidFill>
                  <a:srgbClr val="FF0000"/>
                </a:solidFill>
                <a:latin typeface="Calibri"/>
                <a:cs typeface="Calibri"/>
              </a:rPr>
              <a:t>«</a:t>
            </a:r>
            <a:r>
              <a:rPr sz="4800" spc="-455" dirty="0">
                <a:solidFill>
                  <a:srgbClr val="FF0000"/>
                </a:solidFill>
              </a:rPr>
              <a:t>Использование</a:t>
            </a:r>
            <a:r>
              <a:rPr sz="4800" spc="-40" dirty="0">
                <a:solidFill>
                  <a:srgbClr val="FF0000"/>
                </a:solidFill>
              </a:rPr>
              <a:t> </a:t>
            </a:r>
            <a:r>
              <a:rPr sz="4800" spc="-560" dirty="0">
                <a:solidFill>
                  <a:srgbClr val="FF0000"/>
                </a:solidFill>
              </a:rPr>
              <a:t>элементов</a:t>
            </a:r>
            <a:r>
              <a:rPr sz="4800" spc="-525" dirty="0">
                <a:solidFill>
                  <a:srgbClr val="FF0000"/>
                </a:solidFill>
              </a:rPr>
              <a:t> </a:t>
            </a:r>
            <a:r>
              <a:rPr sz="4800" spc="-459" dirty="0">
                <a:solidFill>
                  <a:srgbClr val="FF0000"/>
                </a:solidFill>
              </a:rPr>
              <a:t>логоритмики </a:t>
            </a:r>
            <a:r>
              <a:rPr sz="4800" spc="-1075" dirty="0">
                <a:solidFill>
                  <a:srgbClr val="FF0000"/>
                </a:solidFill>
              </a:rPr>
              <a:t> </a:t>
            </a:r>
            <a:r>
              <a:rPr sz="4800" spc="-455" dirty="0">
                <a:solidFill>
                  <a:srgbClr val="FF0000"/>
                </a:solidFill>
              </a:rPr>
              <a:t>на</a:t>
            </a:r>
            <a:r>
              <a:rPr sz="4800" spc="-10" dirty="0">
                <a:solidFill>
                  <a:srgbClr val="FF0000"/>
                </a:solidFill>
              </a:rPr>
              <a:t> </a:t>
            </a:r>
            <a:r>
              <a:rPr sz="4800" spc="-475" dirty="0">
                <a:solidFill>
                  <a:srgbClr val="FF0000"/>
                </a:solidFill>
              </a:rPr>
              <a:t>м</a:t>
            </a:r>
            <a:r>
              <a:rPr sz="4800" spc="-300" dirty="0">
                <a:solidFill>
                  <a:srgbClr val="FF0000"/>
                </a:solidFill>
              </a:rPr>
              <a:t>у</a:t>
            </a:r>
            <a:r>
              <a:rPr sz="4800" spc="-250" dirty="0">
                <a:solidFill>
                  <a:srgbClr val="FF0000"/>
                </a:solidFill>
              </a:rPr>
              <a:t>з</a:t>
            </a:r>
            <a:r>
              <a:rPr sz="4800" spc="-420" dirty="0">
                <a:solidFill>
                  <a:srgbClr val="FF0000"/>
                </a:solidFill>
              </a:rPr>
              <a:t>ыкальн</a:t>
            </a:r>
            <a:r>
              <a:rPr sz="4800" spc="-530" dirty="0">
                <a:solidFill>
                  <a:srgbClr val="FF0000"/>
                </a:solidFill>
              </a:rPr>
              <a:t>ы</a:t>
            </a:r>
            <a:r>
              <a:rPr sz="4800" spc="-190" dirty="0">
                <a:solidFill>
                  <a:srgbClr val="FF0000"/>
                </a:solidFill>
              </a:rPr>
              <a:t>х</a:t>
            </a:r>
            <a:r>
              <a:rPr sz="4800" dirty="0">
                <a:solidFill>
                  <a:srgbClr val="FF0000"/>
                </a:solidFill>
              </a:rPr>
              <a:t>	</a:t>
            </a:r>
            <a:r>
              <a:rPr sz="4800" spc="-235" dirty="0">
                <a:solidFill>
                  <a:srgbClr val="FF0000"/>
                </a:solidFill>
              </a:rPr>
              <a:t>з</a:t>
            </a:r>
            <a:r>
              <a:rPr sz="4800" spc="-450" dirty="0">
                <a:solidFill>
                  <a:srgbClr val="FF0000"/>
                </a:solidFill>
              </a:rPr>
              <a:t>а</a:t>
            </a:r>
            <a:r>
              <a:rPr sz="4800" spc="-445" dirty="0">
                <a:solidFill>
                  <a:srgbClr val="FF0000"/>
                </a:solidFill>
              </a:rPr>
              <a:t>н</a:t>
            </a:r>
            <a:r>
              <a:rPr sz="4800" spc="-340" dirty="0">
                <a:solidFill>
                  <a:srgbClr val="FF0000"/>
                </a:solidFill>
              </a:rPr>
              <a:t>ятиях</a:t>
            </a:r>
            <a:r>
              <a:rPr sz="4800" spc="-45" dirty="0">
                <a:solidFill>
                  <a:srgbClr val="FF0000"/>
                </a:solidFill>
              </a:rPr>
              <a:t> </a:t>
            </a:r>
            <a:r>
              <a:rPr sz="4800" spc="-620" dirty="0">
                <a:solidFill>
                  <a:srgbClr val="FF0000"/>
                </a:solidFill>
              </a:rPr>
              <a:t>в</a:t>
            </a:r>
            <a:r>
              <a:rPr sz="4800" spc="-5" dirty="0">
                <a:solidFill>
                  <a:srgbClr val="FF0000"/>
                </a:solidFill>
              </a:rPr>
              <a:t> </a:t>
            </a:r>
            <a:r>
              <a:rPr lang="ru-RU" sz="4800" spc="-525" dirty="0" smtClean="0">
                <a:solidFill>
                  <a:srgbClr val="FF0000"/>
                </a:solidFill>
              </a:rPr>
              <a:t>ДОУ</a:t>
            </a:r>
            <a:r>
              <a:rPr sz="4800" b="0" spc="-395" dirty="0" smtClean="0">
                <a:solidFill>
                  <a:srgbClr val="FF0000"/>
                </a:solidFill>
                <a:latin typeface="Calibri"/>
                <a:cs typeface="Calibri"/>
              </a:rPr>
              <a:t>».</a:t>
            </a:r>
            <a:endParaRPr sz="4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5827" y="1825751"/>
              <a:ext cx="5800344" cy="43510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533400" y="543544"/>
            <a:ext cx="1143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/>
              <a:t>Пение развивает не только музыкальный слух, но и память, мышление и эмоциональную отзывчивость.</a:t>
            </a:r>
            <a:endParaRPr lang="ru-RU" sz="3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24" b="7693"/>
          <a:stretch/>
        </p:blipFill>
        <p:spPr>
          <a:xfrm flipH="1">
            <a:off x="304800" y="1802305"/>
            <a:ext cx="4343400" cy="22947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24528" b="6708"/>
          <a:stretch/>
        </p:blipFill>
        <p:spPr>
          <a:xfrm>
            <a:off x="952500" y="4507521"/>
            <a:ext cx="3048000" cy="21193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34572" t="4460" r="35322" b="10796"/>
          <a:stretch/>
        </p:blipFill>
        <p:spPr>
          <a:xfrm>
            <a:off x="4855641" y="1558530"/>
            <a:ext cx="1828800" cy="2895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r="1105" b="9222"/>
          <a:stretch/>
        </p:blipFill>
        <p:spPr>
          <a:xfrm>
            <a:off x="7293469" y="1685055"/>
            <a:ext cx="4898531" cy="25292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4507521"/>
            <a:ext cx="3730586" cy="2098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762000"/>
            <a:ext cx="8229600" cy="198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38554"/>
            <a:ext cx="11022523" cy="10059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9275"/>
            <a:ext cx="2743200" cy="2054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973271"/>
            <a:ext cx="3048000" cy="2283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114800"/>
            <a:ext cx="3393098" cy="2541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304800"/>
            <a:ext cx="899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Пальчиковые игры и речевые упражнения с </a:t>
            </a:r>
            <a:r>
              <a:rPr lang="ru-RU" altLang="ru-RU" sz="2000" dirty="0" smtClean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одновременным выполнением </a:t>
            </a:r>
            <a:r>
              <a:rPr lang="ru-RU" altLang="ru-RU" sz="20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действия </a:t>
            </a:r>
            <a:r>
              <a:rPr lang="ru-RU" altLang="ru-RU" sz="2000" dirty="0" smtClean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развивают </a:t>
            </a:r>
            <a:r>
              <a:rPr lang="ru-RU" altLang="ru-RU" sz="20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мелкую моторику, помогают   </a:t>
            </a:r>
            <a:br>
              <a:rPr lang="ru-RU" altLang="ru-RU" sz="20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</a:br>
            <a:r>
              <a:rPr lang="ru-RU" altLang="ru-RU" sz="20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          ритмичному исполнению стихотворного текста;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922140"/>
            <a:ext cx="3727215" cy="2795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447800"/>
            <a:ext cx="4906836" cy="2376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03" y="1437530"/>
            <a:ext cx="5006897" cy="2424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304800"/>
            <a:ext cx="74676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63" y="304800"/>
            <a:ext cx="11658600" cy="18928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708" r="8609"/>
          <a:stretch/>
        </p:blipFill>
        <p:spPr>
          <a:xfrm>
            <a:off x="150831" y="2100944"/>
            <a:ext cx="4323689" cy="2092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145" r="35205" b="-2968"/>
          <a:stretch/>
        </p:blipFill>
        <p:spPr>
          <a:xfrm rot="5400000">
            <a:off x="4402264" y="3934940"/>
            <a:ext cx="2887644" cy="3005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1253" r="142" b="10022"/>
          <a:stretch/>
        </p:blipFill>
        <p:spPr>
          <a:xfrm>
            <a:off x="7025872" y="2129741"/>
            <a:ext cx="4693455" cy="2081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19" y="452872"/>
            <a:ext cx="11059102" cy="890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8" y="1981200"/>
            <a:ext cx="4498891" cy="25306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259" y="1535796"/>
            <a:ext cx="2471361" cy="3295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150061"/>
            <a:ext cx="10515600" cy="140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2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55617" y="322698"/>
            <a:ext cx="67056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4000" spc="-305" dirty="0" smtClean="0">
                <a:solidFill>
                  <a:srgbClr val="000000"/>
                </a:solidFill>
              </a:rPr>
              <a:t>Речевые игры, игры со звуками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459740" y="989837"/>
            <a:ext cx="1116012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68682"/>
            <a:ext cx="8991600" cy="40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2390" b="6826"/>
          <a:stretch/>
        </p:blipFill>
        <p:spPr>
          <a:xfrm>
            <a:off x="7086600" y="2523955"/>
            <a:ext cx="2971800" cy="1891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2628" b="6405"/>
          <a:stretch/>
        </p:blipFill>
        <p:spPr>
          <a:xfrm>
            <a:off x="8991600" y="4718488"/>
            <a:ext cx="2819400" cy="1806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1961" b="5125"/>
          <a:stretch/>
        </p:blipFill>
        <p:spPr>
          <a:xfrm>
            <a:off x="5649193" y="4724400"/>
            <a:ext cx="2836888" cy="18302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7467600" y="1605597"/>
            <a:ext cx="4152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«Звучащие жесты» 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48248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Шумовые инструменты, или музыка «рожденная из шума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25" y="2655897"/>
            <a:ext cx="2478292" cy="37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4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572374"/>
            <a:ext cx="7772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перечисленные элементы включаются в структуру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музыкального занятия. Их последовательность варьируется в соответствии с характером речевых нарушений и возрастных особенностей детей. Еще один плюс использования элементов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музыкальных занятиях – это коллективные выполнения заданий, когда отдельным детям за счет подражания другим удается правильно выполнять ритмическое упражнение. Очень важна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с так называемым речевым негативизмом, так как занятия создают положительный эмоциональный настрой, помогают ребенку научиться работать в детском коллективе, находить с ним общий язык и активно взаимодействовать.                                                                   В коррекционной работе с детьми мне помогает использование методики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Е.Железновой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программы по ритмопластике А. Бурениной «Ритмическая мозаика»; методических пособий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М.Ю.Гоголевой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Н.В.Нищевой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М.Ю.Картушиной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0"/>
            <a:ext cx="10516511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419" y="349639"/>
            <a:ext cx="10158095" cy="2869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08305">
              <a:lnSpc>
                <a:spcPct val="107200"/>
              </a:lnSpc>
              <a:spcBef>
                <a:spcPts val="105"/>
              </a:spcBef>
            </a:pPr>
            <a:r>
              <a:rPr sz="2800" i="1" spc="-65" dirty="0">
                <a:latin typeface="Calibri"/>
                <a:cs typeface="Calibri"/>
              </a:rPr>
              <a:t>Если</a:t>
            </a:r>
            <a:r>
              <a:rPr sz="2800" i="1" spc="-15" dirty="0">
                <a:latin typeface="Calibri"/>
                <a:cs typeface="Calibri"/>
              </a:rPr>
              <a:t> </a:t>
            </a:r>
            <a:r>
              <a:rPr sz="2800" i="1" spc="-250" dirty="0">
                <a:latin typeface="Calibri"/>
                <a:cs typeface="Calibri"/>
              </a:rPr>
              <a:t>систематически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310" dirty="0" err="1">
                <a:latin typeface="Calibri"/>
                <a:cs typeface="Calibri"/>
              </a:rPr>
              <a:t>вводить</a:t>
            </a:r>
            <a:r>
              <a:rPr sz="2800" i="1" spc="-280" dirty="0">
                <a:latin typeface="Calibri"/>
                <a:cs typeface="Calibri"/>
              </a:rPr>
              <a:t> </a:t>
            </a:r>
            <a:r>
              <a:rPr sz="2800" i="1" spc="-225" dirty="0" err="1" smtClean="0">
                <a:latin typeface="Calibri"/>
                <a:cs typeface="Calibri"/>
              </a:rPr>
              <a:t>логоритмику</a:t>
            </a:r>
            <a:r>
              <a:rPr sz="2800" i="1" spc="25" dirty="0" smtClean="0">
                <a:latin typeface="Calibri"/>
                <a:cs typeface="Calibri"/>
              </a:rPr>
              <a:t> </a:t>
            </a:r>
            <a:r>
              <a:rPr sz="2800" i="1" spc="-320" dirty="0">
                <a:latin typeface="Calibri"/>
                <a:cs typeface="Calibri"/>
              </a:rPr>
              <a:t>в</a:t>
            </a:r>
            <a:r>
              <a:rPr sz="2800" i="1" spc="-15" dirty="0">
                <a:latin typeface="Calibri"/>
                <a:cs typeface="Calibri"/>
              </a:rPr>
              <a:t> </a:t>
            </a:r>
            <a:r>
              <a:rPr sz="2800" i="1" spc="-250" dirty="0">
                <a:latin typeface="Calibri"/>
                <a:cs typeface="Calibri"/>
              </a:rPr>
              <a:t>процесс </a:t>
            </a:r>
            <a:r>
              <a:rPr sz="2800" i="1" spc="-620" dirty="0">
                <a:latin typeface="Calibri"/>
                <a:cs typeface="Calibri"/>
              </a:rPr>
              <a:t> </a:t>
            </a:r>
            <a:r>
              <a:rPr sz="2800" i="1" spc="-254" dirty="0">
                <a:latin typeface="Calibri"/>
                <a:cs typeface="Calibri"/>
              </a:rPr>
              <a:t>вос</a:t>
            </a:r>
            <a:r>
              <a:rPr sz="2800" i="1" spc="-295" dirty="0">
                <a:latin typeface="Calibri"/>
                <a:cs typeface="Calibri"/>
              </a:rPr>
              <a:t>п</a:t>
            </a:r>
            <a:r>
              <a:rPr sz="2800" i="1" spc="-254" dirty="0">
                <a:latin typeface="Calibri"/>
                <a:cs typeface="Calibri"/>
              </a:rPr>
              <a:t>итан</a:t>
            </a:r>
            <a:r>
              <a:rPr sz="2800" i="1" spc="-240" dirty="0">
                <a:latin typeface="Calibri"/>
                <a:cs typeface="Calibri"/>
              </a:rPr>
              <a:t>и</a:t>
            </a:r>
            <a:r>
              <a:rPr sz="2800" i="1" spc="-20" dirty="0">
                <a:latin typeface="Calibri"/>
                <a:cs typeface="Calibri"/>
              </a:rPr>
              <a:t>я</a:t>
            </a:r>
            <a:r>
              <a:rPr sz="2800" i="1" spc="30" dirty="0">
                <a:latin typeface="Calibri"/>
                <a:cs typeface="Calibri"/>
              </a:rPr>
              <a:t> </a:t>
            </a:r>
            <a:r>
              <a:rPr sz="2800" i="1" spc="-235" dirty="0">
                <a:latin typeface="Calibri"/>
                <a:cs typeface="Calibri"/>
              </a:rPr>
              <a:t>дошкольников,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495" dirty="0">
                <a:latin typeface="Calibri"/>
                <a:cs typeface="Calibri"/>
              </a:rPr>
              <a:t>т</a:t>
            </a:r>
            <a:r>
              <a:rPr sz="2800" i="1" spc="-315" dirty="0">
                <a:latin typeface="Calibri"/>
                <a:cs typeface="Calibri"/>
              </a:rPr>
              <a:t>о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-135" dirty="0">
                <a:latin typeface="Calibri"/>
                <a:cs typeface="Calibri"/>
              </a:rPr>
              <a:t>у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-105" dirty="0">
                <a:latin typeface="Calibri"/>
                <a:cs typeface="Calibri"/>
              </a:rPr>
              <a:t>них: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30"/>
              </a:spcBef>
              <a:buFont typeface="Wingdings"/>
              <a:buChar char=""/>
              <a:tabLst>
                <a:tab pos="355600" algn="l"/>
              </a:tabLst>
            </a:pPr>
            <a:r>
              <a:rPr sz="2800" i="1" spc="-220" dirty="0">
                <a:latin typeface="Calibri"/>
                <a:cs typeface="Calibri"/>
              </a:rPr>
              <a:t>нормализуются</a:t>
            </a:r>
            <a:r>
              <a:rPr sz="2800" i="1" spc="30" dirty="0">
                <a:latin typeface="Calibri"/>
                <a:cs typeface="Calibri"/>
              </a:rPr>
              <a:t> </a:t>
            </a:r>
            <a:r>
              <a:rPr sz="2800" i="1" spc="-190" dirty="0">
                <a:latin typeface="Calibri"/>
                <a:cs typeface="Calibri"/>
              </a:rPr>
              <a:t>психические</a:t>
            </a:r>
            <a:r>
              <a:rPr sz="2800" i="1" dirty="0">
                <a:latin typeface="Calibri"/>
                <a:cs typeface="Calibri"/>
              </a:rPr>
              <a:t> </a:t>
            </a:r>
            <a:r>
              <a:rPr sz="2800" i="1" spc="-240" dirty="0">
                <a:latin typeface="Calibri"/>
                <a:cs typeface="Calibri"/>
              </a:rPr>
              <a:t>процессы</a:t>
            </a:r>
            <a:r>
              <a:rPr sz="2800" i="1" spc="5" dirty="0">
                <a:latin typeface="Calibri"/>
                <a:cs typeface="Calibri"/>
              </a:rPr>
              <a:t> </a:t>
            </a:r>
            <a:r>
              <a:rPr sz="2800" i="1" spc="-155" dirty="0">
                <a:latin typeface="Calibri"/>
                <a:cs typeface="Calibri"/>
              </a:rPr>
              <a:t>и</a:t>
            </a:r>
            <a:r>
              <a:rPr sz="2800" i="1" spc="-15" dirty="0">
                <a:latin typeface="Calibri"/>
                <a:cs typeface="Calibri"/>
              </a:rPr>
              <a:t> </a:t>
            </a:r>
            <a:r>
              <a:rPr sz="2800" i="1" spc="-270" dirty="0">
                <a:latin typeface="Calibri"/>
                <a:cs typeface="Calibri"/>
              </a:rPr>
              <a:t>свойства;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29"/>
              </a:spcBef>
              <a:buFont typeface="Wingdings"/>
              <a:buChar char=""/>
              <a:tabLst>
                <a:tab pos="355600" algn="l"/>
              </a:tabLst>
            </a:pPr>
            <a:r>
              <a:rPr sz="2800" i="1" spc="-320" dirty="0">
                <a:latin typeface="Calibri"/>
                <a:cs typeface="Calibri"/>
              </a:rPr>
              <a:t>быстрее</a:t>
            </a:r>
            <a:r>
              <a:rPr sz="2800" i="1" spc="-290" dirty="0">
                <a:latin typeface="Calibri"/>
                <a:cs typeface="Calibri"/>
              </a:rPr>
              <a:t> </a:t>
            </a:r>
            <a:r>
              <a:rPr sz="2800" i="1" spc="-235" dirty="0">
                <a:latin typeface="Calibri"/>
                <a:cs typeface="Calibri"/>
              </a:rPr>
              <a:t>формируются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280" dirty="0">
                <a:latin typeface="Calibri"/>
                <a:cs typeface="Calibri"/>
              </a:rPr>
              <a:t>двигательные</a:t>
            </a:r>
            <a:r>
              <a:rPr sz="2800" i="1" spc="30" dirty="0">
                <a:latin typeface="Calibri"/>
                <a:cs typeface="Calibri"/>
              </a:rPr>
              <a:t> </a:t>
            </a:r>
            <a:r>
              <a:rPr sz="2800" i="1" spc="-180" dirty="0">
                <a:latin typeface="Calibri"/>
                <a:cs typeface="Calibri"/>
              </a:rPr>
              <a:t>навыки;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Wingdings"/>
              <a:buChar char=""/>
              <a:tabLst>
                <a:tab pos="355600" algn="l"/>
              </a:tabLst>
            </a:pPr>
            <a:r>
              <a:rPr sz="2800" i="1" spc="-300" dirty="0">
                <a:latin typeface="Calibri"/>
                <a:cs typeface="Calibri"/>
              </a:rPr>
              <a:t>чищ</a:t>
            </a:r>
            <a:r>
              <a:rPr sz="2800" i="1" spc="-240" dirty="0">
                <a:latin typeface="Calibri"/>
                <a:cs typeface="Calibri"/>
              </a:rPr>
              <a:t>е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-155" dirty="0">
                <a:latin typeface="Calibri"/>
                <a:cs typeface="Calibri"/>
              </a:rPr>
              <a:t>и</a:t>
            </a:r>
            <a:r>
              <a:rPr sz="2800" i="1" spc="-10" dirty="0">
                <a:latin typeface="Calibri"/>
                <a:cs typeface="Calibri"/>
              </a:rPr>
              <a:t> </a:t>
            </a:r>
            <a:r>
              <a:rPr sz="2800" i="1" spc="-215" dirty="0">
                <a:latin typeface="Calibri"/>
                <a:cs typeface="Calibri"/>
              </a:rPr>
              <a:t>гр</a:t>
            </a:r>
            <a:r>
              <a:rPr sz="2800" i="1" spc="-235" dirty="0">
                <a:latin typeface="Calibri"/>
                <a:cs typeface="Calibri"/>
              </a:rPr>
              <a:t>а</a:t>
            </a:r>
            <a:r>
              <a:rPr sz="2800" i="1" spc="-310" dirty="0">
                <a:latin typeface="Calibri"/>
                <a:cs typeface="Calibri"/>
              </a:rPr>
              <a:t>мот</a:t>
            </a:r>
            <a:r>
              <a:rPr sz="2800" i="1" spc="-254" dirty="0">
                <a:latin typeface="Calibri"/>
                <a:cs typeface="Calibri"/>
              </a:rPr>
              <a:t>н</a:t>
            </a:r>
            <a:r>
              <a:rPr sz="2800" i="1" spc="-390" dirty="0">
                <a:latin typeface="Calibri"/>
                <a:cs typeface="Calibri"/>
              </a:rPr>
              <a:t>ее</a:t>
            </a:r>
            <a:r>
              <a:rPr sz="2800" i="1" spc="-5" dirty="0">
                <a:latin typeface="Calibri"/>
                <a:cs typeface="Calibri"/>
              </a:rPr>
              <a:t> </a:t>
            </a:r>
            <a:r>
              <a:rPr sz="2800" i="1" spc="-295" dirty="0">
                <a:latin typeface="Calibri"/>
                <a:cs typeface="Calibri"/>
              </a:rPr>
              <a:t>ста</a:t>
            </a:r>
            <a:r>
              <a:rPr sz="2800" i="1" spc="-280" dirty="0">
                <a:latin typeface="Calibri"/>
                <a:cs typeface="Calibri"/>
              </a:rPr>
              <a:t>н</a:t>
            </a:r>
            <a:r>
              <a:rPr sz="2800" i="1" spc="-434" dirty="0">
                <a:latin typeface="Calibri"/>
                <a:cs typeface="Calibri"/>
              </a:rPr>
              <a:t>ет</a:t>
            </a:r>
            <a:r>
              <a:rPr sz="2800" i="1" spc="-10" dirty="0">
                <a:latin typeface="Calibri"/>
                <a:cs typeface="Calibri"/>
              </a:rPr>
              <a:t> </a:t>
            </a:r>
            <a:r>
              <a:rPr sz="2800" i="1" spc="-195" dirty="0">
                <a:latin typeface="Calibri"/>
                <a:cs typeface="Calibri"/>
              </a:rPr>
              <a:t>речь;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Wingdings"/>
              <a:buChar char=""/>
              <a:tabLst>
                <a:tab pos="355600" algn="l"/>
              </a:tabLst>
            </a:pPr>
            <a:r>
              <a:rPr sz="2800" i="1" spc="-310" dirty="0">
                <a:latin typeface="Calibri"/>
                <a:cs typeface="Calibri"/>
              </a:rPr>
              <a:t>эфф</a:t>
            </a:r>
            <a:r>
              <a:rPr sz="2800" i="1" spc="-254" dirty="0">
                <a:latin typeface="Calibri"/>
                <a:cs typeface="Calibri"/>
              </a:rPr>
              <a:t>е</a:t>
            </a:r>
            <a:r>
              <a:rPr sz="2800" i="1" spc="-275" dirty="0">
                <a:latin typeface="Calibri"/>
                <a:cs typeface="Calibri"/>
              </a:rPr>
              <a:t>ктивн</a:t>
            </a:r>
            <a:r>
              <a:rPr sz="2800" i="1" spc="-250" dirty="0">
                <a:latin typeface="Calibri"/>
                <a:cs typeface="Calibri"/>
              </a:rPr>
              <a:t>е</a:t>
            </a:r>
            <a:r>
              <a:rPr sz="2800" i="1" spc="-390" dirty="0">
                <a:latin typeface="Calibri"/>
                <a:cs typeface="Calibri"/>
              </a:rPr>
              <a:t>е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280" dirty="0">
                <a:latin typeface="Calibri"/>
                <a:cs typeface="Calibri"/>
              </a:rPr>
              <a:t>бу</a:t>
            </a:r>
            <a:r>
              <a:rPr sz="2800" i="1" spc="-310" dirty="0">
                <a:latin typeface="Calibri"/>
                <a:cs typeface="Calibri"/>
              </a:rPr>
              <a:t>дут</a:t>
            </a:r>
            <a:r>
              <a:rPr sz="2800" i="1" spc="15" dirty="0">
                <a:latin typeface="Calibri"/>
                <a:cs typeface="Calibri"/>
              </a:rPr>
              <a:t> </a:t>
            </a:r>
            <a:r>
              <a:rPr sz="2800" i="1" spc="-265" dirty="0">
                <a:latin typeface="Calibri"/>
                <a:cs typeface="Calibri"/>
              </a:rPr>
              <a:t>развиват</a:t>
            </a:r>
            <a:r>
              <a:rPr sz="2800" i="1" spc="-250" dirty="0">
                <a:latin typeface="Calibri"/>
                <a:cs typeface="Calibri"/>
              </a:rPr>
              <a:t>ь</a:t>
            </a:r>
            <a:r>
              <a:rPr sz="2800" i="1" spc="-120" dirty="0">
                <a:latin typeface="Calibri"/>
                <a:cs typeface="Calibri"/>
              </a:rPr>
              <a:t>ся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170" dirty="0">
                <a:latin typeface="Calibri"/>
                <a:cs typeface="Calibri"/>
              </a:rPr>
              <a:t>музыкальн</a:t>
            </a:r>
            <a:r>
              <a:rPr sz="2800" i="1" spc="-225" dirty="0">
                <a:latin typeface="Calibri"/>
                <a:cs typeface="Calibri"/>
              </a:rPr>
              <a:t>ы</a:t>
            </a:r>
            <a:r>
              <a:rPr sz="2800" i="1" spc="-390" dirty="0">
                <a:latin typeface="Calibri"/>
                <a:cs typeface="Calibri"/>
              </a:rPr>
              <a:t>е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155" dirty="0">
                <a:latin typeface="Calibri"/>
                <a:cs typeface="Calibri"/>
              </a:rPr>
              <a:t>и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-500" dirty="0">
                <a:latin typeface="Calibri"/>
                <a:cs typeface="Calibri"/>
              </a:rPr>
              <a:t>т</a:t>
            </a:r>
            <a:r>
              <a:rPr sz="2800" i="1" spc="-275" dirty="0">
                <a:latin typeface="Calibri"/>
                <a:cs typeface="Calibri"/>
              </a:rPr>
              <a:t>ворче</a:t>
            </a:r>
            <a:r>
              <a:rPr sz="2800" i="1" spc="-245" dirty="0">
                <a:latin typeface="Calibri"/>
                <a:cs typeface="Calibri"/>
              </a:rPr>
              <a:t>с</a:t>
            </a:r>
            <a:r>
              <a:rPr sz="2800" i="1" spc="-204" dirty="0">
                <a:latin typeface="Calibri"/>
                <a:cs typeface="Calibri"/>
              </a:rPr>
              <a:t>кие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240" dirty="0">
                <a:latin typeface="Calibri"/>
                <a:cs typeface="Calibri"/>
              </a:rPr>
              <a:t>спо</a:t>
            </a:r>
            <a:r>
              <a:rPr sz="2800" i="1" spc="-220" dirty="0">
                <a:latin typeface="Calibri"/>
                <a:cs typeface="Calibri"/>
              </a:rPr>
              <a:t>с</a:t>
            </a:r>
            <a:r>
              <a:rPr sz="2800" i="1" spc="-290" dirty="0">
                <a:latin typeface="Calibri"/>
                <a:cs typeface="Calibri"/>
              </a:rPr>
              <a:t>об</a:t>
            </a:r>
            <a:r>
              <a:rPr sz="2800" i="1" spc="-305" dirty="0">
                <a:latin typeface="Calibri"/>
                <a:cs typeface="Calibri"/>
              </a:rPr>
              <a:t>н</a:t>
            </a:r>
            <a:r>
              <a:rPr sz="2800" i="1" spc="-275" dirty="0">
                <a:latin typeface="Calibri"/>
                <a:cs typeface="Calibri"/>
              </a:rPr>
              <a:t>ос</a:t>
            </a:r>
            <a:r>
              <a:rPr sz="2800" i="1" spc="-484" dirty="0">
                <a:latin typeface="Calibri"/>
                <a:cs typeface="Calibri"/>
              </a:rPr>
              <a:t>т</a:t>
            </a:r>
            <a:r>
              <a:rPr sz="2800" i="1" spc="-155" dirty="0">
                <a:latin typeface="Calibri"/>
                <a:cs typeface="Calibri"/>
              </a:rPr>
              <a:t>и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4" name="object 6"/>
          <p:cNvGrpSpPr/>
          <p:nvPr/>
        </p:nvGrpSpPr>
        <p:grpSpPr>
          <a:xfrm>
            <a:off x="763523" y="3909059"/>
            <a:ext cx="7308215" cy="2133600"/>
            <a:chOff x="763523" y="3909059"/>
            <a:chExt cx="7308215" cy="2133600"/>
          </a:xfrm>
        </p:grpSpPr>
        <p:pic>
          <p:nvPicPr>
            <p:cNvPr id="5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3523" y="3909059"/>
              <a:ext cx="1516380" cy="2133600"/>
            </a:xfrm>
            <a:prstGeom prst="rect">
              <a:avLst/>
            </a:prstGeom>
          </p:spPr>
        </p:pic>
        <p:pic>
          <p:nvPicPr>
            <p:cNvPr id="6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8544" y="4674082"/>
              <a:ext cx="658393" cy="786409"/>
            </a:xfrm>
            <a:prstGeom prst="rect">
              <a:avLst/>
            </a:prstGeom>
          </p:spPr>
        </p:pic>
        <p:pic>
          <p:nvPicPr>
            <p:cNvPr id="7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7344" y="4714239"/>
              <a:ext cx="545338" cy="671830"/>
            </a:xfrm>
            <a:prstGeom prst="rect">
              <a:avLst/>
            </a:prstGeom>
          </p:spPr>
        </p:pic>
        <p:pic>
          <p:nvPicPr>
            <p:cNvPr id="8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2735" y="4782286"/>
              <a:ext cx="658393" cy="786409"/>
            </a:xfrm>
            <a:prstGeom prst="rect">
              <a:avLst/>
            </a:prstGeom>
          </p:spPr>
        </p:pic>
        <p:pic>
          <p:nvPicPr>
            <p:cNvPr id="9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1537" y="4822189"/>
              <a:ext cx="545338" cy="673100"/>
            </a:xfrm>
            <a:prstGeom prst="rect">
              <a:avLst/>
            </a:prstGeom>
          </p:spPr>
        </p:pic>
      </p:grpSp>
      <p:pic>
        <p:nvPicPr>
          <p:cNvPr id="10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05784" y="3567684"/>
            <a:ext cx="2875788" cy="2417064"/>
          </a:xfrm>
          <a:prstGeom prst="rect">
            <a:avLst/>
          </a:prstGeom>
        </p:spPr>
      </p:pic>
      <p:pic>
        <p:nvPicPr>
          <p:cNvPr id="11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34856" y="3227830"/>
            <a:ext cx="2037588" cy="351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8503" y="2967335"/>
            <a:ext cx="6555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0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983" y="0"/>
              <a:ext cx="2885693" cy="5240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6848" y="571500"/>
              <a:ext cx="7857744" cy="52608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507" y="5515355"/>
              <a:ext cx="4815840" cy="10683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3"/>
            <a:ext cx="12192000" cy="6856730"/>
            <a:chOff x="0" y="1523"/>
            <a:chExt cx="1219200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3"/>
              <a:ext cx="12191999" cy="68564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488" y="358140"/>
              <a:ext cx="3379470" cy="469925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046726" y="270713"/>
            <a:ext cx="6535674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235" dirty="0">
                <a:solidFill>
                  <a:srgbClr val="001F5F"/>
                </a:solidFill>
                <a:latin typeface="Calibri"/>
                <a:cs typeface="Calibri"/>
              </a:rPr>
              <a:t>«В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395" dirty="0">
                <a:solidFill>
                  <a:srgbClr val="001F5F"/>
                </a:solidFill>
                <a:latin typeface="Calibri"/>
                <a:cs typeface="Calibri"/>
              </a:rPr>
              <a:t>двигательные</a:t>
            </a:r>
            <a:r>
              <a:rPr sz="4000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365" dirty="0">
                <a:solidFill>
                  <a:srgbClr val="001F5F"/>
                </a:solidFill>
                <a:latin typeface="Calibri"/>
                <a:cs typeface="Calibri"/>
              </a:rPr>
              <a:t>зад</a:t>
            </a:r>
            <a:r>
              <a:rPr sz="4000" i="1" spc="-375" dirty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4000" i="1" spc="-175" dirty="0">
                <a:solidFill>
                  <a:srgbClr val="001F5F"/>
                </a:solidFill>
                <a:latin typeface="Calibri"/>
                <a:cs typeface="Calibri"/>
              </a:rPr>
              <a:t>ния</a:t>
            </a:r>
            <a:endParaRPr sz="40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4000" i="1" spc="-285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4000" i="1" spc="-270" dirty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4000" i="1" spc="-335" dirty="0">
                <a:solidFill>
                  <a:srgbClr val="001F5F"/>
                </a:solidFill>
                <a:latin typeface="Calibri"/>
                <a:cs typeface="Calibri"/>
              </a:rPr>
              <a:t>люч</a:t>
            </a:r>
            <a:r>
              <a:rPr sz="4000" i="1" spc="-300" dirty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4000" i="1" spc="-395" dirty="0">
                <a:solidFill>
                  <a:srgbClr val="001F5F"/>
                </a:solidFill>
                <a:latin typeface="Calibri"/>
                <a:cs typeface="Calibri"/>
              </a:rPr>
              <a:t>ется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285" dirty="0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4000" i="1" spc="-400" dirty="0">
                <a:solidFill>
                  <a:srgbClr val="001F5F"/>
                </a:solidFill>
                <a:latin typeface="Calibri"/>
                <a:cs typeface="Calibri"/>
              </a:rPr>
              <a:t>ечевой</a:t>
            </a:r>
            <a:r>
              <a:rPr sz="4000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405" dirty="0">
                <a:solidFill>
                  <a:srgbClr val="001F5F"/>
                </a:solidFill>
                <a:latin typeface="Calibri"/>
                <a:cs typeface="Calibri"/>
              </a:rPr>
              <a:t>матери</a:t>
            </a:r>
            <a:r>
              <a:rPr sz="4000" i="1" spc="-345" dirty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4000" i="1" spc="-185" dirty="0">
                <a:solidFill>
                  <a:srgbClr val="001F5F"/>
                </a:solidFill>
                <a:latin typeface="Calibri"/>
                <a:cs typeface="Calibri"/>
              </a:rPr>
              <a:t>л,  </a:t>
            </a:r>
            <a:r>
              <a:rPr sz="4000" i="1" spc="-385" dirty="0">
                <a:solidFill>
                  <a:srgbClr val="001F5F"/>
                </a:solidFill>
                <a:latin typeface="Calibri"/>
                <a:cs typeface="Calibri"/>
              </a:rPr>
              <a:t>над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215" dirty="0">
                <a:solidFill>
                  <a:srgbClr val="001F5F"/>
                </a:solidFill>
                <a:latin typeface="Calibri"/>
                <a:cs typeface="Calibri"/>
              </a:rPr>
              <a:t>ка</a:t>
            </a:r>
            <a:r>
              <a:rPr sz="4000" i="1" spc="-195" dirty="0">
                <a:solidFill>
                  <a:srgbClr val="001F5F"/>
                </a:solidFill>
                <a:latin typeface="Calibri"/>
                <a:cs typeface="Calibri"/>
              </a:rPr>
              <a:t>ч</a:t>
            </a:r>
            <a:r>
              <a:rPr sz="4000" i="1" spc="-445" dirty="0">
                <a:solidFill>
                  <a:srgbClr val="001F5F"/>
                </a:solidFill>
                <a:latin typeface="Calibri"/>
                <a:cs typeface="Calibri"/>
              </a:rPr>
              <a:t>еством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95" dirty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4000" i="1" spc="-440" dirty="0">
                <a:solidFill>
                  <a:srgbClr val="001F5F"/>
                </a:solidFill>
                <a:latin typeface="Calibri"/>
                <a:cs typeface="Calibri"/>
              </a:rPr>
              <a:t>оторого</a:t>
            </a:r>
            <a:endParaRPr sz="4000" dirty="0">
              <a:latin typeface="Calibri"/>
              <a:cs typeface="Calibri"/>
            </a:endParaRPr>
          </a:p>
          <a:p>
            <a:pPr marL="12700" marR="2193290">
              <a:lnSpc>
                <a:spcPct val="100000"/>
              </a:lnSpc>
            </a:pPr>
            <a:r>
              <a:rPr sz="4000" i="1" spc="-254" dirty="0">
                <a:solidFill>
                  <a:srgbClr val="001F5F"/>
                </a:solidFill>
                <a:latin typeface="Calibri"/>
                <a:cs typeface="Calibri"/>
              </a:rPr>
              <a:t>при</a:t>
            </a:r>
            <a:r>
              <a:rPr sz="4000" i="1" spc="-200" dirty="0">
                <a:solidFill>
                  <a:srgbClr val="001F5F"/>
                </a:solidFill>
                <a:latin typeface="Calibri"/>
                <a:cs typeface="Calibri"/>
              </a:rPr>
              <a:t>з</a:t>
            </a:r>
            <a:r>
              <a:rPr sz="4000" i="1" spc="-375" dirty="0">
                <a:solidFill>
                  <a:srgbClr val="001F5F"/>
                </a:solidFill>
                <a:latin typeface="Calibri"/>
                <a:cs typeface="Calibri"/>
              </a:rPr>
              <a:t>вана</a:t>
            </a:r>
            <a:r>
              <a:rPr sz="4000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340" dirty="0" err="1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4000" i="1" spc="-335" dirty="0" err="1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4000" i="1" spc="-420" dirty="0" err="1">
                <a:solidFill>
                  <a:srgbClr val="001F5F"/>
                </a:solidFill>
                <a:latin typeface="Calibri"/>
                <a:cs typeface="Calibri"/>
              </a:rPr>
              <a:t>ботать</a:t>
            </a:r>
            <a:r>
              <a:rPr sz="4000" i="1" spc="-420" dirty="0">
                <a:solidFill>
                  <a:srgbClr val="001F5F"/>
                </a:solidFill>
                <a:latin typeface="Calibri"/>
                <a:cs typeface="Calibri"/>
              </a:rPr>
              <a:t>  </a:t>
            </a:r>
            <a:r>
              <a:rPr sz="4000" i="1" spc="250" dirty="0" smtClean="0">
                <a:solidFill>
                  <a:srgbClr val="001F5F"/>
                </a:solidFill>
                <a:latin typeface="Calibri"/>
                <a:cs typeface="Calibri"/>
              </a:rPr>
              <a:t>ЛОГОРИТМИКА</a:t>
            </a:r>
            <a:r>
              <a:rPr lang="ru-RU" sz="4000" i="1" spc="250" dirty="0" smtClean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40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4000" i="1" spc="-165" dirty="0">
                <a:solidFill>
                  <a:srgbClr val="001F5F"/>
                </a:solidFill>
                <a:latin typeface="Calibri"/>
                <a:cs typeface="Calibri"/>
              </a:rPr>
              <a:t>Музы</a:t>
            </a:r>
            <a:r>
              <a:rPr sz="4000" i="1" spc="-120" dirty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4000" i="1" spc="-380" dirty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409" dirty="0">
                <a:solidFill>
                  <a:srgbClr val="001F5F"/>
                </a:solidFill>
                <a:latin typeface="Calibri"/>
                <a:cs typeface="Calibri"/>
              </a:rPr>
              <a:t>не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275" dirty="0">
                <a:solidFill>
                  <a:srgbClr val="001F5F"/>
                </a:solidFill>
                <a:latin typeface="Calibri"/>
                <a:cs typeface="Calibri"/>
              </a:rPr>
              <a:t>п</a:t>
            </a:r>
            <a:r>
              <a:rPr sz="4000" i="1" spc="-260" dirty="0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4000" i="1" spc="-475" dirty="0">
                <a:solidFill>
                  <a:srgbClr val="001F5F"/>
                </a:solidFill>
                <a:latin typeface="Calibri"/>
                <a:cs typeface="Calibri"/>
              </a:rPr>
              <a:t>осто</a:t>
            </a:r>
            <a:endParaRPr sz="4000" dirty="0">
              <a:latin typeface="Calibri"/>
              <a:cs typeface="Calibri"/>
            </a:endParaRPr>
          </a:p>
          <a:p>
            <a:pPr marL="12700" marR="818515" algn="just">
              <a:lnSpc>
                <a:spcPct val="100000"/>
              </a:lnSpc>
              <a:spcBef>
                <a:spcPts val="5"/>
              </a:spcBef>
            </a:pPr>
            <a:r>
              <a:rPr sz="4000" i="1" spc="-375" dirty="0">
                <a:solidFill>
                  <a:srgbClr val="001F5F"/>
                </a:solidFill>
                <a:latin typeface="Calibri"/>
                <a:cs typeface="Calibri"/>
              </a:rPr>
              <a:t>сопро</a:t>
            </a:r>
            <a:r>
              <a:rPr sz="4000" i="1" spc="-355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4000" i="1" spc="-520" dirty="0">
                <a:solidFill>
                  <a:srgbClr val="001F5F"/>
                </a:solidFill>
                <a:latin typeface="Calibri"/>
                <a:cs typeface="Calibri"/>
              </a:rPr>
              <a:t>ождает</a:t>
            </a:r>
            <a:r>
              <a:rPr sz="4000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325" dirty="0">
                <a:solidFill>
                  <a:srgbClr val="001F5F"/>
                </a:solidFill>
                <a:latin typeface="Calibri"/>
                <a:cs typeface="Calibri"/>
              </a:rPr>
              <a:t>движения,</a:t>
            </a:r>
            <a:r>
              <a:rPr sz="4000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240" dirty="0">
                <a:solidFill>
                  <a:srgbClr val="001F5F"/>
                </a:solidFill>
                <a:latin typeface="Calibri"/>
                <a:cs typeface="Calibri"/>
              </a:rPr>
              <a:t>а  </a:t>
            </a:r>
            <a:r>
              <a:rPr sz="4000" i="1" spc="-305" dirty="0">
                <a:solidFill>
                  <a:srgbClr val="001F5F"/>
                </a:solidFill>
                <a:latin typeface="Calibri"/>
                <a:cs typeface="Calibri"/>
              </a:rPr>
              <a:t>является</a:t>
            </a:r>
            <a:r>
              <a:rPr sz="4000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430" dirty="0">
                <a:solidFill>
                  <a:srgbClr val="001F5F"/>
                </a:solidFill>
                <a:latin typeface="Calibri"/>
                <a:cs typeface="Calibri"/>
              </a:rPr>
              <a:t>его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285" dirty="0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4000" i="1" spc="-300" dirty="0">
                <a:solidFill>
                  <a:srgbClr val="001F5F"/>
                </a:solidFill>
                <a:latin typeface="Calibri"/>
                <a:cs typeface="Calibri"/>
              </a:rPr>
              <a:t>уководящим  </a:t>
            </a:r>
            <a:r>
              <a:rPr sz="4000" i="1" spc="-345" dirty="0">
                <a:solidFill>
                  <a:srgbClr val="001F5F"/>
                </a:solidFill>
                <a:latin typeface="Calibri"/>
                <a:cs typeface="Calibri"/>
              </a:rPr>
              <a:t>началом»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563" y="5050535"/>
            <a:ext cx="4645152" cy="1511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0" y="766733"/>
            <a:ext cx="7848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Возможно, самое  лучшее,  самое радостное,</a:t>
            </a:r>
            <a: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ru-RU" altLang="ru-RU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что  есть  в  жизни  - это  красивая речь</a:t>
            </a:r>
            <a: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ru-RU" altLang="ru-RU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и  свободное  движение  под  музыку.</a:t>
            </a:r>
            <a: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ru-RU" altLang="ru-RU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И  ребенка можно    этому   научить.</a:t>
            </a:r>
            <a: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endParaRPr kumimoji="0" lang="ru-RU" sz="200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6733"/>
            <a:ext cx="2590800" cy="37747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1000" y="4860161"/>
            <a:ext cx="358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3200" i="1" kern="0" dirty="0" smtClean="0">
                <a:solidFill>
                  <a:srgbClr val="000000"/>
                </a:solidFill>
              </a:rPr>
              <a:t>Анна Иосифовна    Буренина</a:t>
            </a:r>
            <a:endParaRPr lang="ru-RU" i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0794" y="390855"/>
            <a:ext cx="62903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60" dirty="0">
                <a:solidFill>
                  <a:srgbClr val="6F2F9F"/>
                </a:solidFill>
              </a:rPr>
              <a:t>Л</a:t>
            </a:r>
            <a:r>
              <a:rPr sz="4800" spc="-290" dirty="0">
                <a:solidFill>
                  <a:srgbClr val="6F2F9F"/>
                </a:solidFill>
              </a:rPr>
              <a:t>о</a:t>
            </a:r>
            <a:r>
              <a:rPr sz="4800" spc="-440" dirty="0">
                <a:solidFill>
                  <a:srgbClr val="6F2F9F"/>
                </a:solidFill>
              </a:rPr>
              <a:t>г</a:t>
            </a:r>
            <a:r>
              <a:rPr sz="4800" spc="-535" dirty="0">
                <a:solidFill>
                  <a:srgbClr val="6F2F9F"/>
                </a:solidFill>
              </a:rPr>
              <a:t>о</a:t>
            </a:r>
            <a:r>
              <a:rPr sz="4800" spc="-570" dirty="0">
                <a:solidFill>
                  <a:srgbClr val="6F2F9F"/>
                </a:solidFill>
              </a:rPr>
              <a:t>пе</a:t>
            </a:r>
            <a:r>
              <a:rPr sz="4800" spc="-585" dirty="0">
                <a:solidFill>
                  <a:srgbClr val="6F2F9F"/>
                </a:solidFill>
              </a:rPr>
              <a:t>д</a:t>
            </a:r>
            <a:r>
              <a:rPr sz="4800" spc="-440" dirty="0">
                <a:solidFill>
                  <a:srgbClr val="6F2F9F"/>
                </a:solidFill>
              </a:rPr>
              <a:t>иче</a:t>
            </a:r>
            <a:r>
              <a:rPr sz="4800" spc="-355" dirty="0">
                <a:solidFill>
                  <a:srgbClr val="6F2F9F"/>
                </a:solidFill>
              </a:rPr>
              <a:t>с</a:t>
            </a:r>
            <a:r>
              <a:rPr sz="4800" spc="-310" dirty="0">
                <a:solidFill>
                  <a:srgbClr val="6F2F9F"/>
                </a:solidFill>
              </a:rPr>
              <a:t>кая</a:t>
            </a:r>
            <a:r>
              <a:rPr sz="4800" spc="-60" dirty="0">
                <a:solidFill>
                  <a:srgbClr val="6F2F9F"/>
                </a:solidFill>
              </a:rPr>
              <a:t> </a:t>
            </a:r>
            <a:r>
              <a:rPr sz="4800" spc="-375" dirty="0">
                <a:solidFill>
                  <a:srgbClr val="6F2F9F"/>
                </a:solidFill>
              </a:rPr>
              <a:t>р</a:t>
            </a:r>
            <a:r>
              <a:rPr sz="4800" spc="-360" dirty="0">
                <a:solidFill>
                  <a:srgbClr val="6F2F9F"/>
                </a:solidFill>
              </a:rPr>
              <a:t>и</a:t>
            </a:r>
            <a:r>
              <a:rPr sz="4800" spc="-509" dirty="0">
                <a:solidFill>
                  <a:srgbClr val="6F2F9F"/>
                </a:solidFill>
              </a:rPr>
              <a:t>тмик</a:t>
            </a:r>
            <a:r>
              <a:rPr sz="4800" spc="-420" dirty="0">
                <a:solidFill>
                  <a:srgbClr val="6F2F9F"/>
                </a:solidFill>
              </a:rPr>
              <a:t>а</a:t>
            </a:r>
            <a:r>
              <a:rPr sz="4800" spc="-20" dirty="0">
                <a:solidFill>
                  <a:srgbClr val="6F2F9F"/>
                </a:solidFill>
              </a:rPr>
              <a:t> </a:t>
            </a:r>
            <a:r>
              <a:rPr sz="4800" i="0" dirty="0">
                <a:solidFill>
                  <a:srgbClr val="6F2F9F"/>
                </a:solidFill>
                <a:latin typeface="Calibri"/>
                <a:cs typeface="Calibri"/>
              </a:rPr>
              <a:t>–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7806" y="1275395"/>
            <a:ext cx="11716385" cy="28084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2644" marR="836294" indent="1333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Э т о   с и с т е м а   м у з ы к а л ь н о  </a:t>
            </a:r>
            <a:r>
              <a:rPr lang="ru-RU" sz="3600" b="1" i="1" spc="-420" dirty="0">
                <a:solidFill>
                  <a:srgbClr val="001F5F"/>
                </a:solidFill>
                <a:cs typeface="Calibri"/>
              </a:rPr>
              <a:t>- </a:t>
            </a: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 д в и г а т е л ь н ы х</a:t>
            </a:r>
            <a:r>
              <a:rPr lang="ru-RU" sz="3600" b="1" i="1" spc="-420" dirty="0">
                <a:solidFill>
                  <a:srgbClr val="001F5F"/>
                </a:solidFill>
                <a:cs typeface="Calibri"/>
              </a:rPr>
              <a:t>,</a:t>
            </a:r>
          </a:p>
          <a:p>
            <a:pPr marL="842644" marR="836294" indent="1333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р е ч е д в и г а т е л ь н ы х ,  м у з ы к а л ь н о  </a:t>
            </a:r>
            <a:r>
              <a:rPr lang="ru-RU" sz="3600" b="1" i="1" spc="-420" dirty="0">
                <a:solidFill>
                  <a:srgbClr val="001F5F"/>
                </a:solidFill>
                <a:cs typeface="Calibri"/>
              </a:rPr>
              <a:t>- </a:t>
            </a: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 р е ч е в ы х   з а д а н и й  и  у п р а ж н е н и й ,  о н а </a:t>
            </a:r>
            <a:endParaRPr lang="ru-RU" sz="3600" b="1" i="1" spc="-420" dirty="0">
              <a:solidFill>
                <a:srgbClr val="001F5F"/>
              </a:solidFill>
              <a:cs typeface="Calibri"/>
            </a:endParaRPr>
          </a:p>
          <a:p>
            <a:pPr marL="842644" marR="836294" indent="1333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420" dirty="0">
                <a:solidFill>
                  <a:srgbClr val="001F5F"/>
                </a:solidFill>
                <a:cs typeface="Calibri"/>
              </a:rPr>
              <a:t>о</a:t>
            </a: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 с н о в а н а   н а  и с п о л ь з о в а н и </a:t>
            </a:r>
            <a:r>
              <a:rPr lang="ru-RU" sz="3600" b="1" i="1" spc="-420" dirty="0" err="1" smtClean="0">
                <a:solidFill>
                  <a:srgbClr val="001F5F"/>
                </a:solidFill>
                <a:cs typeface="Calibri"/>
              </a:rPr>
              <a:t>и</a:t>
            </a: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  с в я з и  с л о в а ,  м у з ы к и  </a:t>
            </a:r>
            <a:r>
              <a:rPr lang="ru-RU" sz="3600" b="1" i="1" spc="-420" dirty="0" err="1" smtClean="0">
                <a:solidFill>
                  <a:srgbClr val="001F5F"/>
                </a:solidFill>
                <a:cs typeface="Calibri"/>
              </a:rPr>
              <a:t>и</a:t>
            </a: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    д в и ж е н и я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2281" y="3785940"/>
            <a:ext cx="2875788" cy="241706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65562" y="4247368"/>
            <a:ext cx="7308215" cy="2133600"/>
            <a:chOff x="763523" y="3909059"/>
            <a:chExt cx="7308215" cy="21336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523" y="3909059"/>
              <a:ext cx="1516380" cy="2133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8544" y="4674082"/>
              <a:ext cx="658393" cy="7864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7344" y="4714239"/>
              <a:ext cx="545338" cy="6718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12735" y="4782286"/>
              <a:ext cx="658393" cy="7864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1537" y="4822189"/>
              <a:ext cx="545338" cy="67310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9938" y="3235777"/>
            <a:ext cx="2037588" cy="351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390855"/>
            <a:ext cx="100584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eaLnBrk="1" hangingPunct="1"/>
            <a:r>
              <a:rPr lang="ru-RU" altLang="ru-RU" sz="4400" dirty="0" err="1" smtClean="0"/>
              <a:t>Сохжие</a:t>
            </a:r>
            <a:r>
              <a:rPr lang="ru-RU" altLang="ru-RU" sz="4400" dirty="0" smtClean="0"/>
              <a:t> задачи музыкального развития и </a:t>
            </a:r>
            <a:r>
              <a:rPr lang="ru-RU" altLang="ru-RU" sz="4400" dirty="0" err="1" smtClean="0"/>
              <a:t>логоритмики</a:t>
            </a:r>
            <a:r>
              <a:rPr lang="ru-RU" altLang="ru-RU" sz="4400" dirty="0" smtClean="0"/>
              <a:t>:</a:t>
            </a:r>
            <a:endParaRPr lang="ru-RU" altLang="ru-RU" sz="4400" dirty="0"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34856" y="3227830"/>
            <a:ext cx="2037588" cy="351739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81000" y="2362200"/>
            <a:ext cx="8655304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>
                <a:solidFill>
                  <a:srgbClr val="000000"/>
                </a:solidFill>
              </a:rPr>
              <a:t> </a:t>
            </a:r>
            <a:r>
              <a:rPr lang="ru-RU" altLang="ru-RU" sz="2400" i="1" dirty="0" smtClean="0">
                <a:solidFill>
                  <a:srgbClr val="000000"/>
                </a:solidFill>
              </a:rPr>
              <a:t>развитие </a:t>
            </a:r>
            <a:r>
              <a:rPr lang="ru-RU" altLang="ru-RU" sz="2400" i="1" dirty="0">
                <a:solidFill>
                  <a:srgbClr val="000000"/>
                </a:solidFill>
              </a:rPr>
              <a:t>общей, мелкой и артикуляционной моторики;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формирование </a:t>
            </a:r>
            <a:r>
              <a:rPr lang="ru-RU" altLang="ru-RU" sz="2400" i="1" dirty="0">
                <a:solidFill>
                  <a:srgbClr val="000000"/>
                </a:solidFill>
              </a:rPr>
              <a:t>правильного дыхания;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развитие </a:t>
            </a:r>
            <a:r>
              <a:rPr lang="ru-RU" altLang="ru-RU" sz="2400" i="1" dirty="0">
                <a:solidFill>
                  <a:srgbClr val="000000"/>
                </a:solidFill>
              </a:rPr>
              <a:t>способности ориентироваться в пространстве;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выработка </a:t>
            </a:r>
            <a:r>
              <a:rPr lang="ru-RU" altLang="ru-RU" sz="2400" i="1" dirty="0">
                <a:solidFill>
                  <a:srgbClr val="000000"/>
                </a:solidFill>
              </a:rPr>
              <a:t>четких координированных движений во взаимосвязи с речью;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развитие </a:t>
            </a:r>
            <a:r>
              <a:rPr lang="ru-RU" altLang="ru-RU" sz="2400" i="1" dirty="0">
                <a:solidFill>
                  <a:srgbClr val="000000"/>
                </a:solidFill>
              </a:rPr>
              <a:t>фонематического слуха;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формирование </a:t>
            </a:r>
            <a:r>
              <a:rPr lang="ru-RU" altLang="ru-RU" sz="2400" i="1" dirty="0">
                <a:solidFill>
                  <a:srgbClr val="000000"/>
                </a:solidFill>
              </a:rPr>
              <a:t>навыка релаксации;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развитие </a:t>
            </a:r>
            <a:r>
              <a:rPr lang="ru-RU" altLang="ru-RU" sz="2400" i="1" dirty="0">
                <a:solidFill>
                  <a:srgbClr val="000000"/>
                </a:solidFill>
              </a:rPr>
              <a:t>и коррекция музыкально-ритмических </a:t>
            </a:r>
            <a:r>
              <a:rPr lang="ru-RU" altLang="ru-RU" sz="2400" i="1" dirty="0" smtClean="0">
                <a:solidFill>
                  <a:srgbClr val="000000"/>
                </a:solidFill>
              </a:rPr>
              <a:t>движений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>
                <a:solidFill>
                  <a:srgbClr val="000000"/>
                </a:solidFill>
              </a:rPr>
              <a:t>Развитие музыкального, тембрового и ладового слуха;</a:t>
            </a:r>
          </a:p>
        </p:txBody>
      </p:sp>
    </p:spTree>
    <p:extLst>
      <p:ext uri="{BB962C8B-B14F-4D97-AF65-F5344CB8AC3E}">
        <p14:creationId xmlns:p14="http://schemas.microsoft.com/office/powerpoint/2010/main" val="31310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9740" y="989837"/>
            <a:ext cx="1116012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067" y="-596"/>
            <a:ext cx="2402032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6417" y="1228956"/>
            <a:ext cx="6359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/>
              <a:t>Внедрение новых педагогических и </a:t>
            </a:r>
            <a:r>
              <a:rPr lang="ru-RU" sz="3200" i="1" dirty="0" err="1"/>
              <a:t>здоровьесберегающих</a:t>
            </a:r>
            <a:r>
              <a:rPr lang="ru-RU" sz="3200" i="1" dirty="0"/>
              <a:t> технологий</a:t>
            </a:r>
            <a:br>
              <a:rPr lang="ru-RU" sz="3200" i="1" dirty="0"/>
            </a:br>
            <a:r>
              <a:rPr lang="ru-RU" sz="3200" i="1" dirty="0"/>
              <a:t>в процесс музыкального образования в детском саду – является одной из</a:t>
            </a:r>
            <a:br>
              <a:rPr lang="ru-RU" sz="3200" i="1" dirty="0"/>
            </a:br>
            <a:r>
              <a:rPr lang="ru-RU" sz="3200" i="1" dirty="0"/>
              <a:t>основных целей нашей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42091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2599" y="330784"/>
            <a:ext cx="845820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4000" spc="-305" dirty="0" smtClean="0">
                <a:solidFill>
                  <a:srgbClr val="000000"/>
                </a:solidFill>
              </a:rPr>
              <a:t>К  элементам </a:t>
            </a:r>
            <a:r>
              <a:rPr lang="ru-RU" sz="4000" spc="-305" dirty="0" err="1" smtClean="0">
                <a:solidFill>
                  <a:srgbClr val="000000"/>
                </a:solidFill>
              </a:rPr>
              <a:t>логоритмики</a:t>
            </a:r>
            <a:r>
              <a:rPr lang="ru-RU" sz="4000" spc="-305" dirty="0" smtClean="0">
                <a:solidFill>
                  <a:srgbClr val="000000"/>
                </a:solidFill>
              </a:rPr>
              <a:t> относят: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459740" y="989837"/>
            <a:ext cx="1116012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99" y="1468682"/>
            <a:ext cx="11315065" cy="4365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логопедическая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артикуляционная) гимнастика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пальчиковая гимнастика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развития мелкой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моторики.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музыку на развитие общей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моторики,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вокально-артикуляционные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</a:t>
            </a:r>
            <a:endParaRPr lang="ru-RU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фонопедические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для укрепления гортани и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привития речевого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дыхания;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песни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стихи, сопровождаемые движениями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музыкально-ритмические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музыкальными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инструментами, развивающие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чувство ритма;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музыкальные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игры, способствующие развитию речи,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внимания, умению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ориентироваться в пространстве;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развитие мимических мышц </a:t>
            </a:r>
            <a:endParaRPr lang="ru-RU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коммуникативные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 и танцы </a:t>
            </a:r>
            <a:endParaRPr lang="ru-RU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упражнения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развитие словотворчества, расширение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активного словаря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2191999" cy="6857996"/>
            <a:chOff x="0" y="0"/>
            <a:chExt cx="12191999" cy="685799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4070483"/>
              <a:ext cx="2313431" cy="27523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01200" y="11723"/>
              <a:ext cx="2444496" cy="312724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057400" y="381000"/>
            <a:ext cx="693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Arabic Typesetting" panose="03020402040406030203" pitchFamily="66" charset="-78"/>
              </a:rPr>
              <a:t>              </a:t>
            </a:r>
            <a:r>
              <a:rPr lang="ru-RU" b="1" dirty="0" smtClean="0">
                <a:latin typeface="Arial Black" panose="020B0A04020102020204" pitchFamily="34" charset="0"/>
                <a:cs typeface="Arabic Typesetting" panose="03020402040406030203" pitchFamily="66" charset="-78"/>
              </a:rPr>
              <a:t>На музыкальных занятиях я использую 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  <a:cs typeface="Arabic Typesetting" panose="03020402040406030203" pitchFamily="66" charset="-78"/>
              </a:rPr>
              <a:t>р</a:t>
            </a:r>
            <a:r>
              <a:rPr lang="ru-RU" b="1" dirty="0" smtClean="0">
                <a:latin typeface="Arial Black" panose="020B0A04020102020204" pitchFamily="34" charset="0"/>
                <a:cs typeface="Arabic Typesetting" panose="03020402040406030203" pitchFamily="66" charset="-78"/>
              </a:rPr>
              <a:t>азные элементы </a:t>
            </a:r>
            <a:r>
              <a:rPr lang="ru-RU" b="1" dirty="0" err="1" smtClean="0">
                <a:latin typeface="Arial Black" panose="020B0A04020102020204" pitchFamily="34" charset="0"/>
                <a:cs typeface="Arabic Typesetting" panose="03020402040406030203" pitchFamily="66" charset="-78"/>
              </a:rPr>
              <a:t>логоритмики</a:t>
            </a:r>
            <a:r>
              <a:rPr lang="ru-RU" b="1" dirty="0" smtClean="0">
                <a:latin typeface="Arial Black" panose="020B0A04020102020204" pitchFamily="34" charset="0"/>
                <a:cs typeface="Arabic Typesetting" panose="03020402040406030203" pitchFamily="66" charset="-78"/>
              </a:rPr>
              <a:t>:</a:t>
            </a:r>
            <a:endParaRPr lang="ru-RU" b="1" dirty="0">
              <a:latin typeface="Arial Black" panose="020B0A040201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6950" y="3815477"/>
            <a:ext cx="335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solidFill>
                  <a:srgbClr val="000000"/>
                </a:solidFill>
                <a:latin typeface="Comic Sans MS"/>
              </a:rPr>
              <a:t>Упражнения для развития голоса </a:t>
            </a:r>
            <a:r>
              <a:rPr lang="ru-RU" altLang="ru-RU" dirty="0">
                <a:solidFill>
                  <a:srgbClr val="000000"/>
                </a:solidFill>
                <a:latin typeface="Comic Sans MS"/>
              </a:rPr>
              <a:t>проводятся под музыку и без неё. Гласные звуки дети поют с изменением высоты голоса. Длительность звучания зависит от продолжительности выдоха</a:t>
            </a:r>
            <a:r>
              <a:rPr lang="ru-RU" altLang="ru-RU" dirty="0" smtClean="0">
                <a:solidFill>
                  <a:srgbClr val="000000"/>
                </a:solidFill>
                <a:latin typeface="Comic Sans MS"/>
              </a:rPr>
              <a:t>;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11" y="1106728"/>
            <a:ext cx="4578979" cy="2779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527" y="3168632"/>
            <a:ext cx="2949169" cy="36724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58986" y="1219199"/>
            <a:ext cx="3170614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solidFill>
                  <a:srgbClr val="000000"/>
                </a:solidFill>
                <a:latin typeface="Comic Sans MS"/>
              </a:rPr>
              <a:t>Упражнения на развитие дыхания </a:t>
            </a:r>
            <a:r>
              <a:rPr lang="ru-RU" altLang="ru-RU" dirty="0">
                <a:solidFill>
                  <a:srgbClr val="000000"/>
                </a:solidFill>
                <a:latin typeface="Comic Sans MS"/>
              </a:rPr>
              <a:t>помогают выработать правильное диафрагмальное дыхание, продолжительность выдоха, его силу и постепенность;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6679</TotalTime>
  <Words>602</Words>
  <Application>Microsoft Office PowerPoint</Application>
  <PresentationFormat>Широкоэкранный</PresentationFormat>
  <Paragraphs>50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Arabic Typesetting</vt:lpstr>
      <vt:lpstr>Arial Black</vt:lpstr>
      <vt:lpstr>Calibri</vt:lpstr>
      <vt:lpstr>Comic Sans MS</vt:lpstr>
      <vt:lpstr>Times New Roman</vt:lpstr>
      <vt:lpstr>Wingdings</vt:lpstr>
      <vt:lpstr>Office Theme</vt:lpstr>
      <vt:lpstr>«Использование элементов логоритмики  на музыкальных занятиях в ДОУ».</vt:lpstr>
      <vt:lpstr>Презентация PowerPoint</vt:lpstr>
      <vt:lpstr>Презентация PowerPoint</vt:lpstr>
      <vt:lpstr>Презентация PowerPoint</vt:lpstr>
      <vt:lpstr>Логопедическая ритмика –</vt:lpstr>
      <vt:lpstr>Сохжие задачи музыкального развития и логоритмики:</vt:lpstr>
      <vt:lpstr>Презентация PowerPoint</vt:lpstr>
      <vt:lpstr>К  элементам логоритмики относят: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Речевые игры, игры со звуками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элементов логоритмики  на музыкальных занятиях в доу».</dc:title>
  <dc:creator>Танюшка</dc:creator>
  <cp:lastModifiedBy>Танюшка</cp:lastModifiedBy>
  <cp:revision>49</cp:revision>
  <dcterms:created xsi:type="dcterms:W3CDTF">2021-09-09T08:49:38Z</dcterms:created>
  <dcterms:modified xsi:type="dcterms:W3CDTF">2021-10-16T20:24:33Z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2020-12-11T00:00:00Z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2021-09-09T00:00:00Z</vt:filetime>
  </property>
</Properties>
</file>