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64" r:id="rId3"/>
    <p:sldId id="262" r:id="rId4"/>
    <p:sldId id="260" r:id="rId5"/>
    <p:sldId id="265" r:id="rId6"/>
    <p:sldId id="266" r:id="rId7"/>
    <p:sldId id="268" r:id="rId8"/>
    <p:sldId id="267" r:id="rId9"/>
    <p:sldId id="269" r:id="rId10"/>
    <p:sldId id="270" r:id="rId11"/>
    <p:sldId id="271" r:id="rId12"/>
    <p:sldId id="272" r:id="rId13"/>
    <p:sldId id="273" r:id="rId14"/>
    <p:sldId id="274" r:id="rId15"/>
    <p:sldId id="276" r:id="rId16"/>
    <p:sldId id="275"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Lst>
  <p:sldSz cx="9144000" cy="6858000" type="screen4x3"/>
  <p:notesSz cx="6858000" cy="9144000"/>
  <p:custDataLst>
    <p:tags r:id="rId32"/>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666699"/>
    <a:srgbClr val="04374A"/>
    <a:srgbClr val="E59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84583" autoAdjust="0"/>
  </p:normalViewPr>
  <p:slideViewPr>
    <p:cSldViewPr>
      <p:cViewPr>
        <p:scale>
          <a:sx n="50" d="100"/>
          <a:sy n="50" d="100"/>
        </p:scale>
        <p:origin x="1314" y="3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349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6663A1-BE93-4F19-BCAE-33E954C20B2B}" type="datetimeFigureOut">
              <a:rPr lang="ru-RU" smtClean="0"/>
              <a:t>05.02.2022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0DF26E-F902-4582-B614-0C9EE35F2135}" type="slidenum">
              <a:rPr lang="ru-RU" smtClean="0"/>
              <a:t>‹#›</a:t>
            </a:fld>
            <a:endParaRPr lang="ru-RU"/>
          </a:p>
        </p:txBody>
      </p:sp>
    </p:spTree>
    <p:extLst>
      <p:ext uri="{BB962C8B-B14F-4D97-AF65-F5344CB8AC3E}">
        <p14:creationId xmlns:p14="http://schemas.microsoft.com/office/powerpoint/2010/main" val="4043283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C0431-2448-4DC3-AF70-2785FBE2C445}" type="datetimeFigureOut">
              <a:rPr lang="ru-RU" smtClean="0"/>
              <a:t>05.02.2022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4341FE-AE5C-47F1-8FD8-47C4A673A802}" type="slidenum">
              <a:rPr lang="ru-RU" smtClean="0"/>
              <a:t>‹#›</a:t>
            </a:fld>
            <a:endParaRPr lang="ru-RU"/>
          </a:p>
        </p:txBody>
      </p:sp>
    </p:spTree>
    <p:extLst>
      <p:ext uri="{BB962C8B-B14F-4D97-AF65-F5344CB8AC3E}">
        <p14:creationId xmlns:p14="http://schemas.microsoft.com/office/powerpoint/2010/main" val="202611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resentation-creation.ru/powerpoint-templates.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t>Оригинальные шаблоны для презентаций: </a:t>
            </a:r>
            <a:r>
              <a:rPr lang="ru-RU" sz="1200" dirty="0" smtClean="0">
                <a:hlinkClick r:id="rId3"/>
              </a:rPr>
              <a:t>https://presentation-creation.ru/powerpoint-templates.html</a:t>
            </a:r>
            <a:r>
              <a:rPr lang="en-US" sz="1200" dirty="0" smtClean="0"/>
              <a:t> </a:t>
            </a:r>
            <a:endParaRPr lang="ru-RU" sz="1200" dirty="0" smtClean="0"/>
          </a:p>
          <a:p>
            <a:r>
              <a:rPr lang="ru-RU" sz="1200" smtClean="0"/>
              <a:t>Бесплатно и без регистрации.</a:t>
            </a:r>
          </a:p>
          <a:p>
            <a:endParaRPr lang="ru-RU"/>
          </a:p>
        </p:txBody>
      </p:sp>
      <p:sp>
        <p:nvSpPr>
          <p:cNvPr id="4" name="Номер слайда 3"/>
          <p:cNvSpPr>
            <a:spLocks noGrp="1"/>
          </p:cNvSpPr>
          <p:nvPr>
            <p:ph type="sldNum" sz="quarter" idx="10"/>
          </p:nvPr>
        </p:nvSpPr>
        <p:spPr/>
        <p:txBody>
          <a:bodyPr/>
          <a:lstStyle/>
          <a:p>
            <a:fld id="{D74341FE-AE5C-47F1-8FD8-47C4A673A802}" type="slidenum">
              <a:rPr lang="ru-RU" smtClean="0"/>
              <a:t>1</a:t>
            </a:fld>
            <a:endParaRPr lang="ru-RU"/>
          </a:p>
        </p:txBody>
      </p:sp>
    </p:spTree>
    <p:extLst>
      <p:ext uri="{BB962C8B-B14F-4D97-AF65-F5344CB8AC3E}">
        <p14:creationId xmlns:p14="http://schemas.microsoft.com/office/powerpoint/2010/main" val="4221614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7624" y="2924944"/>
            <a:ext cx="6552728" cy="1224136"/>
          </a:xfrm>
        </p:spPr>
        <p:txBody>
          <a:bodyPr/>
          <a:lstStyle>
            <a:lvl1pPr>
              <a:defRPr b="1">
                <a:solidFill>
                  <a:schemeClr val="accent4">
                    <a:lumMod val="75000"/>
                  </a:schemeClr>
                </a:solidFill>
                <a:effectLst>
                  <a:outerShdw blurRad="38100" dist="38100" dir="2700000" algn="tl">
                    <a:srgbClr val="000000">
                      <a:alpha val="43137"/>
                    </a:srgbClr>
                  </a:outerShdw>
                </a:effectLst>
              </a:defRPr>
            </a:lvl1pPr>
          </a:lstStyle>
          <a:p>
            <a:r>
              <a:rPr lang="ru-RU" dirty="0" smtClean="0"/>
              <a:t>Образец заголовка</a:t>
            </a:r>
            <a:endParaRPr lang="ru-RU" dirty="0"/>
          </a:p>
        </p:txBody>
      </p:sp>
      <p:sp>
        <p:nvSpPr>
          <p:cNvPr id="4" name="Дата 3"/>
          <p:cNvSpPr>
            <a:spLocks noGrp="1"/>
          </p:cNvSpPr>
          <p:nvPr>
            <p:ph type="dt" sz="half" idx="10"/>
          </p:nvPr>
        </p:nvSpPr>
        <p:spPr/>
        <p:txBody>
          <a:bodyPr/>
          <a:lstStyle>
            <a:lvl1pPr>
              <a:defRPr>
                <a:solidFill>
                  <a:schemeClr val="accent4">
                    <a:lumMod val="75000"/>
                  </a:schemeClr>
                </a:solidFill>
              </a:defRPr>
            </a:lvl1pPr>
          </a:lstStyle>
          <a:p>
            <a:fld id="{A5E48A96-E1BB-4C8F-80B2-32A47A48A9D5}" type="datetimeFigureOut">
              <a:rPr lang="ru-RU" smtClean="0"/>
              <a:pPr/>
              <a:t>05.02.2022</a:t>
            </a:fld>
            <a:endParaRPr lang="ru-RU"/>
          </a:p>
        </p:txBody>
      </p:sp>
      <p:sp>
        <p:nvSpPr>
          <p:cNvPr id="5" name="Нижний колонтитул 4"/>
          <p:cNvSpPr>
            <a:spLocks noGrp="1"/>
          </p:cNvSpPr>
          <p:nvPr>
            <p:ph type="ftr" sz="quarter" idx="11"/>
          </p:nvPr>
        </p:nvSpPr>
        <p:spPr/>
        <p:txBody>
          <a:bodyPr/>
          <a:lstStyle>
            <a:lvl1pPr>
              <a:defRPr>
                <a:solidFill>
                  <a:schemeClr val="accent4">
                    <a:lumMod val="75000"/>
                  </a:schemeClr>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accent4">
                    <a:lumMod val="7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51564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05.02.2022</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10788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defRPr>
                <a:solidFill>
                  <a:schemeClr val="accent6">
                    <a:lumMod val="60000"/>
                    <a:lumOff val="40000"/>
                  </a:schemeClr>
                </a:solidFill>
              </a:defRPr>
            </a:lvl1p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05.02.2022</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98369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lvl1pPr>
              <a:defRPr>
                <a:solidFill>
                  <a:schemeClr val="accent4">
                    <a:lumMod val="75000"/>
                  </a:schemeClr>
                </a:solidFill>
              </a:defRPr>
            </a:lvl1pPr>
          </a:lstStyle>
          <a:p>
            <a:fld id="{A5E48A96-E1BB-4C8F-80B2-32A47A48A9D5}" type="datetimeFigureOut">
              <a:rPr lang="ru-RU" smtClean="0"/>
              <a:pPr/>
              <a:t>05.02.2022</a:t>
            </a:fld>
            <a:endParaRPr lang="ru-RU"/>
          </a:p>
        </p:txBody>
      </p:sp>
      <p:sp>
        <p:nvSpPr>
          <p:cNvPr id="5" name="Нижний колонтитул 4"/>
          <p:cNvSpPr>
            <a:spLocks noGrp="1"/>
          </p:cNvSpPr>
          <p:nvPr>
            <p:ph type="ftr" sz="quarter" idx="11"/>
          </p:nvPr>
        </p:nvSpPr>
        <p:spPr/>
        <p:txBody>
          <a:bodyPr/>
          <a:lstStyle>
            <a:lvl1pPr>
              <a:defRPr>
                <a:solidFill>
                  <a:schemeClr val="accent4">
                    <a:lumMod val="75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4">
                    <a:lumMod val="75000"/>
                  </a:schemeClr>
                </a:solidFill>
              </a:defRPr>
            </a:lvl1pPr>
          </a:lstStyle>
          <a:p>
            <a:fld id="{544A1F6A-164B-43BA-A19E-4AE6BB502A21}" type="slidenum">
              <a:rPr lang="ru-RU" smtClean="0"/>
              <a:pPr/>
              <a:t>‹#›</a:t>
            </a:fld>
            <a:endParaRPr lang="ru-RU"/>
          </a:p>
        </p:txBody>
      </p:sp>
      <p:sp>
        <p:nvSpPr>
          <p:cNvPr id="12" name="Номер слайда 5"/>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rgbClr val="3399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dirty="0">
              <a:solidFill>
                <a:schemeClr val="accent4">
                  <a:lumMod val="75000"/>
                </a:schemeClr>
              </a:solidFill>
            </a:endParaRPr>
          </a:p>
        </p:txBody>
      </p:sp>
      <p:sp>
        <p:nvSpPr>
          <p:cNvPr id="10" name="Заголовок 1"/>
          <p:cNvSpPr>
            <a:spLocks noGrp="1"/>
          </p:cNvSpPr>
          <p:nvPr>
            <p:ph type="title"/>
          </p:nvPr>
        </p:nvSpPr>
        <p:spPr>
          <a:xfrm>
            <a:off x="251520" y="188640"/>
            <a:ext cx="6624736" cy="1048666"/>
          </a:xfrm>
          <a:prstGeom prst="rect">
            <a:avLst/>
          </a:prstGeom>
        </p:spPr>
        <p:txBody>
          <a:bodyPr vert="horz" lIns="91440" tIns="45720" rIns="91440" bIns="45720" rtlCol="0" anchor="ctr">
            <a:normAutofit/>
          </a:bodyPr>
          <a:lstStyle>
            <a:lvl1pPr>
              <a:defRPr>
                <a:solidFill>
                  <a:schemeClr val="accent4">
                    <a:lumMod val="75000"/>
                  </a:schemeClr>
                </a:solidFill>
              </a:defRPr>
            </a:lvl1pPr>
          </a:lstStyle>
          <a:p>
            <a:r>
              <a:rPr lang="ru-RU" dirty="0" smtClean="0"/>
              <a:t>Образец заголовка</a:t>
            </a:r>
            <a:endParaRPr lang="ru-RU" dirty="0"/>
          </a:p>
        </p:txBody>
      </p:sp>
      <p:sp>
        <p:nvSpPr>
          <p:cNvPr id="11" name="Текст 2"/>
          <p:cNvSpPr>
            <a:spLocks noGrp="1"/>
          </p:cNvSpPr>
          <p:nvPr>
            <p:ph idx="1"/>
          </p:nvPr>
        </p:nvSpPr>
        <p:spPr>
          <a:xfrm>
            <a:off x="1259632" y="1556792"/>
            <a:ext cx="7776864" cy="4608512"/>
          </a:xfrm>
          <a:prstGeom prst="rect">
            <a:avLst/>
          </a:prstGeom>
        </p:spPr>
        <p:txBody>
          <a:bodyPr vert="horz" lIns="91440" tIns="45720" rIns="91440" bIns="45720" rtlCol="0">
            <a:normAutofit/>
          </a:bodyPr>
          <a:lstStyle>
            <a:lvl1pPr>
              <a:defRPr>
                <a:solidFill>
                  <a:schemeClr val="accent4">
                    <a:lumMod val="75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154301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799" y="4406900"/>
            <a:ext cx="5722913" cy="1362075"/>
          </a:xfrm>
        </p:spPr>
        <p:txBody>
          <a:bodyPr anchor="t"/>
          <a:lstStyle>
            <a:lvl1pPr algn="l">
              <a:defRPr sz="4000" b="1" cap="all">
                <a:solidFill>
                  <a:schemeClr val="accent4">
                    <a:lumMod val="75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771799" y="2906713"/>
            <a:ext cx="5722913" cy="1500187"/>
          </a:xfrm>
        </p:spPr>
        <p:txBody>
          <a:bodyPr anchor="b"/>
          <a:lstStyle>
            <a:lvl1pPr marL="0" indent="0">
              <a:buNone/>
              <a:defRPr sz="2000">
                <a:solidFill>
                  <a:schemeClr val="accent4">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p:txBody>
      </p:sp>
      <p:sp>
        <p:nvSpPr>
          <p:cNvPr id="4" name="Дата 3"/>
          <p:cNvSpPr>
            <a:spLocks noGrp="1"/>
          </p:cNvSpPr>
          <p:nvPr>
            <p:ph type="dt" sz="half" idx="10"/>
          </p:nvPr>
        </p:nvSpPr>
        <p:spPr/>
        <p:txBody>
          <a:bodyPr/>
          <a:lstStyle>
            <a:lvl1pPr>
              <a:defRPr>
                <a:solidFill>
                  <a:schemeClr val="accent4">
                    <a:lumMod val="75000"/>
                  </a:schemeClr>
                </a:solidFill>
              </a:defRPr>
            </a:lvl1pPr>
          </a:lstStyle>
          <a:p>
            <a:fld id="{A5E48A96-E1BB-4C8F-80B2-32A47A48A9D5}" type="datetimeFigureOut">
              <a:rPr lang="ru-RU" smtClean="0"/>
              <a:pPr/>
              <a:t>05.02.2022</a:t>
            </a:fld>
            <a:endParaRPr lang="ru-RU"/>
          </a:p>
        </p:txBody>
      </p:sp>
      <p:sp>
        <p:nvSpPr>
          <p:cNvPr id="5" name="Нижний колонтитул 4"/>
          <p:cNvSpPr>
            <a:spLocks noGrp="1"/>
          </p:cNvSpPr>
          <p:nvPr>
            <p:ph type="ftr" sz="quarter" idx="11"/>
          </p:nvPr>
        </p:nvSpPr>
        <p:spPr/>
        <p:txBody>
          <a:bodyPr/>
          <a:lstStyle>
            <a:lvl1pPr>
              <a:defRPr>
                <a:solidFill>
                  <a:schemeClr val="accent4">
                    <a:lumMod val="75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4">
                    <a:lumMod val="7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02665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bg1">
                    <a:lumMod val="95000"/>
                  </a:schemeClr>
                </a:solidFill>
              </a:defRPr>
            </a:lvl1pPr>
          </a:lstStyle>
          <a:p>
            <a:r>
              <a:rPr lang="ru-RU" dirty="0" smtClean="0"/>
              <a:t>Образец заголовка</a:t>
            </a:r>
            <a:endParaRPr lang="ru-RU" dirty="0"/>
          </a:p>
        </p:txBody>
      </p:sp>
      <p:sp>
        <p:nvSpPr>
          <p:cNvPr id="3" name="Объект 2"/>
          <p:cNvSpPr>
            <a:spLocks noGrp="1"/>
          </p:cNvSpPr>
          <p:nvPr>
            <p:ph sz="half" idx="1"/>
          </p:nvPr>
        </p:nvSpPr>
        <p:spPr>
          <a:xfrm>
            <a:off x="179512" y="2060848"/>
            <a:ext cx="4320480" cy="4093915"/>
          </a:xfrm>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Объект 3"/>
          <p:cNvSpPr>
            <a:spLocks noGrp="1"/>
          </p:cNvSpPr>
          <p:nvPr>
            <p:ph sz="half" idx="2"/>
          </p:nvPr>
        </p:nvSpPr>
        <p:spPr>
          <a:xfrm>
            <a:off x="4644008" y="2071389"/>
            <a:ext cx="4320480" cy="4093915"/>
          </a:xfrm>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Дата 4"/>
          <p:cNvSpPr>
            <a:spLocks noGrp="1"/>
          </p:cNvSpPr>
          <p:nvPr>
            <p:ph type="dt" sz="half" idx="10"/>
          </p:nvPr>
        </p:nvSpPr>
        <p:spPr/>
        <p:txBody>
          <a:bodyPr/>
          <a:lstStyle>
            <a:lvl1pPr>
              <a:defRPr>
                <a:solidFill>
                  <a:schemeClr val="bg1">
                    <a:lumMod val="95000"/>
                  </a:schemeClr>
                </a:solidFill>
              </a:defRPr>
            </a:lvl1pPr>
          </a:lstStyle>
          <a:p>
            <a:fld id="{A5E48A96-E1BB-4C8F-80B2-32A47A48A9D5}" type="datetimeFigureOut">
              <a:rPr lang="ru-RU" smtClean="0"/>
              <a:pPr/>
              <a:t>05.02.2022</a:t>
            </a:fld>
            <a:endParaRPr lang="ru-RU"/>
          </a:p>
        </p:txBody>
      </p:sp>
      <p:sp>
        <p:nvSpPr>
          <p:cNvPr id="6" name="Нижний колонтитул 5"/>
          <p:cNvSpPr>
            <a:spLocks noGrp="1"/>
          </p:cNvSpPr>
          <p:nvPr>
            <p:ph type="ftr" sz="quarter" idx="11"/>
          </p:nvPr>
        </p:nvSpPr>
        <p:spPr/>
        <p:txBody>
          <a:bodyPr/>
          <a:lstStyle>
            <a:lvl1pPr>
              <a:defRPr>
                <a:solidFill>
                  <a:schemeClr val="bg1">
                    <a:lumMod val="95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bg1">
                    <a:lumMod val="9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89133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51520" y="1916832"/>
            <a:ext cx="4176464"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4" name="Объект 3"/>
          <p:cNvSpPr>
            <a:spLocks noGrp="1"/>
          </p:cNvSpPr>
          <p:nvPr>
            <p:ph sz="half" idx="2"/>
          </p:nvPr>
        </p:nvSpPr>
        <p:spPr>
          <a:xfrm>
            <a:off x="251520" y="2556594"/>
            <a:ext cx="4176464"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Текст 4"/>
          <p:cNvSpPr>
            <a:spLocks noGrp="1"/>
          </p:cNvSpPr>
          <p:nvPr>
            <p:ph type="body" sz="quarter" idx="3"/>
          </p:nvPr>
        </p:nvSpPr>
        <p:spPr>
          <a:xfrm>
            <a:off x="4716016" y="1934294"/>
            <a:ext cx="4248472"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6" name="Объект 5"/>
          <p:cNvSpPr>
            <a:spLocks noGrp="1"/>
          </p:cNvSpPr>
          <p:nvPr>
            <p:ph sz="quarter" idx="4"/>
          </p:nvPr>
        </p:nvSpPr>
        <p:spPr>
          <a:xfrm>
            <a:off x="4716016" y="2574056"/>
            <a:ext cx="4248472"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Дата 6"/>
          <p:cNvSpPr>
            <a:spLocks noGrp="1"/>
          </p:cNvSpPr>
          <p:nvPr>
            <p:ph type="dt" sz="half" idx="10"/>
          </p:nvPr>
        </p:nvSpPr>
        <p:spPr>
          <a:xfrm>
            <a:off x="1375310" y="6410896"/>
            <a:ext cx="1215489" cy="365125"/>
          </a:xfrm>
        </p:spPr>
        <p:txBody>
          <a:bodyPr/>
          <a:lstStyle>
            <a:lvl1pPr>
              <a:defRPr>
                <a:solidFill>
                  <a:schemeClr val="accent6">
                    <a:lumMod val="60000"/>
                    <a:lumOff val="40000"/>
                  </a:schemeClr>
                </a:solidFill>
              </a:defRPr>
            </a:lvl1pPr>
          </a:lstStyle>
          <a:p>
            <a:fld id="{A5E48A96-E1BB-4C8F-80B2-32A47A48A9D5}" type="datetimeFigureOut">
              <a:rPr lang="ru-RU" smtClean="0"/>
              <a:pPr/>
              <a:t>05.02.2022</a:t>
            </a:fld>
            <a:endParaRPr lang="ru-RU"/>
          </a:p>
        </p:txBody>
      </p:sp>
      <p:sp>
        <p:nvSpPr>
          <p:cNvPr id="8" name="Нижний колонтитул 7"/>
          <p:cNvSpPr>
            <a:spLocks noGrp="1"/>
          </p:cNvSpPr>
          <p:nvPr>
            <p:ph type="ftr" sz="quarter" idx="11"/>
          </p:nvPr>
        </p:nvSpPr>
        <p:spPr>
          <a:xfrm>
            <a:off x="4154184" y="6356350"/>
            <a:ext cx="1649592" cy="365125"/>
          </a:xfrm>
        </p:spPr>
        <p:txBody>
          <a:bodyPr/>
          <a:lstStyle>
            <a:lvl1pPr>
              <a:defRPr>
                <a:solidFill>
                  <a:schemeClr val="accent6">
                    <a:lumMod val="60000"/>
                    <a:lumOff val="40000"/>
                  </a:schemeClr>
                </a:solidFill>
              </a:defRPr>
            </a:lvl1pPr>
          </a:lstStyle>
          <a:p>
            <a:endParaRPr lang="ru-RU"/>
          </a:p>
        </p:txBody>
      </p:sp>
      <p:sp>
        <p:nvSpPr>
          <p:cNvPr id="9" name="Номер слайда 8"/>
          <p:cNvSpPr>
            <a:spLocks noGrp="1"/>
          </p:cNvSpPr>
          <p:nvPr>
            <p:ph type="sldNum" sz="quarter" idx="12"/>
          </p:nvPr>
        </p:nvSpPr>
        <p:spPr>
          <a:xfrm>
            <a:off x="7471310" y="6356350"/>
            <a:ext cx="1215489" cy="365125"/>
          </a:xfrm>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165993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05.02.2022</a:t>
            </a:fld>
            <a:endParaRPr lang="ru-RU"/>
          </a:p>
        </p:txBody>
      </p:sp>
      <p:sp>
        <p:nvSpPr>
          <p:cNvPr id="4" name="Нижний колонтитул 3"/>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5" name="Номер слайда 4"/>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17245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05.02.2022</a:t>
            </a:fld>
            <a:endParaRPr lang="ru-RU"/>
          </a:p>
        </p:txBody>
      </p:sp>
      <p:sp>
        <p:nvSpPr>
          <p:cNvPr id="3" name="Нижний колонтитул 2"/>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4" name="Номер слайда 3"/>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61595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3622"/>
            <a:ext cx="3008313" cy="921478"/>
          </a:xfrm>
        </p:spPr>
        <p:txBody>
          <a:bodyPr anchor="b"/>
          <a:lstStyle>
            <a:lvl1pPr algn="l">
              <a:defRPr sz="2000" b="1">
                <a:solidFill>
                  <a:schemeClr val="accent6">
                    <a:lumMod val="60000"/>
                    <a:lumOff val="40000"/>
                  </a:schemeClr>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3563888" y="1916832"/>
            <a:ext cx="5111750" cy="4353347"/>
          </a:xfrm>
        </p:spPr>
        <p:txBody>
          <a:bodyPr/>
          <a:lstStyle>
            <a:lvl1pPr>
              <a:defRPr sz="3200">
                <a:solidFill>
                  <a:schemeClr val="accent6">
                    <a:lumMod val="60000"/>
                    <a:lumOff val="40000"/>
                  </a:schemeClr>
                </a:solidFill>
              </a:defRPr>
            </a:lvl1pPr>
            <a:lvl2pPr>
              <a:defRPr sz="2800">
                <a:solidFill>
                  <a:schemeClr val="accent6">
                    <a:lumMod val="60000"/>
                    <a:lumOff val="40000"/>
                  </a:schemeClr>
                </a:solidFill>
              </a:defRPr>
            </a:lvl2pPr>
            <a:lvl3pPr>
              <a:defRPr sz="2400">
                <a:solidFill>
                  <a:schemeClr val="accent6">
                    <a:lumMod val="60000"/>
                    <a:lumOff val="40000"/>
                  </a:schemeClr>
                </a:solidFill>
              </a:defRPr>
            </a:lvl3pPr>
            <a:lvl4pPr>
              <a:defRPr sz="2000">
                <a:solidFill>
                  <a:schemeClr val="accent6">
                    <a:lumMod val="60000"/>
                    <a:lumOff val="40000"/>
                  </a:schemeClr>
                </a:solidFill>
              </a:defRPr>
            </a:lvl4pPr>
            <a:lvl5pPr>
              <a:defRPr sz="2000">
                <a:solidFill>
                  <a:schemeClr val="accent6">
                    <a:lumMod val="60000"/>
                    <a:lumOff val="40000"/>
                  </a:schemeClr>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05.02.2022</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4548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solidFill>
                  <a:schemeClr val="accent6">
                    <a:lumMod val="60000"/>
                    <a:lumOff val="40000"/>
                  </a:schemeClr>
                </a:solidFill>
              </a:defRPr>
            </a:lvl1pPr>
          </a:lstStyle>
          <a:p>
            <a:r>
              <a:rPr lang="ru-RU" dirty="0" smtClean="0"/>
              <a:t>Образец заголовка</a:t>
            </a:r>
            <a:endParaRPr lang="ru-RU" dirty="0"/>
          </a:p>
        </p:txBody>
      </p:sp>
      <p:sp>
        <p:nvSpPr>
          <p:cNvPr id="3" name="Рисунок 2"/>
          <p:cNvSpPr>
            <a:spLocks noGrp="1"/>
          </p:cNvSpPr>
          <p:nvPr>
            <p:ph type="pic" idx="1"/>
          </p:nvPr>
        </p:nvSpPr>
        <p:spPr>
          <a:xfrm>
            <a:off x="1792288" y="612775"/>
            <a:ext cx="5486400" cy="4114800"/>
          </a:xfrm>
        </p:spPr>
        <p:txBody>
          <a:bodyPr/>
          <a:lstStyle>
            <a:lvl1pPr marL="0" indent="0">
              <a:buNone/>
              <a:defRPr sz="3200">
                <a:solidFill>
                  <a:schemeClr val="accent6">
                    <a:lumMod val="60000"/>
                    <a:lumOff val="4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05.02.2022</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75860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6624736" cy="1048666"/>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259632" y="1556792"/>
            <a:ext cx="7776864" cy="4608512"/>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accent4">
                    <a:lumMod val="75000"/>
                  </a:schemeClr>
                </a:solidFill>
              </a:defRPr>
            </a:lvl1pPr>
          </a:lstStyle>
          <a:p>
            <a:fld id="{A5E48A96-E1BB-4C8F-80B2-32A47A48A9D5}" type="datetimeFigureOut">
              <a:rPr lang="ru-RU" smtClean="0"/>
              <a:pPr/>
              <a:t>05.02.2022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accent4">
                    <a:lumMod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4">
                    <a:lumMod val="75000"/>
                  </a:schemeClr>
                </a:solidFill>
              </a:defRPr>
            </a:lvl1pPr>
          </a:lstStyle>
          <a:p>
            <a:fld id="{544A1F6A-164B-43BA-A19E-4AE6BB502A21}" type="slidenum">
              <a:rPr lang="ru-RU" smtClean="0"/>
              <a:pPr/>
              <a:t>‹#›</a:t>
            </a:fld>
            <a:endParaRPr lang="ru-RU"/>
          </a:p>
        </p:txBody>
      </p:sp>
      <p:pic>
        <p:nvPicPr>
          <p:cNvPr id="7" name="Рисунок 6">
            <a:hlinkClick r:id="rId14"/>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20688" y="45855"/>
            <a:ext cx="757762" cy="757762"/>
          </a:xfrm>
          <a:prstGeom prst="rect">
            <a:avLst/>
          </a:prstGeom>
        </p:spPr>
      </p:pic>
    </p:spTree>
    <p:extLst>
      <p:ext uri="{BB962C8B-B14F-4D97-AF65-F5344CB8AC3E}">
        <p14:creationId xmlns:p14="http://schemas.microsoft.com/office/powerpoint/2010/main" val="3710272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accent4">
              <a:lumMod val="75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4">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4">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4">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4">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4">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smtClean="0"/>
              <a:t>ПРИОБЩЕНИЕ ДЕТЕЙ К ИСТОКАМ КАЗАХСКОЙ НАРОДНОЙ КУЛЬТУРЫ</a:t>
            </a:r>
            <a:endParaRPr lang="ru-RU" b="1" dirty="0"/>
          </a:p>
        </p:txBody>
      </p:sp>
      <p:sp>
        <p:nvSpPr>
          <p:cNvPr id="3" name="Заголовок 1"/>
          <p:cNvSpPr txBox="1">
            <a:spLocks/>
          </p:cNvSpPr>
          <p:nvPr/>
        </p:nvSpPr>
        <p:spPr>
          <a:xfrm>
            <a:off x="2569488" y="5599544"/>
            <a:ext cx="6552728" cy="122413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kern="1200">
                <a:solidFill>
                  <a:schemeClr val="accent4">
                    <a:lumMod val="75000"/>
                  </a:schemeClr>
                </a:solidFill>
                <a:effectLst>
                  <a:outerShdw blurRad="38100" dist="38100" dir="2700000" algn="tl">
                    <a:srgbClr val="000000">
                      <a:alpha val="43137"/>
                    </a:srgbClr>
                  </a:outerShdw>
                </a:effectLst>
                <a:latin typeface="+mj-lt"/>
                <a:ea typeface="+mj-ea"/>
                <a:cs typeface="+mj-cs"/>
              </a:defRPr>
            </a:lvl1pPr>
          </a:lstStyle>
          <a:p>
            <a:pPr algn="r"/>
            <a:r>
              <a:rPr lang="ru-RU" sz="2400" b="0" dirty="0" smtClean="0">
                <a:effectLst/>
              </a:rPr>
              <a:t>Воспитатель</a:t>
            </a:r>
            <a:r>
              <a:rPr lang="en-US" sz="2400" b="0" dirty="0" smtClean="0">
                <a:effectLst/>
              </a:rPr>
              <a:t>: </a:t>
            </a:r>
            <a:endParaRPr lang="ru-RU" sz="2400" b="0" dirty="0" smtClean="0">
              <a:effectLst/>
            </a:endParaRPr>
          </a:p>
          <a:p>
            <a:pPr algn="r"/>
            <a:r>
              <a:rPr lang="ru-RU" sz="2400" b="0" dirty="0" err="1" smtClean="0">
                <a:effectLst/>
              </a:rPr>
              <a:t>Кшибаева</a:t>
            </a:r>
            <a:r>
              <a:rPr lang="ru-RU" sz="2400" b="0" dirty="0" smtClean="0">
                <a:effectLst/>
              </a:rPr>
              <a:t> </a:t>
            </a:r>
          </a:p>
          <a:p>
            <a:pPr algn="r"/>
            <a:r>
              <a:rPr lang="ru-RU" sz="2400" b="0" dirty="0" smtClean="0">
                <a:effectLst/>
              </a:rPr>
              <a:t>Венера </a:t>
            </a:r>
            <a:r>
              <a:rPr lang="ru-RU" sz="2400" b="0" dirty="0" err="1" smtClean="0">
                <a:effectLst/>
              </a:rPr>
              <a:t>Капашевна</a:t>
            </a:r>
            <a:endParaRPr lang="ru-RU" sz="2400" b="0" dirty="0">
              <a:effectLst/>
            </a:endParaRPr>
          </a:p>
        </p:txBody>
      </p:sp>
      <p:sp>
        <p:nvSpPr>
          <p:cNvPr id="4" name="Заголовок 1"/>
          <p:cNvSpPr txBox="1">
            <a:spLocks/>
          </p:cNvSpPr>
          <p:nvPr/>
        </p:nvSpPr>
        <p:spPr>
          <a:xfrm>
            <a:off x="0" y="16808"/>
            <a:ext cx="4932040" cy="1224136"/>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b="1" kern="1200">
                <a:solidFill>
                  <a:schemeClr val="accent4">
                    <a:lumMod val="75000"/>
                  </a:schemeClr>
                </a:solidFill>
                <a:effectLst>
                  <a:outerShdw blurRad="38100" dist="38100" dir="2700000" algn="tl">
                    <a:srgbClr val="000000">
                      <a:alpha val="43137"/>
                    </a:srgbClr>
                  </a:outerShdw>
                </a:effectLst>
                <a:latin typeface="+mj-lt"/>
                <a:ea typeface="+mj-ea"/>
                <a:cs typeface="+mj-cs"/>
              </a:defRPr>
            </a:lvl1pPr>
          </a:lstStyle>
          <a:p>
            <a:pPr algn="l"/>
            <a:r>
              <a:rPr lang="ru-RU" sz="2400" b="0" dirty="0" smtClean="0">
                <a:effectLst/>
              </a:rPr>
              <a:t>Муниципальное дошкольное образовательное автономное учреждение  «Центр развития ребенка» - детский сад №120 «Крепыш» г. Орска</a:t>
            </a:r>
            <a:endParaRPr lang="ru-RU" sz="2400" b="0" dirty="0">
              <a:effectLst/>
            </a:endParaRPr>
          </a:p>
        </p:txBody>
      </p:sp>
    </p:spTree>
    <p:extLst>
      <p:ext uri="{BB962C8B-B14F-4D97-AF65-F5344CB8AC3E}">
        <p14:creationId xmlns:p14="http://schemas.microsoft.com/office/powerpoint/2010/main" val="185787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103" y="42267"/>
            <a:ext cx="5773588" cy="648072"/>
          </a:xfrm>
        </p:spPr>
        <p:txBody>
          <a:bodyPr>
            <a:noAutofit/>
          </a:bodyPr>
          <a:lstStyle/>
          <a:p>
            <a:r>
              <a:rPr lang="ru-RU" sz="3200" dirty="0" smtClean="0">
                <a:effectLst/>
              </a:rPr>
              <a:t/>
            </a:r>
            <a:br>
              <a:rPr lang="ru-RU" sz="3200" dirty="0" smtClean="0">
                <a:effectLst/>
              </a:rPr>
            </a:br>
            <a:r>
              <a:rPr lang="ru-RU" sz="3200" b="1" dirty="0" smtClean="0">
                <a:effectLst/>
              </a:rPr>
              <a:t>МУЗЫКА</a:t>
            </a:r>
            <a:r>
              <a:rPr lang="ru-RU" sz="3200" dirty="0" smtClean="0">
                <a:effectLst/>
              </a:rPr>
              <a:t/>
            </a:r>
            <a:br>
              <a:rPr lang="ru-RU" sz="3200" dirty="0" smtClean="0">
                <a:effectLst/>
              </a:rPr>
            </a:br>
            <a:endParaRPr lang="ru-RU" sz="3200" b="1" dirty="0"/>
          </a:p>
        </p:txBody>
      </p:sp>
      <p:sp>
        <p:nvSpPr>
          <p:cNvPr id="5" name="AutoShape 4" descr="blob:https://web.whatsapp.com/2d00faf1-9169-4a1f-b4b6-7440c5a1825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298103" y="1484784"/>
            <a:ext cx="7864425" cy="2677656"/>
          </a:xfrm>
          <a:prstGeom prst="rect">
            <a:avLst/>
          </a:prstGeom>
        </p:spPr>
        <p:txBody>
          <a:bodyPr wrap="square">
            <a:spAutoFit/>
          </a:bodyPr>
          <a:lstStyle/>
          <a:p>
            <a:r>
              <a:rPr lang="ru-RU" sz="2800" dirty="0">
                <a:solidFill>
                  <a:schemeClr val="accent4">
                    <a:lumMod val="75000"/>
                  </a:schemeClr>
                </a:solidFill>
              </a:rPr>
              <a:t>«Знакомство с казахскими народными инструментами»: </a:t>
            </a:r>
            <a:r>
              <a:rPr lang="ru-RU" sz="2800" dirty="0" smtClean="0">
                <a:solidFill>
                  <a:schemeClr val="accent4">
                    <a:lumMod val="75000"/>
                  </a:schemeClr>
                </a:solidFill>
              </a:rPr>
              <a:t>домбра</a:t>
            </a:r>
            <a:endParaRPr lang="ru-RU" sz="2800" dirty="0">
              <a:solidFill>
                <a:schemeClr val="accent4">
                  <a:lumMod val="75000"/>
                </a:schemeClr>
              </a:solidFill>
            </a:endParaRPr>
          </a:p>
          <a:p>
            <a:r>
              <a:rPr lang="ru-RU" sz="2800" dirty="0" smtClean="0">
                <a:solidFill>
                  <a:schemeClr val="accent4">
                    <a:lumMod val="75000"/>
                  </a:schemeClr>
                </a:solidFill>
              </a:rPr>
              <a:t>(Просмотр </a:t>
            </a:r>
            <a:r>
              <a:rPr lang="ru-RU" sz="2800" dirty="0">
                <a:solidFill>
                  <a:schemeClr val="accent4">
                    <a:lumMod val="75000"/>
                  </a:schemeClr>
                </a:solidFill>
              </a:rPr>
              <a:t>иллюстраций) . </a:t>
            </a:r>
            <a:endParaRPr lang="ru-RU" sz="2800" dirty="0" smtClean="0">
              <a:solidFill>
                <a:schemeClr val="accent4">
                  <a:lumMod val="75000"/>
                </a:schemeClr>
              </a:solidFill>
            </a:endParaRPr>
          </a:p>
          <a:p>
            <a:r>
              <a:rPr lang="ru-RU" sz="2800" dirty="0" smtClean="0">
                <a:solidFill>
                  <a:schemeClr val="accent4">
                    <a:lumMod val="75000"/>
                  </a:schemeClr>
                </a:solidFill>
              </a:rPr>
              <a:t>Цель</a:t>
            </a:r>
            <a:r>
              <a:rPr lang="ru-RU" sz="2800" dirty="0">
                <a:solidFill>
                  <a:schemeClr val="accent4">
                    <a:lumMod val="75000"/>
                  </a:schemeClr>
                </a:solidFill>
              </a:rPr>
              <a:t>: Знакомство с национальной музыкой и инструментами, прослушивание аудиозаписи с казахской музыкой. </a:t>
            </a:r>
          </a:p>
        </p:txBody>
      </p:sp>
    </p:spTree>
    <p:extLst>
      <p:ext uri="{BB962C8B-B14F-4D97-AF65-F5344CB8AC3E}">
        <p14:creationId xmlns:p14="http://schemas.microsoft.com/office/powerpoint/2010/main" val="27987858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103" y="42267"/>
            <a:ext cx="5773588" cy="648072"/>
          </a:xfrm>
        </p:spPr>
        <p:txBody>
          <a:bodyPr>
            <a:noAutofit/>
          </a:bodyPr>
          <a:lstStyle/>
          <a:p>
            <a:r>
              <a:rPr lang="ru-RU" sz="3200" dirty="0" smtClean="0">
                <a:effectLst/>
              </a:rPr>
              <a:t/>
            </a:r>
            <a:br>
              <a:rPr lang="ru-RU" sz="3200" dirty="0" smtClean="0">
                <a:effectLst/>
              </a:rPr>
            </a:br>
            <a:r>
              <a:rPr lang="ru-RU" sz="3200" b="1" dirty="0" smtClean="0">
                <a:effectLst/>
              </a:rPr>
              <a:t>МУЗЫКА</a:t>
            </a:r>
            <a:r>
              <a:rPr lang="ru-RU" sz="3200" dirty="0" smtClean="0">
                <a:effectLst/>
              </a:rPr>
              <a:t/>
            </a:r>
            <a:br>
              <a:rPr lang="ru-RU" sz="3200" dirty="0" smtClean="0">
                <a:effectLst/>
              </a:rPr>
            </a:br>
            <a:endParaRPr lang="ru-RU" sz="3200" b="1" dirty="0"/>
          </a:p>
        </p:txBody>
      </p:sp>
      <p:sp>
        <p:nvSpPr>
          <p:cNvPr id="5" name="AutoShape 4" descr="blob:https://web.whatsapp.com/2d00faf1-9169-4a1f-b4b6-7440c5a1825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 name="Рисунок 2"/>
          <p:cNvPicPr>
            <a:picLocks noChangeAspect="1"/>
          </p:cNvPicPr>
          <p:nvPr/>
        </p:nvPicPr>
        <p:blipFill>
          <a:blip r:embed="rId2"/>
          <a:stretch>
            <a:fillRect/>
          </a:stretch>
        </p:blipFill>
        <p:spPr>
          <a:xfrm>
            <a:off x="73149" y="839381"/>
            <a:ext cx="3490739" cy="2932221"/>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1388" y="841995"/>
            <a:ext cx="5208190" cy="2929607"/>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9792" y="3825044"/>
            <a:ext cx="3888432" cy="2916324"/>
          </a:xfrm>
          <a:prstGeom prst="rect">
            <a:avLst/>
          </a:prstGeom>
        </p:spPr>
      </p:pic>
    </p:spTree>
    <p:extLst>
      <p:ext uri="{BB962C8B-B14F-4D97-AF65-F5344CB8AC3E}">
        <p14:creationId xmlns:p14="http://schemas.microsoft.com/office/powerpoint/2010/main" val="33368322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103" y="42267"/>
            <a:ext cx="5773588" cy="648072"/>
          </a:xfrm>
        </p:spPr>
        <p:txBody>
          <a:bodyPr>
            <a:noAutofit/>
          </a:bodyPr>
          <a:lstStyle/>
          <a:p>
            <a:r>
              <a:rPr lang="ru-RU" sz="3200" b="1" dirty="0" smtClean="0"/>
              <a:t>КАЗАХСКИЕ НАРОДНЫЕ ИГРЫ</a:t>
            </a:r>
            <a:endParaRPr lang="ru-RU" sz="3200" b="1" dirty="0"/>
          </a:p>
        </p:txBody>
      </p:sp>
      <p:sp>
        <p:nvSpPr>
          <p:cNvPr id="5" name="AutoShape 4" descr="blob:https://web.whatsapp.com/2d00faf1-9169-4a1f-b4b6-7440c5a1825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Заголовок 1"/>
          <p:cNvSpPr txBox="1">
            <a:spLocks/>
          </p:cNvSpPr>
          <p:nvPr/>
        </p:nvSpPr>
        <p:spPr>
          <a:xfrm>
            <a:off x="155575" y="854621"/>
            <a:ext cx="8594377" cy="54322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4">
                    <a:lumMod val="75000"/>
                  </a:schemeClr>
                </a:solidFill>
                <a:effectLst>
                  <a:outerShdw blurRad="38100" dist="38100" dir="2700000" algn="tl">
                    <a:srgbClr val="000000">
                      <a:alpha val="43137"/>
                    </a:srgbClr>
                  </a:outerShdw>
                </a:effectLst>
                <a:latin typeface="+mj-lt"/>
                <a:ea typeface="+mj-ea"/>
                <a:cs typeface="+mj-cs"/>
              </a:defRPr>
            </a:lvl1pPr>
          </a:lstStyle>
          <a:p>
            <a:r>
              <a:rPr lang="ru-RU" sz="3200" dirty="0">
                <a:effectLst/>
              </a:rPr>
              <a:t> </a:t>
            </a:r>
            <a:r>
              <a:rPr lang="ru-RU" sz="3200" dirty="0" smtClean="0">
                <a:effectLst/>
              </a:rPr>
              <a:t>• </a:t>
            </a:r>
            <a:r>
              <a:rPr lang="ru-RU" sz="3200" dirty="0" err="1">
                <a:effectLst/>
              </a:rPr>
              <a:t>Байга</a:t>
            </a:r>
            <a:r>
              <a:rPr lang="ru-RU" sz="3200" dirty="0">
                <a:effectLst/>
              </a:rPr>
              <a:t> (конное состязание) Игроки парами (конь и наездник) встают на линию старта так, чтобы не мешать друг другу. Первый игрок - конь - вытягивает руки назад-вниз, второй - наездник - берет его за руки, и в таком положении пары бегут до линии финиша. Наездник, первым прискакавший к финишу, должен подпрыгнуть и достать узорный платочек, подвешенный на стойке.</a:t>
            </a:r>
            <a:endParaRPr lang="ru-RU" sz="3200" b="1" dirty="0"/>
          </a:p>
        </p:txBody>
      </p:sp>
    </p:spTree>
    <p:extLst>
      <p:ext uri="{BB962C8B-B14F-4D97-AF65-F5344CB8AC3E}">
        <p14:creationId xmlns:p14="http://schemas.microsoft.com/office/powerpoint/2010/main" val="21376200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103" y="42267"/>
            <a:ext cx="5773588" cy="648072"/>
          </a:xfrm>
        </p:spPr>
        <p:txBody>
          <a:bodyPr>
            <a:noAutofit/>
          </a:bodyPr>
          <a:lstStyle/>
          <a:p>
            <a:r>
              <a:rPr lang="ru-RU" sz="3200" b="1" dirty="0" smtClean="0"/>
              <a:t>КАЗАХСКИЕ НАРОДНЫЕ ИГРЫ</a:t>
            </a:r>
            <a:endParaRPr lang="ru-RU" sz="3200" b="1" dirty="0"/>
          </a:p>
        </p:txBody>
      </p:sp>
      <p:sp>
        <p:nvSpPr>
          <p:cNvPr id="5" name="AutoShape 4" descr="blob:https://web.whatsapp.com/2d00faf1-9169-4a1f-b4b6-7440c5a1825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1065808"/>
            <a:ext cx="3070682" cy="5458990"/>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1065808"/>
            <a:ext cx="3096344" cy="5504612"/>
          </a:xfrm>
          <a:prstGeom prst="rect">
            <a:avLst/>
          </a:prstGeom>
        </p:spPr>
      </p:pic>
    </p:spTree>
    <p:extLst>
      <p:ext uri="{BB962C8B-B14F-4D97-AF65-F5344CB8AC3E}">
        <p14:creationId xmlns:p14="http://schemas.microsoft.com/office/powerpoint/2010/main" val="10231160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103" y="42267"/>
            <a:ext cx="5773588" cy="648072"/>
          </a:xfrm>
        </p:spPr>
        <p:txBody>
          <a:bodyPr>
            <a:noAutofit/>
          </a:bodyPr>
          <a:lstStyle/>
          <a:p>
            <a:r>
              <a:rPr lang="ru-RU" sz="3200" b="1" dirty="0" smtClean="0"/>
              <a:t>КАЗАХСКИЕ НАРОДНЫЕ ИГРЫ</a:t>
            </a:r>
            <a:endParaRPr lang="ru-RU" sz="3200" b="1" dirty="0"/>
          </a:p>
        </p:txBody>
      </p:sp>
      <p:sp>
        <p:nvSpPr>
          <p:cNvPr id="5" name="AutoShape 4" descr="blob:https://web.whatsapp.com/2d00faf1-9169-4a1f-b4b6-7440c5a1825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Прямоугольник 7"/>
          <p:cNvSpPr/>
          <p:nvPr/>
        </p:nvSpPr>
        <p:spPr>
          <a:xfrm>
            <a:off x="29344" y="877069"/>
            <a:ext cx="8964488" cy="4893647"/>
          </a:xfrm>
          <a:prstGeom prst="rect">
            <a:avLst/>
          </a:prstGeom>
        </p:spPr>
        <p:txBody>
          <a:bodyPr wrap="square">
            <a:spAutoFit/>
          </a:bodyPr>
          <a:lstStyle/>
          <a:p>
            <a:r>
              <a:rPr lang="ru-RU" sz="2400" dirty="0" err="1">
                <a:solidFill>
                  <a:schemeClr val="accent4">
                    <a:lumMod val="75000"/>
                  </a:schemeClr>
                </a:solidFill>
              </a:rPr>
              <a:t>Такия</a:t>
            </a:r>
            <a:r>
              <a:rPr lang="ru-RU" sz="2400" dirty="0">
                <a:solidFill>
                  <a:schemeClr val="accent4">
                    <a:lumMod val="75000"/>
                  </a:schemeClr>
                </a:solidFill>
              </a:rPr>
              <a:t> </a:t>
            </a:r>
            <a:r>
              <a:rPr lang="ru-RU" sz="2400" dirty="0" err="1">
                <a:solidFill>
                  <a:schemeClr val="accent4">
                    <a:lumMod val="75000"/>
                  </a:schemeClr>
                </a:solidFill>
              </a:rPr>
              <a:t>тастамак</a:t>
            </a:r>
            <a:r>
              <a:rPr lang="ru-RU" sz="2400" dirty="0">
                <a:solidFill>
                  <a:schemeClr val="accent4">
                    <a:lumMod val="75000"/>
                  </a:schemeClr>
                </a:solidFill>
              </a:rPr>
              <a:t> (есть идея)  Не спеша начинаем игру: садимся кругом». После этих слов дети садятся, ведущий продолжает: «Потихоньку, неторопливо обойду я вас. В это время незаметно тюбетейку подложу кому-нибудь. Если не заметишь ее, тебя я ею же и побью. И тебе придется начать игру». Произнося эти слова, ведущий сначала незаметно подкладывает сзади кому-нибудь на пол тюбетейку. По окончании текста дети ищут руками вокруг себя тюбетейку; тот, у кого за спиной она оказывается, догоняет ведущего и надевает ему на голову тюбетейку. Если играющий не догонит ведущего, то ведущий должен тюбетейкой потихоньку шлепнуть игрока, догоняя его. Так они обегают один круг. Правила игры. Во время игры нельзя оглядываться и подсматривать. Игрок с тюбетейкой догоняет ведущего по кругу только до своего места.</a:t>
            </a:r>
          </a:p>
        </p:txBody>
      </p:sp>
    </p:spTree>
    <p:extLst>
      <p:ext uri="{BB962C8B-B14F-4D97-AF65-F5344CB8AC3E}">
        <p14:creationId xmlns:p14="http://schemas.microsoft.com/office/powerpoint/2010/main" val="24112240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103" y="42267"/>
            <a:ext cx="5773588" cy="648072"/>
          </a:xfrm>
        </p:spPr>
        <p:txBody>
          <a:bodyPr>
            <a:noAutofit/>
          </a:bodyPr>
          <a:lstStyle/>
          <a:p>
            <a:r>
              <a:rPr lang="ru-RU" sz="3200" b="1" dirty="0" smtClean="0"/>
              <a:t>КАЗАХСКИЕ НАРОДНЫЕ ИГРЫ</a:t>
            </a:r>
            <a:endParaRPr lang="ru-RU" sz="3200" b="1" dirty="0"/>
          </a:p>
        </p:txBody>
      </p:sp>
      <p:sp>
        <p:nvSpPr>
          <p:cNvPr id="5" name="AutoShape 4" descr="blob:https://web.whatsapp.com/2d00faf1-9169-4a1f-b4b6-7440c5a1825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643" y="1124744"/>
            <a:ext cx="4483075" cy="3362306"/>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0718" y="3140968"/>
            <a:ext cx="4283968" cy="3212976"/>
          </a:xfrm>
          <a:prstGeom prst="rect">
            <a:avLst/>
          </a:prstGeom>
        </p:spPr>
      </p:pic>
    </p:spTree>
    <p:extLst>
      <p:ext uri="{BB962C8B-B14F-4D97-AF65-F5344CB8AC3E}">
        <p14:creationId xmlns:p14="http://schemas.microsoft.com/office/powerpoint/2010/main" val="25788566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937"/>
            <a:ext cx="7442249" cy="648072"/>
          </a:xfrm>
        </p:spPr>
        <p:txBody>
          <a:bodyPr>
            <a:noAutofit/>
          </a:bodyPr>
          <a:lstStyle/>
          <a:p>
            <a:r>
              <a:rPr lang="ru-RU" sz="3200" b="1" dirty="0" smtClean="0">
                <a:effectLst/>
              </a:rPr>
              <a:t>КАЗАХСКИЙ НАЦИОНАЛЬНЫЙ КОСТЮМ</a:t>
            </a:r>
            <a:endParaRPr lang="ru-RU" sz="3200" b="1" dirty="0"/>
          </a:p>
        </p:txBody>
      </p:sp>
      <p:sp>
        <p:nvSpPr>
          <p:cNvPr id="5" name="AutoShape 4" descr="blob:https://web.whatsapp.com/2d00faf1-9169-4a1f-b4b6-7440c5a1825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Заголовок 1"/>
          <p:cNvSpPr txBox="1">
            <a:spLocks/>
          </p:cNvSpPr>
          <p:nvPr/>
        </p:nvSpPr>
        <p:spPr>
          <a:xfrm>
            <a:off x="131167" y="1268760"/>
            <a:ext cx="8594377" cy="458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4">
                    <a:lumMod val="75000"/>
                  </a:schemeClr>
                </a:solidFill>
                <a:effectLst>
                  <a:outerShdw blurRad="38100" dist="38100" dir="2700000" algn="tl">
                    <a:srgbClr val="000000">
                      <a:alpha val="43137"/>
                    </a:srgbClr>
                  </a:outerShdw>
                </a:effectLst>
                <a:latin typeface="+mj-lt"/>
                <a:ea typeface="+mj-ea"/>
                <a:cs typeface="+mj-cs"/>
              </a:defRPr>
            </a:lvl1pPr>
          </a:lstStyle>
          <a:p>
            <a:r>
              <a:rPr lang="ru-RU" sz="2800" dirty="0">
                <a:effectLst/>
              </a:rPr>
              <a:t>Образовательная деятельность в режимные  моменты. Утро: Коммуникация: Развитие речи. </a:t>
            </a:r>
            <a:endParaRPr lang="ru-RU" sz="2800" dirty="0" smtClean="0">
              <a:effectLst/>
            </a:endParaRPr>
          </a:p>
          <a:p>
            <a:r>
              <a:rPr lang="ru-RU" sz="2800" dirty="0" smtClean="0">
                <a:effectLst/>
              </a:rPr>
              <a:t>Тема</a:t>
            </a:r>
            <a:r>
              <a:rPr lang="ru-RU" sz="2800" dirty="0">
                <a:effectLst/>
              </a:rPr>
              <a:t>:  казахский национальный костюм. </a:t>
            </a:r>
            <a:endParaRPr lang="ru-RU" sz="2800" dirty="0" smtClean="0">
              <a:effectLst/>
            </a:endParaRPr>
          </a:p>
          <a:p>
            <a:r>
              <a:rPr lang="ru-RU" sz="2800" dirty="0" smtClean="0">
                <a:effectLst/>
              </a:rPr>
              <a:t>Цель</a:t>
            </a:r>
            <a:r>
              <a:rPr lang="ru-RU" sz="2800" dirty="0">
                <a:effectLst/>
              </a:rPr>
              <a:t>: Дать детям представление об истории возникновения казахского национального костюма. «Знакомство с национальной одеждой»: </a:t>
            </a:r>
            <a:r>
              <a:rPr lang="ru-RU" sz="2800" dirty="0" err="1">
                <a:effectLst/>
              </a:rPr>
              <a:t>комзол</a:t>
            </a:r>
            <a:r>
              <a:rPr lang="ru-RU" sz="2800" dirty="0">
                <a:effectLst/>
              </a:rPr>
              <a:t>, </a:t>
            </a:r>
            <a:r>
              <a:rPr lang="ru-RU" sz="2800" dirty="0" err="1">
                <a:effectLst/>
              </a:rPr>
              <a:t>тюрпан</a:t>
            </a:r>
            <a:r>
              <a:rPr lang="ru-RU" sz="2800" dirty="0">
                <a:effectLst/>
              </a:rPr>
              <a:t>, </a:t>
            </a:r>
            <a:r>
              <a:rPr lang="ru-RU" sz="2800" dirty="0" err="1">
                <a:effectLst/>
              </a:rPr>
              <a:t>шапан</a:t>
            </a:r>
            <a:r>
              <a:rPr lang="ru-RU" sz="2800" dirty="0">
                <a:effectLst/>
              </a:rPr>
              <a:t>, </a:t>
            </a:r>
            <a:r>
              <a:rPr lang="ru-RU" sz="2800" dirty="0" err="1">
                <a:effectLst/>
              </a:rPr>
              <a:t>бюрик</a:t>
            </a:r>
            <a:r>
              <a:rPr lang="ru-RU" sz="2800" dirty="0">
                <a:effectLst/>
              </a:rPr>
              <a:t>.  </a:t>
            </a:r>
            <a:endParaRPr lang="ru-RU" sz="2800" dirty="0" smtClean="0">
              <a:effectLst/>
            </a:endParaRPr>
          </a:p>
          <a:p>
            <a:r>
              <a:rPr lang="ru-RU" sz="2800" dirty="0" smtClean="0">
                <a:effectLst/>
              </a:rPr>
              <a:t>Задачи</a:t>
            </a:r>
            <a:r>
              <a:rPr lang="ru-RU" sz="2800" dirty="0">
                <a:effectLst/>
              </a:rPr>
              <a:t>: Формировать художественный вкус и эстетическое восприятие предметов народного быта;</a:t>
            </a:r>
            <a:endParaRPr lang="ru-RU" sz="2800" b="1" dirty="0"/>
          </a:p>
        </p:txBody>
      </p:sp>
    </p:spTree>
    <p:extLst>
      <p:ext uri="{BB962C8B-B14F-4D97-AF65-F5344CB8AC3E}">
        <p14:creationId xmlns:p14="http://schemas.microsoft.com/office/powerpoint/2010/main" val="10519821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937"/>
            <a:ext cx="7442249" cy="648072"/>
          </a:xfrm>
        </p:spPr>
        <p:txBody>
          <a:bodyPr>
            <a:noAutofit/>
          </a:bodyPr>
          <a:lstStyle/>
          <a:p>
            <a:r>
              <a:rPr lang="ru-RU" sz="3200" b="1" dirty="0" smtClean="0">
                <a:effectLst/>
              </a:rPr>
              <a:t>КАЗАХСКИЙ НАЦИОНАЛЬНЫЙ КОСТЮМ</a:t>
            </a:r>
            <a:endParaRPr lang="ru-RU" sz="3200" b="1" dirty="0"/>
          </a:p>
        </p:txBody>
      </p:sp>
      <p:sp>
        <p:nvSpPr>
          <p:cNvPr id="5" name="AutoShape 4" descr="blob:https://web.whatsapp.com/2d00faf1-9169-4a1f-b4b6-7440c5a1825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6" y="1639838"/>
            <a:ext cx="2329393" cy="4141143"/>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359" y="1469280"/>
            <a:ext cx="2369433" cy="4212326"/>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1628800"/>
            <a:ext cx="2952328" cy="3936437"/>
          </a:xfrm>
          <a:prstGeom prst="rect">
            <a:avLst/>
          </a:prstGeom>
        </p:spPr>
      </p:pic>
    </p:spTree>
    <p:extLst>
      <p:ext uri="{BB962C8B-B14F-4D97-AF65-F5344CB8AC3E}">
        <p14:creationId xmlns:p14="http://schemas.microsoft.com/office/powerpoint/2010/main" val="8325049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937"/>
            <a:ext cx="7442249" cy="648072"/>
          </a:xfrm>
        </p:spPr>
        <p:txBody>
          <a:bodyPr>
            <a:noAutofit/>
          </a:bodyPr>
          <a:lstStyle/>
          <a:p>
            <a:r>
              <a:rPr lang="ru-RU" sz="3200" b="1" dirty="0" smtClean="0">
                <a:effectLst/>
              </a:rPr>
              <a:t>ХУДОЖЕСТВЕННОЕ ТВОРЧЕСТВО</a:t>
            </a:r>
            <a:endParaRPr lang="ru-RU" sz="3200" b="1" dirty="0"/>
          </a:p>
        </p:txBody>
      </p:sp>
      <p:sp>
        <p:nvSpPr>
          <p:cNvPr id="5" name="AutoShape 4" descr="blob:https://web.whatsapp.com/2d00faf1-9169-4a1f-b4b6-7440c5a1825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Прямоугольник 2"/>
          <p:cNvSpPr/>
          <p:nvPr/>
        </p:nvSpPr>
        <p:spPr>
          <a:xfrm>
            <a:off x="23614" y="1052736"/>
            <a:ext cx="8808913" cy="4401205"/>
          </a:xfrm>
          <a:prstGeom prst="rect">
            <a:avLst/>
          </a:prstGeom>
        </p:spPr>
        <p:txBody>
          <a:bodyPr wrap="square">
            <a:spAutoFit/>
          </a:bodyPr>
          <a:lstStyle/>
          <a:p>
            <a:r>
              <a:rPr lang="ru-RU" sz="2800" dirty="0">
                <a:solidFill>
                  <a:schemeClr val="accent4">
                    <a:lumMod val="75000"/>
                  </a:schemeClr>
                </a:solidFill>
                <a:latin typeface="+mj-lt"/>
              </a:rPr>
              <a:t>2.Художественное творчество: лепка. </a:t>
            </a:r>
            <a:endParaRPr lang="ru-RU" sz="2800" dirty="0" smtClean="0">
              <a:solidFill>
                <a:schemeClr val="accent4">
                  <a:lumMod val="75000"/>
                </a:schemeClr>
              </a:solidFill>
              <a:latin typeface="+mj-lt"/>
            </a:endParaRPr>
          </a:p>
          <a:p>
            <a:r>
              <a:rPr lang="ru-RU" sz="2800" dirty="0" smtClean="0">
                <a:solidFill>
                  <a:schemeClr val="accent4">
                    <a:lumMod val="75000"/>
                  </a:schemeClr>
                </a:solidFill>
                <a:latin typeface="+mj-lt"/>
              </a:rPr>
              <a:t>Тема</a:t>
            </a:r>
            <a:r>
              <a:rPr lang="ru-RU" sz="2800" dirty="0">
                <a:solidFill>
                  <a:schemeClr val="accent4">
                    <a:lumMod val="75000"/>
                  </a:schemeClr>
                </a:solidFill>
                <a:latin typeface="+mj-lt"/>
              </a:rPr>
              <a:t>: «</a:t>
            </a:r>
            <a:r>
              <a:rPr lang="ru-RU" sz="2800" dirty="0" err="1">
                <a:solidFill>
                  <a:schemeClr val="accent4">
                    <a:lumMod val="75000"/>
                  </a:schemeClr>
                </a:solidFill>
                <a:latin typeface="+mj-lt"/>
              </a:rPr>
              <a:t>баурсаки</a:t>
            </a:r>
            <a:r>
              <a:rPr lang="ru-RU" sz="2800" dirty="0">
                <a:solidFill>
                  <a:schemeClr val="accent4">
                    <a:lumMod val="75000"/>
                  </a:schemeClr>
                </a:solidFill>
                <a:latin typeface="+mj-lt"/>
              </a:rPr>
              <a:t> – национальное казахское блюдо» (соленое тесто). </a:t>
            </a:r>
            <a:endParaRPr lang="ru-RU" sz="2800" dirty="0" smtClean="0">
              <a:solidFill>
                <a:schemeClr val="accent4">
                  <a:lumMod val="75000"/>
                </a:schemeClr>
              </a:solidFill>
              <a:latin typeface="+mj-lt"/>
            </a:endParaRPr>
          </a:p>
          <a:p>
            <a:r>
              <a:rPr lang="ru-RU" sz="2800" dirty="0" smtClean="0">
                <a:solidFill>
                  <a:schemeClr val="accent4">
                    <a:lumMod val="75000"/>
                  </a:schemeClr>
                </a:solidFill>
                <a:latin typeface="+mj-lt"/>
              </a:rPr>
              <a:t>Цель</a:t>
            </a:r>
            <a:r>
              <a:rPr lang="ru-RU" sz="2800" dirty="0">
                <a:solidFill>
                  <a:schemeClr val="accent4">
                    <a:lumMod val="75000"/>
                  </a:schemeClr>
                </a:solidFill>
                <a:latin typeface="+mj-lt"/>
              </a:rPr>
              <a:t>: Дать детям представление о национальных казахских блюдах. Задачи: Учить работать с тестом, учить катать тесто между ладонями, выполнять лепку по образцу и словесной  инструкции воспитателя; Развивать зрительную – двигательную координацию; Развивать у детей положительные эмоции, эстетическое восприятие</a:t>
            </a:r>
          </a:p>
        </p:txBody>
      </p:sp>
    </p:spTree>
    <p:extLst>
      <p:ext uri="{BB962C8B-B14F-4D97-AF65-F5344CB8AC3E}">
        <p14:creationId xmlns:p14="http://schemas.microsoft.com/office/powerpoint/2010/main" val="17942188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937"/>
            <a:ext cx="7442249" cy="648072"/>
          </a:xfrm>
        </p:spPr>
        <p:txBody>
          <a:bodyPr>
            <a:noAutofit/>
          </a:bodyPr>
          <a:lstStyle/>
          <a:p>
            <a:r>
              <a:rPr lang="ru-RU" sz="3200" b="1" dirty="0" smtClean="0">
                <a:effectLst/>
              </a:rPr>
              <a:t>ХУДОЖЕСТВЕННОЕ ТВОРЧЕСТВО</a:t>
            </a:r>
            <a:endParaRPr lang="ru-RU" sz="3200" b="1" dirty="0"/>
          </a:p>
        </p:txBody>
      </p:sp>
      <p:sp>
        <p:nvSpPr>
          <p:cNvPr id="5" name="AutoShape 4" descr="blob:https://web.whatsapp.com/2d00faf1-9169-4a1f-b4b6-7440c5a1825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787" y="798909"/>
            <a:ext cx="1981100" cy="3521955"/>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4920" y="798909"/>
            <a:ext cx="1975100" cy="3511289"/>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2053" y="812229"/>
            <a:ext cx="1967607" cy="3497969"/>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1495" y="4320864"/>
            <a:ext cx="4352483" cy="2448272"/>
          </a:xfrm>
          <a:prstGeom prst="rect">
            <a:avLst/>
          </a:prstGeom>
        </p:spPr>
      </p:pic>
    </p:spTree>
    <p:extLst>
      <p:ext uri="{BB962C8B-B14F-4D97-AF65-F5344CB8AC3E}">
        <p14:creationId xmlns:p14="http://schemas.microsoft.com/office/powerpoint/2010/main" val="20672112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6876256" cy="1048666"/>
          </a:xfrm>
        </p:spPr>
        <p:txBody>
          <a:bodyPr/>
          <a:lstStyle/>
          <a:p>
            <a:r>
              <a:rPr lang="ru-RU" dirty="0" smtClean="0"/>
              <a:t>КАЗАХИ</a:t>
            </a:r>
            <a:endParaRPr lang="ru-RU" dirty="0"/>
          </a:p>
        </p:txBody>
      </p:sp>
      <p:pic>
        <p:nvPicPr>
          <p:cNvPr id="1026" name="Picture 2" descr="https://im0-tub-ru.yandex.net/i?id=a2608b28e4dfc2fd6f3891c381943806-l&amp;ref=rim&amp;n=13&amp;w=640&amp;h=6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764704"/>
            <a:ext cx="5760640" cy="57606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8511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937"/>
            <a:ext cx="7442249" cy="648072"/>
          </a:xfrm>
        </p:spPr>
        <p:txBody>
          <a:bodyPr>
            <a:noAutofit/>
          </a:bodyPr>
          <a:lstStyle/>
          <a:p>
            <a:r>
              <a:rPr lang="ru-RU" sz="3200" b="1" dirty="0" smtClean="0">
                <a:effectLst/>
              </a:rPr>
              <a:t>ДИДАКТИЧЕСКИЕ ИГРЫ</a:t>
            </a:r>
            <a:endParaRPr lang="ru-RU" sz="3200" b="1" dirty="0"/>
          </a:p>
        </p:txBody>
      </p:sp>
      <p:sp>
        <p:nvSpPr>
          <p:cNvPr id="5" name="AutoShape 4" descr="blob:https://web.whatsapp.com/2d00faf1-9169-4a1f-b4b6-7440c5a1825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Прямоугольник 2"/>
          <p:cNvSpPr/>
          <p:nvPr/>
        </p:nvSpPr>
        <p:spPr>
          <a:xfrm>
            <a:off x="155575" y="1028343"/>
            <a:ext cx="8736905" cy="5262979"/>
          </a:xfrm>
          <a:prstGeom prst="rect">
            <a:avLst/>
          </a:prstGeom>
        </p:spPr>
        <p:txBody>
          <a:bodyPr wrap="square">
            <a:spAutoFit/>
          </a:bodyPr>
          <a:lstStyle/>
          <a:p>
            <a:r>
              <a:rPr lang="ru-RU" sz="2800" dirty="0">
                <a:solidFill>
                  <a:schemeClr val="accent4">
                    <a:lumMod val="75000"/>
                  </a:schemeClr>
                </a:solidFill>
              </a:rPr>
              <a:t>Вечер Дидактические игры «Укрась фартук», «Собери узор», «Назови правильно» Чтение сказки «Три мудрых совета», «Щедрый и скупой», «Мудрая Девушка» Среда. Образовательная деятельность в режимные  моменты. </a:t>
            </a:r>
            <a:endParaRPr lang="ru-RU" sz="2800" dirty="0" smtClean="0">
              <a:solidFill>
                <a:schemeClr val="accent4">
                  <a:lumMod val="75000"/>
                </a:schemeClr>
              </a:solidFill>
            </a:endParaRPr>
          </a:p>
          <a:p>
            <a:r>
              <a:rPr lang="ru-RU" sz="2800" dirty="0" smtClean="0">
                <a:solidFill>
                  <a:schemeClr val="accent4">
                    <a:lumMod val="75000"/>
                  </a:schemeClr>
                </a:solidFill>
              </a:rPr>
              <a:t>Познание</a:t>
            </a:r>
            <a:r>
              <a:rPr lang="ru-RU" sz="2800" dirty="0">
                <a:solidFill>
                  <a:schemeClr val="accent4">
                    <a:lumMod val="75000"/>
                  </a:schemeClr>
                </a:solidFill>
              </a:rPr>
              <a:t>: Окружающий мир.  Тема: Народные праздники казахов. Цель: Формирование у детей представления о богатой народной культуре казахского народа, знакомство с этнографией и фольклором казах. Задачи: Продолжать знакомить детей с традициями и обычаями казахского народа. Формировать основы праздничной культуры казахского народа.</a:t>
            </a:r>
          </a:p>
        </p:txBody>
      </p:sp>
    </p:spTree>
    <p:extLst>
      <p:ext uri="{BB962C8B-B14F-4D97-AF65-F5344CB8AC3E}">
        <p14:creationId xmlns:p14="http://schemas.microsoft.com/office/powerpoint/2010/main" val="12572449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937"/>
            <a:ext cx="7442249" cy="648072"/>
          </a:xfrm>
        </p:spPr>
        <p:txBody>
          <a:bodyPr>
            <a:noAutofit/>
          </a:bodyPr>
          <a:lstStyle/>
          <a:p>
            <a:r>
              <a:rPr lang="ru-RU" sz="3200" b="1" dirty="0" smtClean="0">
                <a:effectLst/>
              </a:rPr>
              <a:t>ДИДАКТИЧЕСКИЕ ИГРЫ</a:t>
            </a:r>
            <a:endParaRPr lang="ru-RU" sz="3200" b="1" dirty="0"/>
          </a:p>
        </p:txBody>
      </p:sp>
      <p:sp>
        <p:nvSpPr>
          <p:cNvPr id="5" name="AutoShape 4" descr="blob:https://web.whatsapp.com/2d00faf1-9169-4a1f-b4b6-7440c5a1825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575" y="1052736"/>
            <a:ext cx="4704457" cy="2646257"/>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872" y="3861048"/>
            <a:ext cx="4956043" cy="2787774"/>
          </a:xfrm>
          <a:prstGeom prst="rect">
            <a:avLst/>
          </a:prstGeom>
        </p:spPr>
      </p:pic>
    </p:spTree>
    <p:extLst>
      <p:ext uri="{BB962C8B-B14F-4D97-AF65-F5344CB8AC3E}">
        <p14:creationId xmlns:p14="http://schemas.microsoft.com/office/powerpoint/2010/main" val="28700076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937"/>
            <a:ext cx="7442249" cy="648072"/>
          </a:xfrm>
        </p:spPr>
        <p:txBody>
          <a:bodyPr>
            <a:noAutofit/>
          </a:bodyPr>
          <a:lstStyle/>
          <a:p>
            <a:r>
              <a:rPr lang="ru-RU" sz="3200" b="1" dirty="0" smtClean="0">
                <a:effectLst/>
              </a:rPr>
              <a:t>ХУДОЖЕСТВЕННОЕ ТВОРЧЕСТВО</a:t>
            </a:r>
            <a:endParaRPr lang="ru-RU" sz="3200" b="1" dirty="0"/>
          </a:p>
        </p:txBody>
      </p:sp>
      <p:sp>
        <p:nvSpPr>
          <p:cNvPr id="5" name="AutoShape 4" descr="blob:https://web.whatsapp.com/2d00faf1-9169-4a1f-b4b6-7440c5a1825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Прямоугольник 2"/>
          <p:cNvSpPr/>
          <p:nvPr/>
        </p:nvSpPr>
        <p:spPr>
          <a:xfrm>
            <a:off x="155575" y="1028343"/>
            <a:ext cx="8736905" cy="3046988"/>
          </a:xfrm>
          <a:prstGeom prst="rect">
            <a:avLst/>
          </a:prstGeom>
        </p:spPr>
        <p:txBody>
          <a:bodyPr wrap="square">
            <a:spAutoFit/>
          </a:bodyPr>
          <a:lstStyle/>
          <a:p>
            <a:r>
              <a:rPr lang="ru-RU" sz="2400" dirty="0">
                <a:solidFill>
                  <a:schemeClr val="accent4">
                    <a:lumMod val="75000"/>
                  </a:schemeClr>
                </a:solidFill>
              </a:rPr>
              <a:t>Четверг. Образовательная деятельность в режимные  моменты. Утро: Художественное творчество: аппликация. </a:t>
            </a:r>
            <a:endParaRPr lang="ru-RU" sz="2400" dirty="0" smtClean="0">
              <a:solidFill>
                <a:schemeClr val="accent4">
                  <a:lumMod val="75000"/>
                </a:schemeClr>
              </a:solidFill>
            </a:endParaRPr>
          </a:p>
          <a:p>
            <a:r>
              <a:rPr lang="ru-RU" sz="2400" dirty="0" smtClean="0">
                <a:solidFill>
                  <a:schemeClr val="accent4">
                    <a:lumMod val="75000"/>
                  </a:schemeClr>
                </a:solidFill>
              </a:rPr>
              <a:t>Тема</a:t>
            </a:r>
            <a:r>
              <a:rPr lang="ru-RU" sz="2400" dirty="0">
                <a:solidFill>
                  <a:schemeClr val="accent4">
                    <a:lumMod val="75000"/>
                  </a:schemeClr>
                </a:solidFill>
              </a:rPr>
              <a:t>: Украшаем  </a:t>
            </a:r>
            <a:r>
              <a:rPr lang="ru-RU" sz="2400" dirty="0" err="1">
                <a:solidFill>
                  <a:schemeClr val="accent4">
                    <a:lumMod val="75000"/>
                  </a:schemeClr>
                </a:solidFill>
              </a:rPr>
              <a:t>саукеле</a:t>
            </a:r>
            <a:r>
              <a:rPr lang="ru-RU" sz="2400" dirty="0">
                <a:solidFill>
                  <a:schemeClr val="accent4">
                    <a:lumMod val="75000"/>
                  </a:schemeClr>
                </a:solidFill>
              </a:rPr>
              <a:t> -женский головной убор (свадебный) </a:t>
            </a:r>
            <a:endParaRPr lang="ru-RU" sz="2400" dirty="0" smtClean="0">
              <a:solidFill>
                <a:schemeClr val="accent4">
                  <a:lumMod val="75000"/>
                </a:schemeClr>
              </a:solidFill>
            </a:endParaRPr>
          </a:p>
          <a:p>
            <a:r>
              <a:rPr lang="ru-RU" sz="2400" dirty="0" smtClean="0">
                <a:solidFill>
                  <a:schemeClr val="accent4">
                    <a:lumMod val="75000"/>
                  </a:schemeClr>
                </a:solidFill>
              </a:rPr>
              <a:t>Цель</a:t>
            </a:r>
            <a:r>
              <a:rPr lang="ru-RU" sz="2400" dirty="0">
                <a:solidFill>
                  <a:schemeClr val="accent4">
                    <a:lumMod val="75000"/>
                  </a:schemeClr>
                </a:solidFill>
              </a:rPr>
              <a:t>: Учить украшать </a:t>
            </a:r>
            <a:r>
              <a:rPr lang="ru-RU" sz="2400" dirty="0" err="1">
                <a:solidFill>
                  <a:schemeClr val="accent4">
                    <a:lumMod val="75000"/>
                  </a:schemeClr>
                </a:solidFill>
              </a:rPr>
              <a:t>саукеле</a:t>
            </a:r>
            <a:r>
              <a:rPr lang="ru-RU" sz="2400" dirty="0">
                <a:solidFill>
                  <a:schemeClr val="accent4">
                    <a:lumMod val="75000"/>
                  </a:schemeClr>
                </a:solidFill>
              </a:rPr>
              <a:t> (головной убор невесты) казахским национальным узором </a:t>
            </a:r>
            <a:endParaRPr lang="ru-RU" sz="2400" dirty="0" smtClean="0">
              <a:solidFill>
                <a:schemeClr val="accent4">
                  <a:lumMod val="75000"/>
                </a:schemeClr>
              </a:solidFill>
            </a:endParaRPr>
          </a:p>
          <a:p>
            <a:r>
              <a:rPr lang="ru-RU" sz="2400" dirty="0" smtClean="0">
                <a:solidFill>
                  <a:schemeClr val="accent4">
                    <a:lumMod val="75000"/>
                  </a:schemeClr>
                </a:solidFill>
              </a:rPr>
              <a:t>Задачи</a:t>
            </a:r>
            <a:r>
              <a:rPr lang="ru-RU" sz="2400" dirty="0">
                <a:solidFill>
                  <a:schemeClr val="accent4">
                    <a:lumMod val="75000"/>
                  </a:schemeClr>
                </a:solidFill>
              </a:rPr>
              <a:t>: Развивать умения создавать орнамент из нескольких частей; Знакомство с народной казахской культурой; Воспитывать аккуратность;</a:t>
            </a:r>
            <a:endParaRPr lang="ru-RU" sz="2400" dirty="0">
              <a:solidFill>
                <a:schemeClr val="accent4">
                  <a:lumMod val="75000"/>
                </a:schemeClr>
              </a:solidFill>
            </a:endParaRPr>
          </a:p>
        </p:txBody>
      </p:sp>
      <p:pic>
        <p:nvPicPr>
          <p:cNvPr id="14338" name="Picture 2" descr="https://altaynews.kz/assets/image/resources/ru/2020/02/05/46744/66776182_2449507938707420_7460834087595764263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005064"/>
            <a:ext cx="4637781" cy="2782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4121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937"/>
            <a:ext cx="7442249" cy="648072"/>
          </a:xfrm>
        </p:spPr>
        <p:txBody>
          <a:bodyPr>
            <a:noAutofit/>
          </a:bodyPr>
          <a:lstStyle/>
          <a:p>
            <a:r>
              <a:rPr lang="ru-RU" sz="3200" b="1" dirty="0" smtClean="0">
                <a:effectLst/>
              </a:rPr>
              <a:t>ХУДОЖЕСТВЕННОЕ ТВОРЧЕСТВО</a:t>
            </a:r>
            <a:endParaRPr lang="ru-RU" sz="3200" b="1" dirty="0"/>
          </a:p>
        </p:txBody>
      </p:sp>
      <p:sp>
        <p:nvSpPr>
          <p:cNvPr id="5" name="AutoShape 4" descr="blob:https://web.whatsapp.com/2d00faf1-9169-4a1f-b4b6-7440c5a1825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691" y="652983"/>
            <a:ext cx="1691609" cy="3007304"/>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2091" y="652983"/>
            <a:ext cx="1638644" cy="2913145"/>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6526" y="629369"/>
            <a:ext cx="1704892" cy="3030918"/>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2357" y="3910719"/>
            <a:ext cx="5211784" cy="2931629"/>
          </a:xfrm>
          <a:prstGeom prst="rect">
            <a:avLst/>
          </a:prstGeom>
        </p:spPr>
      </p:pic>
    </p:spTree>
    <p:extLst>
      <p:ext uri="{BB962C8B-B14F-4D97-AF65-F5344CB8AC3E}">
        <p14:creationId xmlns:p14="http://schemas.microsoft.com/office/powerpoint/2010/main" val="31060525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937"/>
            <a:ext cx="7442249" cy="648072"/>
          </a:xfrm>
        </p:spPr>
        <p:txBody>
          <a:bodyPr>
            <a:noAutofit/>
          </a:bodyPr>
          <a:lstStyle/>
          <a:p>
            <a:r>
              <a:rPr lang="ru-RU" sz="3200" b="1" dirty="0" smtClean="0">
                <a:effectLst/>
              </a:rPr>
              <a:t>КАЗАХСКИЕ НАРОДНЫЕ ТАНЦЫ</a:t>
            </a:r>
            <a:endParaRPr lang="ru-RU" sz="3200" b="1" dirty="0"/>
          </a:p>
        </p:txBody>
      </p:sp>
      <p:sp>
        <p:nvSpPr>
          <p:cNvPr id="5" name="AutoShape 4" descr="blob:https://web.whatsapp.com/2d00faf1-9169-4a1f-b4b6-7440c5a1825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Прямоугольник 2"/>
          <p:cNvSpPr/>
          <p:nvPr/>
        </p:nvSpPr>
        <p:spPr>
          <a:xfrm>
            <a:off x="0" y="1443841"/>
            <a:ext cx="9144000" cy="4401205"/>
          </a:xfrm>
          <a:prstGeom prst="rect">
            <a:avLst/>
          </a:prstGeom>
        </p:spPr>
        <p:txBody>
          <a:bodyPr wrap="square">
            <a:spAutoFit/>
          </a:bodyPr>
          <a:lstStyle/>
          <a:p>
            <a:r>
              <a:rPr lang="ru-RU" sz="2800" dirty="0">
                <a:solidFill>
                  <a:schemeClr val="accent4">
                    <a:lumMod val="75000"/>
                  </a:schemeClr>
                </a:solidFill>
              </a:rPr>
              <a:t>Вечер: Просмотр видео ролика казахского народного танца Эталоном старого танцевального </a:t>
            </a:r>
            <a:r>
              <a:rPr lang="ru-RU" sz="2800" dirty="0" err="1">
                <a:solidFill>
                  <a:schemeClr val="accent4">
                    <a:lumMod val="75000"/>
                  </a:schemeClr>
                </a:solidFill>
              </a:rPr>
              <a:t>исскуства</a:t>
            </a:r>
            <a:r>
              <a:rPr lang="ru-RU" sz="2800" dirty="0">
                <a:solidFill>
                  <a:schemeClr val="accent4">
                    <a:lumMod val="75000"/>
                  </a:schemeClr>
                </a:solidFill>
              </a:rPr>
              <a:t> служат такие народные танцы, как:“</a:t>
            </a:r>
            <a:r>
              <a:rPr lang="ru-RU" sz="2800" dirty="0" err="1">
                <a:solidFill>
                  <a:schemeClr val="accent4">
                    <a:lumMod val="75000"/>
                  </a:schemeClr>
                </a:solidFill>
              </a:rPr>
              <a:t>Ормек</a:t>
            </a:r>
            <a:r>
              <a:rPr lang="ru-RU" sz="2800" dirty="0">
                <a:solidFill>
                  <a:schemeClr val="accent4">
                    <a:lumMod val="75000"/>
                  </a:schemeClr>
                </a:solidFill>
              </a:rPr>
              <a:t> </a:t>
            </a:r>
            <a:r>
              <a:rPr lang="ru-RU" sz="2800" dirty="0" err="1">
                <a:solidFill>
                  <a:schemeClr val="accent4">
                    <a:lumMod val="75000"/>
                  </a:schemeClr>
                </a:solidFill>
              </a:rPr>
              <a:t>би</a:t>
            </a:r>
            <a:r>
              <a:rPr lang="ru-RU" sz="2800" dirty="0">
                <a:solidFill>
                  <a:schemeClr val="accent4">
                    <a:lumMod val="75000"/>
                  </a:schemeClr>
                </a:solidFill>
              </a:rPr>
              <a:t>”, “</a:t>
            </a:r>
            <a:r>
              <a:rPr lang="ru-RU" sz="2800" dirty="0" err="1">
                <a:solidFill>
                  <a:schemeClr val="accent4">
                    <a:lumMod val="75000"/>
                  </a:schemeClr>
                </a:solidFill>
              </a:rPr>
              <a:t>Коян</a:t>
            </a:r>
            <a:r>
              <a:rPr lang="ru-RU" sz="2800" dirty="0">
                <a:solidFill>
                  <a:schemeClr val="accent4">
                    <a:lumMod val="75000"/>
                  </a:schemeClr>
                </a:solidFill>
              </a:rPr>
              <a:t> </a:t>
            </a:r>
            <a:r>
              <a:rPr lang="ru-RU" sz="2800" dirty="0" err="1">
                <a:solidFill>
                  <a:schemeClr val="accent4">
                    <a:lumMod val="75000"/>
                  </a:schemeClr>
                </a:solidFill>
              </a:rPr>
              <a:t>би</a:t>
            </a:r>
            <a:r>
              <a:rPr lang="ru-RU" sz="2800" dirty="0">
                <a:solidFill>
                  <a:schemeClr val="accent4">
                    <a:lumMod val="75000"/>
                  </a:schemeClr>
                </a:solidFill>
              </a:rPr>
              <a:t>”, показывающие жизнь охотников; “</a:t>
            </a:r>
            <a:r>
              <a:rPr lang="ru-RU" sz="2800" dirty="0" err="1">
                <a:solidFill>
                  <a:schemeClr val="accent4">
                    <a:lumMod val="75000"/>
                  </a:schemeClr>
                </a:solidFill>
              </a:rPr>
              <a:t>Аю</a:t>
            </a:r>
            <a:r>
              <a:rPr lang="ru-RU" sz="2800" dirty="0">
                <a:solidFill>
                  <a:schemeClr val="accent4">
                    <a:lumMod val="75000"/>
                  </a:schemeClr>
                </a:solidFill>
              </a:rPr>
              <a:t> </a:t>
            </a:r>
            <a:r>
              <a:rPr lang="ru-RU" sz="2800" dirty="0" err="1">
                <a:solidFill>
                  <a:schemeClr val="accent4">
                    <a:lumMod val="75000"/>
                  </a:schemeClr>
                </a:solidFill>
              </a:rPr>
              <a:t>би</a:t>
            </a:r>
            <a:r>
              <a:rPr lang="ru-RU" sz="2800" dirty="0">
                <a:solidFill>
                  <a:schemeClr val="accent4">
                    <a:lumMod val="75000"/>
                  </a:schemeClr>
                </a:solidFill>
              </a:rPr>
              <a:t>”, “</a:t>
            </a:r>
            <a:r>
              <a:rPr lang="ru-RU" sz="2800" dirty="0" err="1">
                <a:solidFill>
                  <a:schemeClr val="accent4">
                    <a:lumMod val="75000"/>
                  </a:schemeClr>
                </a:solidFill>
              </a:rPr>
              <a:t>Насыбайшы</a:t>
            </a:r>
            <a:r>
              <a:rPr lang="ru-RU" sz="2800" dirty="0">
                <a:solidFill>
                  <a:schemeClr val="accent4">
                    <a:lumMod val="75000"/>
                  </a:schemeClr>
                </a:solidFill>
              </a:rPr>
              <a:t>”, “</a:t>
            </a:r>
            <a:r>
              <a:rPr lang="ru-RU" sz="2800" dirty="0" err="1">
                <a:solidFill>
                  <a:schemeClr val="accent4">
                    <a:lumMod val="75000"/>
                  </a:schemeClr>
                </a:solidFill>
              </a:rPr>
              <a:t>Ортеке</a:t>
            </a:r>
            <a:r>
              <a:rPr lang="ru-RU" sz="2800" dirty="0">
                <a:solidFill>
                  <a:schemeClr val="accent4">
                    <a:lumMod val="75000"/>
                  </a:schemeClr>
                </a:solidFill>
              </a:rPr>
              <a:t>”, “</a:t>
            </a:r>
            <a:r>
              <a:rPr lang="ru-RU" sz="2800" dirty="0" err="1">
                <a:solidFill>
                  <a:schemeClr val="accent4">
                    <a:lumMod val="75000"/>
                  </a:schemeClr>
                </a:solidFill>
              </a:rPr>
              <a:t>Каражора</a:t>
            </a:r>
            <a:r>
              <a:rPr lang="ru-RU" sz="2800" dirty="0">
                <a:solidFill>
                  <a:schemeClr val="accent4">
                    <a:lumMod val="75000"/>
                  </a:schemeClr>
                </a:solidFill>
              </a:rPr>
              <a:t>”, “</a:t>
            </a:r>
            <a:r>
              <a:rPr lang="ru-RU" sz="2800" dirty="0" err="1">
                <a:solidFill>
                  <a:schemeClr val="accent4">
                    <a:lumMod val="75000"/>
                  </a:schemeClr>
                </a:solidFill>
              </a:rPr>
              <a:t>Тепекок</a:t>
            </a:r>
            <a:r>
              <a:rPr lang="ru-RU" sz="2800" dirty="0">
                <a:solidFill>
                  <a:schemeClr val="accent4">
                    <a:lumMod val="75000"/>
                  </a:schemeClr>
                </a:solidFill>
              </a:rPr>
              <a:t>” — шуточные и юмористические танцы. парные танцы девушки и джигита (“</a:t>
            </a:r>
            <a:r>
              <a:rPr lang="ru-RU" sz="2800" dirty="0" err="1">
                <a:solidFill>
                  <a:schemeClr val="accent4">
                    <a:lumMod val="75000"/>
                  </a:schemeClr>
                </a:solidFill>
              </a:rPr>
              <a:t>Коян-буркит</a:t>
            </a:r>
            <a:r>
              <a:rPr lang="ru-RU" sz="2800" dirty="0">
                <a:solidFill>
                  <a:schemeClr val="accent4">
                    <a:lumMod val="75000"/>
                  </a:schemeClr>
                </a:solidFill>
              </a:rPr>
              <a:t>”) Цель: - развитие чувства ритма и понимание музыки - воспитание бережного отношения к искусству народного танца, к традициям казахской культуры.</a:t>
            </a:r>
          </a:p>
        </p:txBody>
      </p:sp>
    </p:spTree>
    <p:extLst>
      <p:ext uri="{BB962C8B-B14F-4D97-AF65-F5344CB8AC3E}">
        <p14:creationId xmlns:p14="http://schemas.microsoft.com/office/powerpoint/2010/main" val="29577170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937"/>
            <a:ext cx="7442249" cy="648072"/>
          </a:xfrm>
        </p:spPr>
        <p:txBody>
          <a:bodyPr>
            <a:noAutofit/>
          </a:bodyPr>
          <a:lstStyle/>
          <a:p>
            <a:r>
              <a:rPr lang="ru-RU" sz="3200" b="1" dirty="0" smtClean="0">
                <a:effectLst/>
              </a:rPr>
              <a:t>КАЗАХСКИЕ НАРОДНЫЕ ТАНЦЫ</a:t>
            </a:r>
            <a:endParaRPr lang="ru-RU" sz="3200" b="1" dirty="0"/>
          </a:p>
        </p:txBody>
      </p:sp>
      <p:sp>
        <p:nvSpPr>
          <p:cNvPr id="5" name="AutoShape 4" descr="blob:https://web.whatsapp.com/2d00faf1-9169-4a1f-b4b6-7440c5a1825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375" y="1196752"/>
            <a:ext cx="3675900" cy="2067694"/>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7" y="1205319"/>
            <a:ext cx="3660670" cy="2059127"/>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2" y="3805189"/>
            <a:ext cx="4608511" cy="2592288"/>
          </a:xfrm>
          <a:prstGeom prst="rect">
            <a:avLst/>
          </a:prstGeom>
        </p:spPr>
      </p:pic>
    </p:spTree>
    <p:extLst>
      <p:ext uri="{BB962C8B-B14F-4D97-AF65-F5344CB8AC3E}">
        <p14:creationId xmlns:p14="http://schemas.microsoft.com/office/powerpoint/2010/main" val="1807597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937"/>
            <a:ext cx="7442249" cy="648072"/>
          </a:xfrm>
        </p:spPr>
        <p:txBody>
          <a:bodyPr>
            <a:noAutofit/>
          </a:bodyPr>
          <a:lstStyle/>
          <a:p>
            <a:r>
              <a:rPr lang="ru-RU" sz="3200" b="1" dirty="0" smtClean="0">
                <a:effectLst/>
              </a:rPr>
              <a:t>КАЗАХСКИЕ НАРОДНЫЕ ЗАГАДКИ</a:t>
            </a:r>
            <a:endParaRPr lang="ru-RU" sz="3200" b="1" dirty="0"/>
          </a:p>
        </p:txBody>
      </p:sp>
      <p:sp>
        <p:nvSpPr>
          <p:cNvPr id="5" name="AutoShape 4" descr="blob:https://web.whatsapp.com/2d00faf1-9169-4a1f-b4b6-7440c5a1825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Прямоугольник 2"/>
          <p:cNvSpPr/>
          <p:nvPr/>
        </p:nvSpPr>
        <p:spPr>
          <a:xfrm>
            <a:off x="0" y="1720840"/>
            <a:ext cx="9144000" cy="3539430"/>
          </a:xfrm>
          <a:prstGeom prst="rect">
            <a:avLst/>
          </a:prstGeom>
        </p:spPr>
        <p:txBody>
          <a:bodyPr wrap="square">
            <a:spAutoFit/>
          </a:bodyPr>
          <a:lstStyle/>
          <a:p>
            <a:r>
              <a:rPr lang="ru-RU" sz="2800" dirty="0">
                <a:solidFill>
                  <a:schemeClr val="accent4">
                    <a:lumMod val="75000"/>
                  </a:schemeClr>
                </a:solidFill>
              </a:rPr>
              <a:t>Отгадывание народных казахских загадок. </a:t>
            </a:r>
            <a:endParaRPr lang="ru-RU" sz="2800" dirty="0" smtClean="0">
              <a:solidFill>
                <a:schemeClr val="accent4">
                  <a:lumMod val="75000"/>
                </a:schemeClr>
              </a:solidFill>
            </a:endParaRPr>
          </a:p>
          <a:p>
            <a:r>
              <a:rPr lang="ru-RU" sz="2800" dirty="0" smtClean="0">
                <a:solidFill>
                  <a:schemeClr val="accent4">
                    <a:lumMod val="75000"/>
                  </a:schemeClr>
                </a:solidFill>
              </a:rPr>
              <a:t>Задачи</a:t>
            </a:r>
            <a:r>
              <a:rPr lang="ru-RU" sz="2800" dirty="0">
                <a:solidFill>
                  <a:schemeClr val="accent4">
                    <a:lumMod val="75000"/>
                  </a:schemeClr>
                </a:solidFill>
              </a:rPr>
              <a:t>: Воспитывать уважение к ответам товарищей. Развивать дослушивать загадку до конца. Учить понимать смысл загадки. Пятница. Образовательная деятельность в режимные  моменты. Утро. Музыка. </a:t>
            </a:r>
            <a:endParaRPr lang="ru-RU" sz="2800" dirty="0" smtClean="0">
              <a:solidFill>
                <a:schemeClr val="accent4">
                  <a:lumMod val="75000"/>
                </a:schemeClr>
              </a:solidFill>
            </a:endParaRPr>
          </a:p>
          <a:p>
            <a:r>
              <a:rPr lang="ru-RU" sz="2800" dirty="0" smtClean="0">
                <a:solidFill>
                  <a:schemeClr val="accent4">
                    <a:lumMod val="75000"/>
                  </a:schemeClr>
                </a:solidFill>
              </a:rPr>
              <a:t>Тема</a:t>
            </a:r>
            <a:r>
              <a:rPr lang="ru-RU" sz="2800" dirty="0">
                <a:solidFill>
                  <a:schemeClr val="accent4">
                    <a:lumMod val="75000"/>
                  </a:schemeClr>
                </a:solidFill>
              </a:rPr>
              <a:t>: Прослушивание казахской народной песни «Колыбельная». ПСЦ: Рассматривание иллюстраций с предметами декоративно-прикладного искусства.</a:t>
            </a:r>
          </a:p>
        </p:txBody>
      </p:sp>
    </p:spTree>
    <p:extLst>
      <p:ext uri="{BB962C8B-B14F-4D97-AF65-F5344CB8AC3E}">
        <p14:creationId xmlns:p14="http://schemas.microsoft.com/office/powerpoint/2010/main" val="23751402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937"/>
            <a:ext cx="7442249" cy="648072"/>
          </a:xfrm>
        </p:spPr>
        <p:txBody>
          <a:bodyPr>
            <a:noAutofit/>
          </a:bodyPr>
          <a:lstStyle/>
          <a:p>
            <a:r>
              <a:rPr lang="ru-RU" sz="3200" b="1" dirty="0" smtClean="0">
                <a:effectLst/>
              </a:rPr>
              <a:t>КАЗАХСКИЕ НАРОДНЫЕ ЗАГАДКИ</a:t>
            </a:r>
            <a:endParaRPr lang="ru-RU" sz="3200" b="1" dirty="0"/>
          </a:p>
        </p:txBody>
      </p:sp>
      <p:sp>
        <p:nvSpPr>
          <p:cNvPr id="5" name="AutoShape 4" descr="blob:https://web.whatsapp.com/2d00faf1-9169-4a1f-b4b6-7440c5a1825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189" y="1412776"/>
            <a:ext cx="2495876" cy="4437112"/>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872" y="1412776"/>
            <a:ext cx="2495876" cy="4437112"/>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0272" y="1419249"/>
            <a:ext cx="2512309" cy="4466327"/>
          </a:xfrm>
          <a:prstGeom prst="rect">
            <a:avLst/>
          </a:prstGeom>
        </p:spPr>
      </p:pic>
    </p:spTree>
    <p:extLst>
      <p:ext uri="{BB962C8B-B14F-4D97-AF65-F5344CB8AC3E}">
        <p14:creationId xmlns:p14="http://schemas.microsoft.com/office/powerpoint/2010/main" val="12940242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996952"/>
            <a:ext cx="7442249" cy="648072"/>
          </a:xfrm>
        </p:spPr>
        <p:txBody>
          <a:bodyPr>
            <a:noAutofit/>
          </a:bodyPr>
          <a:lstStyle/>
          <a:p>
            <a:r>
              <a:rPr lang="ru-RU" sz="3200" b="1" dirty="0" smtClean="0">
                <a:effectLst/>
              </a:rPr>
              <a:t>СПАСИБО ЗА ВНИМАНИЕ</a:t>
            </a:r>
            <a:endParaRPr lang="ru-RU" sz="3200" b="1" dirty="0"/>
          </a:p>
        </p:txBody>
      </p:sp>
      <p:sp>
        <p:nvSpPr>
          <p:cNvPr id="5" name="AutoShape 4" descr="blob:https://web.whatsapp.com/2d00faf1-9169-4a1f-b4b6-7440c5a1825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37916741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a:t>Культура и традиции казахского народа</a:t>
            </a:r>
            <a:endParaRPr lang="ru-RU" dirty="0"/>
          </a:p>
        </p:txBody>
      </p:sp>
      <p:sp>
        <p:nvSpPr>
          <p:cNvPr id="2" name="Объект 1"/>
          <p:cNvSpPr>
            <a:spLocks noGrp="1"/>
          </p:cNvSpPr>
          <p:nvPr>
            <p:ph idx="1"/>
          </p:nvPr>
        </p:nvSpPr>
        <p:spPr/>
        <p:txBody>
          <a:bodyPr>
            <a:noAutofit/>
          </a:bodyPr>
          <a:lstStyle/>
          <a:p>
            <a:pPr marL="0" indent="0">
              <a:lnSpc>
                <a:spcPct val="150000"/>
              </a:lnSpc>
              <a:buNone/>
            </a:pPr>
            <a:r>
              <a:rPr lang="ru-RU" sz="2400" b="1" dirty="0"/>
              <a:t>Вид проекта: творческий, краткосрочный. </a:t>
            </a:r>
            <a:endParaRPr lang="ru-RU" sz="2400" b="1" dirty="0" smtClean="0"/>
          </a:p>
          <a:p>
            <a:pPr marL="0" indent="0">
              <a:lnSpc>
                <a:spcPct val="150000"/>
              </a:lnSpc>
              <a:buNone/>
            </a:pPr>
            <a:r>
              <a:rPr lang="ru-RU" sz="2400" b="1" dirty="0" smtClean="0"/>
              <a:t>Участники</a:t>
            </a:r>
            <a:r>
              <a:rPr lang="ru-RU" sz="2400" b="1" dirty="0"/>
              <a:t>: </a:t>
            </a:r>
            <a:r>
              <a:rPr lang="ru-RU" sz="2400" b="1" dirty="0" smtClean="0"/>
              <a:t>вторая младшая группа. </a:t>
            </a:r>
          </a:p>
          <a:p>
            <a:pPr marL="0" indent="0">
              <a:lnSpc>
                <a:spcPct val="150000"/>
              </a:lnSpc>
              <a:buNone/>
            </a:pPr>
            <a:r>
              <a:rPr lang="ru-RU" sz="2400" b="1" dirty="0" smtClean="0"/>
              <a:t>Сроки </a:t>
            </a:r>
            <a:r>
              <a:rPr lang="ru-RU" sz="2400" b="1" dirty="0"/>
              <a:t>реализации: одна неделя </a:t>
            </a:r>
            <a:endParaRPr lang="ru-RU" sz="2400" b="1" dirty="0" smtClean="0"/>
          </a:p>
          <a:p>
            <a:pPr marL="0" indent="0">
              <a:lnSpc>
                <a:spcPct val="150000"/>
              </a:lnSpc>
              <a:buNone/>
            </a:pPr>
            <a:r>
              <a:rPr lang="ru-RU" sz="2400" b="1" dirty="0" smtClean="0"/>
              <a:t>(24.01.2022 -28.01.2022г.г.)</a:t>
            </a:r>
          </a:p>
          <a:p>
            <a:pPr marL="0" indent="0">
              <a:lnSpc>
                <a:spcPct val="150000"/>
              </a:lnSpc>
              <a:buNone/>
            </a:pPr>
            <a:r>
              <a:rPr lang="ru-RU" sz="2400" b="1" dirty="0" smtClean="0"/>
              <a:t>Образовательная </a:t>
            </a:r>
            <a:r>
              <a:rPr lang="ru-RU" sz="2400" b="1" dirty="0"/>
              <a:t>область: патриотическое воспитание. </a:t>
            </a:r>
            <a:endParaRPr lang="ru-RU" sz="2400" b="1" dirty="0" smtClean="0"/>
          </a:p>
          <a:p>
            <a:pPr marL="0" indent="0">
              <a:lnSpc>
                <a:spcPct val="150000"/>
              </a:lnSpc>
              <a:buNone/>
            </a:pPr>
            <a:r>
              <a:rPr lang="ru-RU" sz="2400" b="1" dirty="0" smtClean="0"/>
              <a:t>Цель </a:t>
            </a:r>
            <a:r>
              <a:rPr lang="ru-RU" sz="2400" b="1" dirty="0"/>
              <a:t>проекта: Познакомить детей  с традициями  казахского народа.</a:t>
            </a:r>
            <a:endParaRPr lang="ru-RU" sz="2400" b="1" dirty="0"/>
          </a:p>
        </p:txBody>
      </p:sp>
    </p:spTree>
    <p:extLst>
      <p:ext uri="{BB962C8B-B14F-4D97-AF65-F5344CB8AC3E}">
        <p14:creationId xmlns:p14="http://schemas.microsoft.com/office/powerpoint/2010/main" val="332782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70"/>
            <a:ext cx="6624736" cy="1048666"/>
          </a:xfrm>
        </p:spPr>
        <p:txBody>
          <a:bodyPr/>
          <a:lstStyle/>
          <a:p>
            <a:r>
              <a:rPr lang="ru-RU" dirty="0" smtClean="0"/>
              <a:t>ЗАДАЧИ ПРОЕКТА</a:t>
            </a:r>
            <a:endParaRPr lang="ru-RU" dirty="0"/>
          </a:p>
        </p:txBody>
      </p:sp>
      <p:sp>
        <p:nvSpPr>
          <p:cNvPr id="3" name="Объект 2"/>
          <p:cNvSpPr>
            <a:spLocks noGrp="1"/>
          </p:cNvSpPr>
          <p:nvPr>
            <p:ph idx="1"/>
          </p:nvPr>
        </p:nvSpPr>
        <p:spPr>
          <a:xfrm>
            <a:off x="1367136" y="1052736"/>
            <a:ext cx="7776864" cy="4608512"/>
          </a:xfrm>
        </p:spPr>
        <p:txBody>
          <a:bodyPr>
            <a:noAutofit/>
          </a:bodyPr>
          <a:lstStyle/>
          <a:p>
            <a:pPr marL="0" indent="0">
              <a:buNone/>
            </a:pPr>
            <a:r>
              <a:rPr lang="ru-RU" sz="2400" dirty="0"/>
              <a:t>Расширять  представление  о национальной культуре  казахов. Подбор методической, научно - популярной и художественной литературы, дидактического материала с учетом его доступности восприятию детей </a:t>
            </a:r>
            <a:r>
              <a:rPr lang="ru-RU" sz="2400" dirty="0" smtClean="0"/>
              <a:t>дошкольного </a:t>
            </a:r>
            <a:r>
              <a:rPr lang="ru-RU" sz="2400" dirty="0"/>
              <a:t>возраста, а также его художественных достоинств и воспитательного значения. Создание образовательной - культурной среды в группе: пополнение краеведческого уголка материалом "Декоративно-прикладное искусство казахов ", "Национальные костюмы казахов ", "Национальный орнамент", "Сказки народов", "Пословицы и поговорки ", "Народные  игры  </a:t>
            </a:r>
            <a:r>
              <a:rPr lang="ru-RU" sz="2400" dirty="0" smtClean="0"/>
              <a:t>казахов, отражающих </a:t>
            </a:r>
            <a:r>
              <a:rPr lang="ru-RU" sz="2400" dirty="0"/>
              <a:t>работу по проекту. Взаимодействие с родителями в совместной образовательной деятельности по реализации проекта. Развивать творческие способности детей.</a:t>
            </a:r>
            <a:endParaRPr lang="ru-RU" sz="2400" dirty="0"/>
          </a:p>
        </p:txBody>
      </p:sp>
    </p:spTree>
    <p:extLst>
      <p:ext uri="{BB962C8B-B14F-4D97-AF65-F5344CB8AC3E}">
        <p14:creationId xmlns:p14="http://schemas.microsoft.com/office/powerpoint/2010/main" val="240085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70"/>
            <a:ext cx="6624736" cy="1048666"/>
          </a:xfrm>
        </p:spPr>
        <p:txBody>
          <a:bodyPr>
            <a:normAutofit fontScale="90000"/>
          </a:bodyPr>
          <a:lstStyle/>
          <a:p>
            <a:r>
              <a:rPr lang="ru-RU" dirty="0" smtClean="0"/>
              <a:t>ПЛАНИРУЕМЫЙ РЕЗУЛЬТАТ</a:t>
            </a:r>
            <a:endParaRPr lang="ru-RU" dirty="0"/>
          </a:p>
        </p:txBody>
      </p:sp>
      <p:sp>
        <p:nvSpPr>
          <p:cNvPr id="3" name="Объект 2"/>
          <p:cNvSpPr>
            <a:spLocks noGrp="1"/>
          </p:cNvSpPr>
          <p:nvPr>
            <p:ph idx="1"/>
          </p:nvPr>
        </p:nvSpPr>
        <p:spPr>
          <a:xfrm>
            <a:off x="323528" y="836712"/>
            <a:ext cx="7776864" cy="4608512"/>
          </a:xfrm>
        </p:spPr>
        <p:txBody>
          <a:bodyPr>
            <a:noAutofit/>
          </a:bodyPr>
          <a:lstStyle/>
          <a:p>
            <a:pPr marL="0" indent="0">
              <a:buNone/>
            </a:pPr>
            <a:r>
              <a:rPr lang="ru-RU" sz="2400" dirty="0"/>
              <a:t>Расширение представлений детей об окружающем мире. Обогащение представлений детей о традициях и культуре других народов проживающих в нашем крае. Ознакомление с правилами казахских народных игр, умение в них играть. Повышение активности детей к изучению культуры казахского народа в родном Оренбургском крае.</a:t>
            </a:r>
            <a:endParaRPr lang="ru-RU" sz="2400" dirty="0"/>
          </a:p>
        </p:txBody>
      </p:sp>
      <p:pic>
        <p:nvPicPr>
          <p:cNvPr id="2050" name="Picture 2" descr="https://c1.35photo.pro/photobank/0/21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717032"/>
            <a:ext cx="4032448" cy="28504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nasa.gov/sites/default/files/images/750181main_jsc2013e033644_fu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6527" y="3713956"/>
            <a:ext cx="4256417" cy="2837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4173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74" y="7937"/>
            <a:ext cx="6624736" cy="1048666"/>
          </a:xfrm>
        </p:spPr>
        <p:txBody>
          <a:bodyPr>
            <a:noAutofit/>
          </a:bodyPr>
          <a:lstStyle/>
          <a:p>
            <a:r>
              <a:rPr lang="ru-RU" sz="3200" b="1" dirty="0" smtClean="0"/>
              <a:t>Тема</a:t>
            </a:r>
            <a:r>
              <a:rPr lang="en-US" sz="3200" b="1" dirty="0" smtClean="0"/>
              <a:t>: </a:t>
            </a:r>
            <a:r>
              <a:rPr lang="ru-RU" sz="3200" b="1" dirty="0" smtClean="0"/>
              <a:t>Культура и традиции казахов</a:t>
            </a:r>
            <a:endParaRPr lang="ru-RU" sz="3200" b="1" dirty="0"/>
          </a:p>
        </p:txBody>
      </p:sp>
      <p:sp>
        <p:nvSpPr>
          <p:cNvPr id="3" name="Объект 2"/>
          <p:cNvSpPr>
            <a:spLocks noGrp="1"/>
          </p:cNvSpPr>
          <p:nvPr>
            <p:ph idx="1"/>
          </p:nvPr>
        </p:nvSpPr>
        <p:spPr>
          <a:xfrm>
            <a:off x="155575" y="1196752"/>
            <a:ext cx="9144000" cy="4608512"/>
          </a:xfrm>
        </p:spPr>
        <p:txBody>
          <a:bodyPr>
            <a:noAutofit/>
          </a:bodyPr>
          <a:lstStyle/>
          <a:p>
            <a:pPr marL="0" indent="0">
              <a:buNone/>
            </a:pPr>
            <a:r>
              <a:rPr lang="ru-RU" sz="2400" dirty="0" smtClean="0"/>
              <a:t>Понедельник</a:t>
            </a:r>
            <a:r>
              <a:rPr lang="ru-RU" sz="2400" dirty="0"/>
              <a:t>. Образовательная деятельность в режимные  моменты. </a:t>
            </a:r>
            <a:r>
              <a:rPr lang="ru-RU" sz="2400" dirty="0" smtClean="0"/>
              <a:t>Утро</a:t>
            </a:r>
            <a:r>
              <a:rPr lang="ru-RU" sz="2400" dirty="0"/>
              <a:t>: </a:t>
            </a:r>
            <a:r>
              <a:rPr lang="ru-RU" sz="2400" dirty="0" smtClean="0"/>
              <a:t>1. Беседа</a:t>
            </a:r>
            <a:r>
              <a:rPr lang="ru-RU" sz="2400" dirty="0"/>
              <a:t>. </a:t>
            </a:r>
            <a:endParaRPr lang="ru-RU" sz="2400" dirty="0" smtClean="0"/>
          </a:p>
          <a:p>
            <a:pPr marL="0" indent="0">
              <a:buNone/>
            </a:pPr>
            <a:r>
              <a:rPr lang="ru-RU" sz="2400" dirty="0" smtClean="0"/>
              <a:t>Тема</a:t>
            </a:r>
            <a:r>
              <a:rPr lang="ru-RU" sz="2400" dirty="0"/>
              <a:t>: Народная культура и традиции казахов. </a:t>
            </a:r>
            <a:endParaRPr lang="ru-RU" sz="2400" dirty="0" smtClean="0"/>
          </a:p>
          <a:p>
            <a:pPr marL="0" indent="0">
              <a:buNone/>
            </a:pPr>
            <a:r>
              <a:rPr lang="ru-RU" sz="2400" dirty="0" smtClean="0"/>
              <a:t>Цель</a:t>
            </a:r>
            <a:r>
              <a:rPr lang="ru-RU" sz="2400" dirty="0"/>
              <a:t>: Познакомить детей с культурой и традициями  казахского народа. Задачи: Познакомить с народными традициями, обычаями, обрядами; дать представление об устройстве дома, об истории казахского костюма, о народном промысле казахов, о народном фольклоре казахов, о казахской национальной кухне. Развитие эстетического и нравственного восприятия мира</a:t>
            </a:r>
            <a:endParaRPr lang="ru-RU" sz="2400" dirty="0"/>
          </a:p>
        </p:txBody>
      </p:sp>
      <p:sp>
        <p:nvSpPr>
          <p:cNvPr id="5" name="AutoShape 4" descr="blob:https://web.whatsapp.com/2d00faf1-9169-4a1f-b4b6-7440c5a1825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2017777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520" y="187822"/>
            <a:ext cx="6624736" cy="1048666"/>
          </a:xfrm>
        </p:spPr>
        <p:txBody>
          <a:bodyPr>
            <a:noAutofit/>
          </a:bodyPr>
          <a:lstStyle/>
          <a:p>
            <a:r>
              <a:rPr lang="ru-RU" sz="3200" b="1" dirty="0" smtClean="0"/>
              <a:t>Тема</a:t>
            </a:r>
            <a:r>
              <a:rPr lang="en-US" sz="3200" b="1" dirty="0" smtClean="0"/>
              <a:t>: </a:t>
            </a:r>
            <a:r>
              <a:rPr lang="ru-RU" sz="3200" b="1" dirty="0" smtClean="0"/>
              <a:t>Культура и традиции казахов</a:t>
            </a:r>
            <a:endParaRPr lang="ru-RU" sz="3200" b="1" dirty="0"/>
          </a:p>
        </p:txBody>
      </p:sp>
      <p:sp>
        <p:nvSpPr>
          <p:cNvPr id="5" name="AutoShape 4" descr="blob:https://web.whatsapp.com/2d00faf1-9169-4a1f-b4b6-7440c5a1825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1314344"/>
            <a:ext cx="2871319" cy="5104567"/>
          </a:xfrm>
          <a:prstGeom prst="rect">
            <a:avLst/>
          </a:prstGeom>
        </p:spPr>
      </p:pic>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1314344"/>
            <a:ext cx="3903985" cy="5205313"/>
          </a:xfrm>
          <a:prstGeom prst="rect">
            <a:avLst/>
          </a:prstGeom>
        </p:spPr>
      </p:pic>
    </p:spTree>
    <p:extLst>
      <p:ext uri="{BB962C8B-B14F-4D97-AF65-F5344CB8AC3E}">
        <p14:creationId xmlns:p14="http://schemas.microsoft.com/office/powerpoint/2010/main" val="28410670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3476" y="476672"/>
            <a:ext cx="8000106" cy="1048666"/>
          </a:xfrm>
        </p:spPr>
        <p:txBody>
          <a:bodyPr>
            <a:noAutofit/>
          </a:bodyPr>
          <a:lstStyle/>
          <a:p>
            <a:r>
              <a:rPr lang="ru-RU" sz="3200" b="1" dirty="0"/>
              <a:t>2.Художественное творчество: </a:t>
            </a:r>
            <a:r>
              <a:rPr lang="ru-RU" sz="3200" b="1" dirty="0" smtClean="0"/>
              <a:t/>
            </a:r>
            <a:br>
              <a:rPr lang="ru-RU" sz="3200" b="1" dirty="0" smtClean="0"/>
            </a:br>
            <a:r>
              <a:rPr lang="ru-RU" sz="3200" b="1" dirty="0" smtClean="0"/>
              <a:t>Рисование</a:t>
            </a:r>
            <a:r>
              <a:rPr lang="ru-RU" sz="3200" b="1" dirty="0"/>
              <a:t>. </a:t>
            </a:r>
            <a:r>
              <a:rPr lang="ru-RU" sz="3200" b="1" dirty="0" smtClean="0"/>
              <a:t/>
            </a:r>
            <a:br>
              <a:rPr lang="ru-RU" sz="3200" b="1" dirty="0" smtClean="0"/>
            </a:br>
            <a:r>
              <a:rPr lang="ru-RU" sz="3200" b="1" dirty="0" smtClean="0"/>
              <a:t>Тема</a:t>
            </a:r>
            <a:r>
              <a:rPr lang="ru-RU" sz="3200" b="1" dirty="0"/>
              <a:t>: </a:t>
            </a:r>
            <a:r>
              <a:rPr lang="ru-RU" sz="3200" b="1" dirty="0" smtClean="0"/>
              <a:t>Раскрашивание видов казахского национального орнамента.</a:t>
            </a:r>
            <a:endParaRPr lang="ru-RU" sz="3200" b="1" dirty="0"/>
          </a:p>
        </p:txBody>
      </p:sp>
      <p:sp>
        <p:nvSpPr>
          <p:cNvPr id="5" name="AutoShape 4" descr="blob:https://web.whatsapp.com/2d00faf1-9169-4a1f-b4b6-7440c5a1825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Заголовок 1"/>
          <p:cNvSpPr txBox="1">
            <a:spLocks/>
          </p:cNvSpPr>
          <p:nvPr/>
        </p:nvSpPr>
        <p:spPr>
          <a:xfrm>
            <a:off x="-23242" y="1196752"/>
            <a:ext cx="9144000" cy="63367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4">
                    <a:lumMod val="75000"/>
                  </a:schemeClr>
                </a:solidFill>
                <a:effectLst>
                  <a:outerShdw blurRad="38100" dist="38100" dir="2700000" algn="tl">
                    <a:srgbClr val="000000">
                      <a:alpha val="43137"/>
                    </a:srgbClr>
                  </a:outerShdw>
                </a:effectLst>
                <a:latin typeface="+mj-lt"/>
                <a:ea typeface="+mj-ea"/>
                <a:cs typeface="+mj-cs"/>
              </a:defRPr>
            </a:lvl1pPr>
          </a:lstStyle>
          <a:p>
            <a:r>
              <a:rPr lang="ru-RU" sz="2400" b="1" dirty="0">
                <a:effectLst/>
              </a:rPr>
              <a:t>Задачи: </a:t>
            </a:r>
            <a:r>
              <a:rPr lang="ru-RU" sz="2400" dirty="0">
                <a:effectLst/>
              </a:rPr>
              <a:t>Познакомить детей с казахским орнаментом. Развивать творческие способности детей, глазомер, художественный вкус. </a:t>
            </a:r>
            <a:endParaRPr lang="ru-RU" sz="2400" dirty="0" smtClean="0">
              <a:effectLst/>
            </a:endParaRPr>
          </a:p>
          <a:p>
            <a:r>
              <a:rPr lang="ru-RU" sz="2400" dirty="0" smtClean="0">
                <a:effectLst/>
              </a:rPr>
              <a:t>Научить</a:t>
            </a:r>
            <a:r>
              <a:rPr lang="ru-RU" sz="2400" dirty="0">
                <a:effectLst/>
              </a:rPr>
              <a:t>, последовательно выполнять задание воспитателя. </a:t>
            </a:r>
            <a:r>
              <a:rPr lang="ru-RU" sz="2400" b="1" dirty="0">
                <a:effectLst/>
              </a:rPr>
              <a:t>Вопросы к занятию:  </a:t>
            </a:r>
            <a:r>
              <a:rPr lang="ru-RU" sz="2400" dirty="0">
                <a:effectLst/>
              </a:rPr>
              <a:t> Какие элементы казахского узора вы знаете?  - Какие цвета в казахском орнаменте? Рассматривание образца.        </a:t>
            </a:r>
            <a:endParaRPr lang="ru-RU" sz="2400" dirty="0" smtClean="0">
              <a:effectLst/>
            </a:endParaRPr>
          </a:p>
          <a:p>
            <a:r>
              <a:rPr lang="ru-RU" sz="2400" b="1" dirty="0" smtClean="0">
                <a:effectLst/>
              </a:rPr>
              <a:t>2</a:t>
            </a:r>
            <a:r>
              <a:rPr lang="ru-RU" sz="2400" b="1" dirty="0">
                <a:effectLst/>
              </a:rPr>
              <a:t>. Объяснение и показ способов и этапов работы.        </a:t>
            </a:r>
            <a:endParaRPr lang="ru-RU" sz="2400" b="1" dirty="0" smtClean="0">
              <a:effectLst/>
            </a:endParaRPr>
          </a:p>
          <a:p>
            <a:r>
              <a:rPr lang="ru-RU" sz="2400" b="1" dirty="0" smtClean="0">
                <a:effectLst/>
              </a:rPr>
              <a:t>3.Работа </a:t>
            </a:r>
            <a:r>
              <a:rPr lang="ru-RU" sz="2400" b="1" dirty="0">
                <a:effectLst/>
              </a:rPr>
              <a:t>детей.       </a:t>
            </a:r>
            <a:endParaRPr lang="ru-RU" sz="2400" b="1" dirty="0" smtClean="0">
              <a:effectLst/>
            </a:endParaRPr>
          </a:p>
          <a:p>
            <a:r>
              <a:rPr lang="ru-RU" sz="2400" b="1" dirty="0" smtClean="0">
                <a:effectLst/>
              </a:rPr>
              <a:t>4.Анализ </a:t>
            </a:r>
            <a:r>
              <a:rPr lang="ru-RU" sz="2400" b="1" dirty="0">
                <a:effectLst/>
              </a:rPr>
              <a:t>занятия.</a:t>
            </a:r>
            <a:endParaRPr lang="ru-RU" sz="2400" b="1" dirty="0"/>
          </a:p>
        </p:txBody>
      </p:sp>
    </p:spTree>
    <p:extLst>
      <p:ext uri="{BB962C8B-B14F-4D97-AF65-F5344CB8AC3E}">
        <p14:creationId xmlns:p14="http://schemas.microsoft.com/office/powerpoint/2010/main" val="23728789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3476" y="476672"/>
            <a:ext cx="8000106" cy="1048666"/>
          </a:xfrm>
        </p:spPr>
        <p:txBody>
          <a:bodyPr>
            <a:noAutofit/>
          </a:bodyPr>
          <a:lstStyle/>
          <a:p>
            <a:r>
              <a:rPr lang="ru-RU" sz="3200" b="1" dirty="0"/>
              <a:t>2.Художественное творчество: </a:t>
            </a:r>
            <a:r>
              <a:rPr lang="ru-RU" sz="3200" b="1" dirty="0" smtClean="0"/>
              <a:t/>
            </a:r>
            <a:br>
              <a:rPr lang="ru-RU" sz="3200" b="1" dirty="0" smtClean="0"/>
            </a:br>
            <a:r>
              <a:rPr lang="ru-RU" sz="3200" b="1" dirty="0" smtClean="0"/>
              <a:t>Рисование</a:t>
            </a:r>
            <a:r>
              <a:rPr lang="ru-RU" sz="3200" b="1" dirty="0"/>
              <a:t>. </a:t>
            </a:r>
            <a:r>
              <a:rPr lang="ru-RU" sz="3200" b="1" dirty="0" smtClean="0"/>
              <a:t/>
            </a:r>
            <a:br>
              <a:rPr lang="ru-RU" sz="3200" b="1" dirty="0" smtClean="0"/>
            </a:br>
            <a:r>
              <a:rPr lang="ru-RU" sz="3200" b="1" dirty="0" smtClean="0"/>
              <a:t>Тема</a:t>
            </a:r>
            <a:r>
              <a:rPr lang="ru-RU" sz="3200" b="1" dirty="0"/>
              <a:t>: </a:t>
            </a:r>
            <a:r>
              <a:rPr lang="ru-RU" sz="3200" b="1" dirty="0" smtClean="0"/>
              <a:t>Раскрашивание видов казахского национального орнамента.</a:t>
            </a:r>
            <a:endParaRPr lang="ru-RU" sz="3200" b="1" dirty="0"/>
          </a:p>
        </p:txBody>
      </p:sp>
      <p:sp>
        <p:nvSpPr>
          <p:cNvPr id="5" name="AutoShape 4" descr="blob:https://web.whatsapp.com/2d00faf1-9169-4a1f-b4b6-7440c5a1825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4335113"/>
            <a:ext cx="4226766" cy="2377556"/>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1" y="1934587"/>
            <a:ext cx="2687671" cy="4778082"/>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1934587"/>
            <a:ext cx="4231752" cy="2380360"/>
          </a:xfrm>
          <a:prstGeom prst="rect">
            <a:avLst/>
          </a:prstGeom>
        </p:spPr>
      </p:pic>
    </p:spTree>
    <p:extLst>
      <p:ext uri="{BB962C8B-B14F-4D97-AF65-F5344CB8AC3E}">
        <p14:creationId xmlns:p14="http://schemas.microsoft.com/office/powerpoint/2010/main" val="1222892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d99c277f280234992a36bb463b6c6b1dbfe9e34"/>
</p:tagLst>
</file>

<file path=ppt/theme/theme1.xml><?xml version="1.0" encoding="utf-8"?>
<a:theme xmlns:a="http://schemas.openxmlformats.org/drawingml/2006/main" name="Тема Office">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2178</TotalTime>
  <Words>360</Words>
  <Application>Microsoft Office PowerPoint</Application>
  <PresentationFormat>Экран (4:3)</PresentationFormat>
  <Paragraphs>73</Paragraphs>
  <Slides>28</Slides>
  <Notes>1</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28</vt:i4>
      </vt:variant>
    </vt:vector>
  </HeadingPairs>
  <TitlesOfParts>
    <vt:vector size="31" baseType="lpstr">
      <vt:lpstr>Arial</vt:lpstr>
      <vt:lpstr>Calibri</vt:lpstr>
      <vt:lpstr>Тема Office</vt:lpstr>
      <vt:lpstr>ПРИОБЩЕНИЕ ДЕТЕЙ К ИСТОКАМ КАЗАХСКОЙ НАРОДНОЙ КУЛЬТУРЫ</vt:lpstr>
      <vt:lpstr>КАЗАХИ</vt:lpstr>
      <vt:lpstr>Культура и традиции казахского народа</vt:lpstr>
      <vt:lpstr>ЗАДАЧИ ПРОЕКТА</vt:lpstr>
      <vt:lpstr>ПЛАНИРУЕМЫЙ РЕЗУЛЬТАТ</vt:lpstr>
      <vt:lpstr>Тема: Культура и традиции казахов</vt:lpstr>
      <vt:lpstr>Тема: Культура и традиции казахов</vt:lpstr>
      <vt:lpstr>2.Художественное творчество:  Рисование.  Тема: Раскрашивание видов казахского национального орнамента.</vt:lpstr>
      <vt:lpstr>2.Художественное творчество:  Рисование.  Тема: Раскрашивание видов казахского национального орнамента.</vt:lpstr>
      <vt:lpstr> МУЗЫКА </vt:lpstr>
      <vt:lpstr> МУЗЫКА </vt:lpstr>
      <vt:lpstr>КАЗАХСКИЕ НАРОДНЫЕ ИГРЫ</vt:lpstr>
      <vt:lpstr>КАЗАХСКИЕ НАРОДНЫЕ ИГРЫ</vt:lpstr>
      <vt:lpstr>КАЗАХСКИЕ НАРОДНЫЕ ИГРЫ</vt:lpstr>
      <vt:lpstr>КАЗАХСКИЕ НАРОДНЫЕ ИГРЫ</vt:lpstr>
      <vt:lpstr>КАЗАХСКИЙ НАЦИОНАЛЬНЫЙ КОСТЮМ</vt:lpstr>
      <vt:lpstr>КАЗАХСКИЙ НАЦИОНАЛЬНЫЙ КОСТЮМ</vt:lpstr>
      <vt:lpstr>ХУДОЖЕСТВЕННОЕ ТВОРЧЕСТВО</vt:lpstr>
      <vt:lpstr>ХУДОЖЕСТВЕННОЕ ТВОРЧЕСТВО</vt:lpstr>
      <vt:lpstr>ДИДАКТИЧЕСКИЕ ИГРЫ</vt:lpstr>
      <vt:lpstr>ДИДАКТИЧЕСКИЕ ИГРЫ</vt:lpstr>
      <vt:lpstr>ХУДОЖЕСТВЕННОЕ ТВОРЧЕСТВО</vt:lpstr>
      <vt:lpstr>ХУДОЖЕСТВЕННОЕ ТВОРЧЕСТВО</vt:lpstr>
      <vt:lpstr>КАЗАХСКИЕ НАРОДНЫЕ ТАНЦЫ</vt:lpstr>
      <vt:lpstr>КАЗАХСКИЕ НАРОДНЫЕ ТАНЦЫ</vt:lpstr>
      <vt:lpstr>КАЗАХСКИЕ НАРОДНЫЕ ЗАГАДКИ</vt:lpstr>
      <vt:lpstr>КАЗАХСКИЕ НАРОДНЫЕ ЗАГАДКИ</vt:lpstr>
      <vt:lpstr>СПАСИБО ЗА ВНИМАНИЕ</vt:lpstr>
    </vt:vector>
  </TitlesOfParts>
  <Company>presentation-creation.ru</Company>
  <LinksUpToDate>false</LinksUpToDate>
  <SharedDoc>false</SharedDoc>
  <HyperlinkBase>https://presentation-creation.ru/powerpoint-templates.html</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Фон из разноцветных треугольников</dc:title>
  <dc:creator>obstinate</dc:creator>
  <dc:description>Шаблон презентации с сайта https://presentation-creation.ru/</dc:description>
  <cp:lastModifiedBy>Bagdat</cp:lastModifiedBy>
  <cp:revision>873</cp:revision>
  <dcterms:created xsi:type="dcterms:W3CDTF">2018-02-25T09:09:03Z</dcterms:created>
  <dcterms:modified xsi:type="dcterms:W3CDTF">2022-02-05T12:47:38Z</dcterms:modified>
</cp:coreProperties>
</file>