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6" r:id="rId3"/>
    <p:sldId id="268" r:id="rId4"/>
    <p:sldId id="267" r:id="rId5"/>
    <p:sldId id="264" r:id="rId6"/>
    <p:sldId id="258" r:id="rId7"/>
    <p:sldId id="261" r:id="rId8"/>
    <p:sldId id="275" r:id="rId9"/>
    <p:sldId id="273" r:id="rId10"/>
    <p:sldId id="259" r:id="rId11"/>
    <p:sldId id="260" r:id="rId12"/>
    <p:sldId id="274" r:id="rId13"/>
    <p:sldId id="269" r:id="rId14"/>
    <p:sldId id="265" r:id="rId15"/>
    <p:sldId id="277" r:id="rId16"/>
    <p:sldId id="276" r:id="rId17"/>
    <p:sldId id="256" r:id="rId18"/>
    <p:sldId id="262" r:id="rId19"/>
    <p:sldId id="271" r:id="rId20"/>
    <p:sldId id="272"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CC0099"/>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39465740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35975329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36295975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18507130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36419230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20064243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34408057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9523172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18409629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23950397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02FD75E-035C-43BA-B9ED-6128B94DF58C}" type="datetimeFigureOut">
              <a:rPr lang="ru-RU" smtClean="0"/>
              <a:pPr/>
              <a:t>08.10.2020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11009144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FD75E-035C-43BA-B9ED-6128B94DF58C}" type="datetimeFigureOut">
              <a:rPr lang="ru-RU" smtClean="0"/>
              <a:pPr/>
              <a:t>08.10.2020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9051C-64A5-4F9A-844D-EB2E2FF569DE}" type="slidenum">
              <a:rPr lang="ru-RU" smtClean="0"/>
              <a:pPr/>
              <a:t>‹#›</a:t>
            </a:fld>
            <a:endParaRPr lang="ru-RU"/>
          </a:p>
        </p:txBody>
      </p:sp>
    </p:spTree>
    <p:extLst>
      <p:ext uri="{BB962C8B-B14F-4D97-AF65-F5344CB8AC3E}">
        <p14:creationId xmlns="" xmlns:p14="http://schemas.microsoft.com/office/powerpoint/2010/main" val="2702692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7.xml"/><Relationship Id="rId1" Type="http://schemas.openxmlformats.org/officeDocument/2006/relationships/audio" Target="../media/media1.mp3"/><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pensionerka.net/pozdravit_stihi/platok" TargetMode="External"/><Relationship Id="rId3" Type="http://schemas.openxmlformats.org/officeDocument/2006/relationships/hyperlink" Target="https://www.youtube.com/watch?v=waszCOR-tc4" TargetMode="External"/><Relationship Id="rId7" Type="http://schemas.openxmlformats.org/officeDocument/2006/relationships/hyperlink" Target="https://www.youtube.com/watch?v=hQoqg_4Xg9c"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youtube.com/watch?t=94&amp;v=a2dOuABF6z8" TargetMode="External"/><Relationship Id="rId5" Type="http://schemas.openxmlformats.org/officeDocument/2006/relationships/hyperlink" Target="https://www.youtube.com/watch?v=3i354YJm698" TargetMode="External"/><Relationship Id="rId4" Type="http://schemas.openxmlformats.org/officeDocument/2006/relationships/hyperlink" Target="https://www.youtube.com/watch?v=xSrsouS0_4U" TargetMode="External"/><Relationship Id="rId9" Type="http://schemas.openxmlformats.org/officeDocument/2006/relationships/hyperlink" Target="https://pedsovet.s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s://nsportal.ru/detskiy-sad/regionalnyy-komponent/2017/06/26/didakticheskaya-igra-puteshestvie-po-gorodu"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937500"/>
          </a:xfrm>
          <a:prstGeom prst="rect">
            <a:avLst/>
          </a:prstGeom>
        </p:spPr>
      </p:pic>
      <p:sp>
        <p:nvSpPr>
          <p:cNvPr id="3" name="Прямоугольник 2"/>
          <p:cNvSpPr/>
          <p:nvPr/>
        </p:nvSpPr>
        <p:spPr>
          <a:xfrm>
            <a:off x="299258" y="179892"/>
            <a:ext cx="11770822" cy="1231106"/>
          </a:xfrm>
          <a:prstGeom prst="rect">
            <a:avLst/>
          </a:prstGeom>
        </p:spPr>
        <p:txBody>
          <a:bodyPr wrap="square">
            <a:spAutoFit/>
          </a:bodyPr>
          <a:lstStyle/>
          <a:p>
            <a:pPr algn="ct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a:t>
            </a:r>
            <a:b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«Детский сад № 122 комбинированного вида  г. Орска</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lgn="ctr"/>
            <a:r>
              <a:rPr lang="ru-RU" sz="1600" dirty="0">
                <a:latin typeface="Bookman Old Style" pitchFamily="18" charset="0"/>
              </a:rPr>
              <a:t/>
            </a:r>
            <a:br>
              <a:rPr lang="ru-RU" sz="1600" dirty="0">
                <a:latin typeface="Bookman Old Style" pitchFamily="18" charset="0"/>
              </a:rPr>
            </a:br>
            <a:endParaRPr lang="ru-RU" dirty="0"/>
          </a:p>
        </p:txBody>
      </p:sp>
      <p:sp>
        <p:nvSpPr>
          <p:cNvPr id="4" name="Прямоугольник 3"/>
          <p:cNvSpPr/>
          <p:nvPr/>
        </p:nvSpPr>
        <p:spPr>
          <a:xfrm>
            <a:off x="2018149" y="1799847"/>
            <a:ext cx="9039654" cy="2000548"/>
          </a:xfrm>
          <a:prstGeom prst="rect">
            <a:avLst/>
          </a:prstGeom>
        </p:spPr>
        <p:txBody>
          <a:bodyPr wrap="none">
            <a:spAutoFit/>
          </a:bodyPr>
          <a:lstStyle/>
          <a:p>
            <a:pPr algn="ctr"/>
            <a:r>
              <a:rPr lang="ru-RU" sz="4400" b="1" dirty="0" smtClean="0">
                <a:solidFill>
                  <a:srgbClr val="FF0000"/>
                </a:solidFill>
                <a:latin typeface="Times New Roman" panose="02020603050405020304" pitchFamily="18" charset="0"/>
                <a:cs typeface="Times New Roman" panose="02020603050405020304" pitchFamily="18" charset="0"/>
              </a:rPr>
              <a:t> </a:t>
            </a:r>
          </a:p>
          <a:p>
            <a:r>
              <a:rPr lang="ru-RU" sz="8000" b="1" dirty="0" smtClean="0">
                <a:solidFill>
                  <a:srgbClr val="FF0000"/>
                </a:solidFill>
                <a:latin typeface="Times New Roman" panose="02020603050405020304" pitchFamily="18" charset="0"/>
                <a:cs typeface="Times New Roman" panose="02020603050405020304" pitchFamily="18" charset="0"/>
              </a:rPr>
              <a:t>«МЫ  - ОРЧАНЕ!»</a:t>
            </a:r>
          </a:p>
        </p:txBody>
      </p:sp>
      <p:sp>
        <p:nvSpPr>
          <p:cNvPr id="5" name="Прямоугольник 4"/>
          <p:cNvSpPr/>
          <p:nvPr/>
        </p:nvSpPr>
        <p:spPr>
          <a:xfrm>
            <a:off x="5532120" y="6088559"/>
            <a:ext cx="6537960" cy="707886"/>
          </a:xfrm>
          <a:prstGeom prst="rect">
            <a:avLst/>
          </a:prstGeom>
        </p:spPr>
        <p:txBody>
          <a:bodyPr wrap="square">
            <a:spAutoFit/>
          </a:bodyPr>
          <a:lstStyle/>
          <a:p>
            <a:pPr algn="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Подготовила: </a:t>
            </a:r>
            <a:r>
              <a:rPr lang="ru-RU" sz="2000" b="1" dirty="0" err="1">
                <a:solidFill>
                  <a:schemeClr val="tx1">
                    <a:lumMod val="85000"/>
                    <a:lumOff val="15000"/>
                  </a:schemeClr>
                </a:solidFill>
                <a:latin typeface="Times New Roman" panose="02020603050405020304" pitchFamily="18" charset="0"/>
                <a:cs typeface="Times New Roman" panose="02020603050405020304" pitchFamily="18" charset="0"/>
              </a:rPr>
              <a:t>Уралбаева</a:t>
            </a: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Гульнара</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000" b="1" dirty="0" err="1" smtClean="0">
                <a:solidFill>
                  <a:schemeClr val="tx1">
                    <a:lumMod val="85000"/>
                    <a:lumOff val="15000"/>
                  </a:schemeClr>
                </a:solidFill>
                <a:latin typeface="Times New Roman" panose="02020603050405020304" pitchFamily="18" charset="0"/>
                <a:cs typeface="Times New Roman" panose="02020603050405020304" pitchFamily="18" charset="0"/>
              </a:rPr>
              <a:t>Сайтахметовна</a:t>
            </a: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воспитатель высшей квалификационной категории</a:t>
            </a:r>
            <a:endParaRPr lang="ru-RU" sz="2000" dirty="0"/>
          </a:p>
        </p:txBody>
      </p:sp>
    </p:spTree>
    <p:extLst>
      <p:ext uri="{BB962C8B-B14F-4D97-AF65-F5344CB8AC3E}">
        <p14:creationId xmlns="" xmlns:p14="http://schemas.microsoft.com/office/powerpoint/2010/main" val="2544542043"/>
      </p:ext>
    </p:extLst>
  </p:cSld>
  <p:clrMapOvr>
    <a:masterClrMapping/>
  </p:clrMapOvr>
  <mc:AlternateContent xmlns:mc="http://schemas.openxmlformats.org/markup-compatibility/2006">
    <mc:Choice xmlns="" xmlns:p15="http://schemas.microsoft.com/office/powerpoint/2012/main" Requires="p15">
      <p:transition spd="slow" advClick="0" advTm="1000">
        <p15:prstTrans prst="pageCurlDouble"/>
      </p:transition>
    </mc:Choice>
    <mc:Fallback>
      <p:transition spd="slow" advClick="0" advTm="1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pic>
        <p:nvPicPr>
          <p:cNvPr id="2" name="Рисунок 1" descr="E:\фото ДОУ\Стенд Русское подворье + лепбук Россия+игра\Attachments_bulaeva_56@mail.ru_2017-02-19_14-51-25\DSC_0675.JPG"/>
          <p:cNvPicPr/>
          <p:nvPr/>
        </p:nvPicPr>
        <p:blipFill>
          <a:blip r:embed="rId3" cstate="print"/>
          <a:srcRect/>
          <a:stretch>
            <a:fillRect/>
          </a:stretch>
        </p:blipFill>
        <p:spPr bwMode="auto">
          <a:xfrm>
            <a:off x="1828800" y="1300684"/>
            <a:ext cx="8728364" cy="5415999"/>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Прямоугольник 3"/>
          <p:cNvSpPr/>
          <p:nvPr/>
        </p:nvSpPr>
        <p:spPr>
          <a:xfrm>
            <a:off x="2399608" y="-22754"/>
            <a:ext cx="8157556" cy="1323439"/>
          </a:xfrm>
          <a:prstGeom prst="rect">
            <a:avLst/>
          </a:prstGeom>
        </p:spPr>
        <p:txBody>
          <a:bodyPr wrap="square">
            <a:spAutoFit/>
          </a:bodyPr>
          <a:lstStyle/>
          <a:p>
            <a:pPr algn="ctr"/>
            <a:r>
              <a:rPr lang="ru-RU" sz="4000" b="1" dirty="0">
                <a:solidFill>
                  <a:srgbClr val="FF0000"/>
                </a:solidFill>
                <a:latin typeface="Times New Roman" pitchFamily="18" charset="0"/>
                <a:cs typeface="Times New Roman" pitchFamily="18" charset="0"/>
              </a:rPr>
              <a:t>Настольная игра – путешествие </a:t>
            </a:r>
          </a:p>
          <a:p>
            <a:pPr algn="ctr"/>
            <a:r>
              <a:rPr lang="ru-RU" sz="4000" b="1" dirty="0">
                <a:solidFill>
                  <a:srgbClr val="FF0000"/>
                </a:solidFill>
                <a:latin typeface="Times New Roman" pitchFamily="18" charset="0"/>
                <a:cs typeface="Times New Roman" pitchFamily="18" charset="0"/>
              </a:rPr>
              <a:t>«Мой город Орск»</a:t>
            </a:r>
          </a:p>
        </p:txBody>
      </p:sp>
    </p:spTree>
    <p:extLst>
      <p:ext uri="{BB962C8B-B14F-4D97-AF65-F5344CB8AC3E}">
        <p14:creationId xmlns="" xmlns:p14="http://schemas.microsoft.com/office/powerpoint/2010/main" val="33776235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250" fill="hold"/>
                                        <p:tgtEl>
                                          <p:spTgt spid="2"/>
                                        </p:tgtEl>
                                        <p:attrNameLst>
                                          <p:attrName>ppt_w</p:attrName>
                                        </p:attrNameLst>
                                      </p:cBhvr>
                                      <p:tavLst>
                                        <p:tav tm="0">
                                          <p:val>
                                            <p:fltVal val="0"/>
                                          </p:val>
                                        </p:tav>
                                        <p:tav tm="100000">
                                          <p:val>
                                            <p:strVal val="#ppt_w"/>
                                          </p:val>
                                        </p:tav>
                                      </p:tavLst>
                                    </p:anim>
                                    <p:anim calcmode="lin" valueType="num">
                                      <p:cBhvr>
                                        <p:cTn id="15" dur="1250" fill="hold"/>
                                        <p:tgtEl>
                                          <p:spTgt spid="2"/>
                                        </p:tgtEl>
                                        <p:attrNameLst>
                                          <p:attrName>ppt_h</p:attrName>
                                        </p:attrNameLst>
                                      </p:cBhvr>
                                      <p:tavLst>
                                        <p:tav tm="0">
                                          <p:val>
                                            <p:fltVal val="0"/>
                                          </p:val>
                                        </p:tav>
                                        <p:tav tm="100000">
                                          <p:val>
                                            <p:strVal val="#ppt_h"/>
                                          </p:val>
                                        </p:tav>
                                      </p:tavLst>
                                    </p:anim>
                                    <p:animEffect transition="in" filter="fade">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pic>
        <p:nvPicPr>
          <p:cNvPr id="2" name="Рисунок 1" descr="E:\фото ДОУ\Стенд Русское подворье + лепбук Россия\SAM_2101.JPG"/>
          <p:cNvPicPr/>
          <p:nvPr/>
        </p:nvPicPr>
        <p:blipFill>
          <a:blip r:embed="rId3" cstate="print"/>
          <a:srcRect/>
          <a:stretch>
            <a:fillRect/>
          </a:stretch>
        </p:blipFill>
        <p:spPr bwMode="auto">
          <a:xfrm>
            <a:off x="1420223" y="823880"/>
            <a:ext cx="9427160" cy="5869769"/>
          </a:xfrm>
          <a:prstGeom prst="rect">
            <a:avLst/>
          </a:prstGeom>
          <a:ln w="190500" cap="sq">
            <a:solidFill>
              <a:srgbClr val="FFFF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2422048" y="0"/>
            <a:ext cx="7864909" cy="707886"/>
          </a:xfrm>
          <a:prstGeom prst="rect">
            <a:avLst/>
          </a:prstGeom>
        </p:spPr>
        <p:txBody>
          <a:bodyPr wrap="none">
            <a:spAutoFit/>
          </a:bodyPr>
          <a:lstStyle/>
          <a:p>
            <a:pPr algn="ctr"/>
            <a:r>
              <a:rPr lang="ru-RU" sz="4000" b="1" dirty="0">
                <a:solidFill>
                  <a:srgbClr val="FF0000"/>
                </a:solidFill>
                <a:latin typeface="Times New Roman" panose="02020603050405020304" pitchFamily="18" charset="0"/>
                <a:cs typeface="Times New Roman" panose="02020603050405020304" pitchFamily="18" charset="0"/>
              </a:rPr>
              <a:t>Настольная книга </a:t>
            </a:r>
            <a:r>
              <a:rPr lang="ru-RU" sz="4000" b="1" dirty="0" smtClean="0">
                <a:solidFill>
                  <a:srgbClr val="FF0000"/>
                </a:solidFill>
                <a:latin typeface="Times New Roman" panose="02020603050405020304" pitchFamily="18" charset="0"/>
                <a:cs typeface="Times New Roman" panose="02020603050405020304" pitchFamily="18" charset="0"/>
              </a:rPr>
              <a:t>«Родина </a:t>
            </a:r>
            <a:r>
              <a:rPr lang="ru-RU" sz="4000" b="1" dirty="0">
                <a:solidFill>
                  <a:srgbClr val="FF0000"/>
                </a:solidFill>
                <a:latin typeface="Times New Roman" panose="02020603050405020304" pitchFamily="18" charset="0"/>
                <a:cs typeface="Times New Roman" panose="02020603050405020304" pitchFamily="18" charset="0"/>
              </a:rPr>
              <a:t>моя»</a:t>
            </a:r>
          </a:p>
        </p:txBody>
      </p:sp>
    </p:spTree>
    <p:extLst>
      <p:ext uri="{BB962C8B-B14F-4D97-AF65-F5344CB8AC3E}">
        <p14:creationId xmlns="" xmlns:p14="http://schemas.microsoft.com/office/powerpoint/2010/main" val="36734149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250" fill="hold"/>
                                        <p:tgtEl>
                                          <p:spTgt spid="2"/>
                                        </p:tgtEl>
                                        <p:attrNameLst>
                                          <p:attrName>ppt_w</p:attrName>
                                        </p:attrNameLst>
                                      </p:cBhvr>
                                      <p:tavLst>
                                        <p:tav tm="0">
                                          <p:val>
                                            <p:fltVal val="0"/>
                                          </p:val>
                                        </p:tav>
                                        <p:tav tm="100000">
                                          <p:val>
                                            <p:strVal val="#ppt_w"/>
                                          </p:val>
                                        </p:tav>
                                      </p:tavLst>
                                    </p:anim>
                                    <p:anim calcmode="lin" valueType="num">
                                      <p:cBhvr>
                                        <p:cTn id="15" dur="1250" fill="hold"/>
                                        <p:tgtEl>
                                          <p:spTgt spid="2"/>
                                        </p:tgtEl>
                                        <p:attrNameLst>
                                          <p:attrName>ppt_h</p:attrName>
                                        </p:attrNameLst>
                                      </p:cBhvr>
                                      <p:tavLst>
                                        <p:tav tm="0">
                                          <p:val>
                                            <p:fltVal val="0"/>
                                          </p:val>
                                        </p:tav>
                                        <p:tav tm="100000">
                                          <p:val>
                                            <p:strVal val="#ppt_h"/>
                                          </p:val>
                                        </p:tav>
                                      </p:tavLst>
                                    </p:anim>
                                    <p:animEffect transition="in" filter="fade">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sp>
        <p:nvSpPr>
          <p:cNvPr id="4" name="Прямоугольник 3"/>
          <p:cNvSpPr/>
          <p:nvPr/>
        </p:nvSpPr>
        <p:spPr>
          <a:xfrm>
            <a:off x="1724878" y="0"/>
            <a:ext cx="9259266" cy="707886"/>
          </a:xfrm>
          <a:prstGeom prst="rect">
            <a:avLst/>
          </a:prstGeom>
        </p:spPr>
        <p:txBody>
          <a:bodyPr wrap="none">
            <a:spAutoFit/>
          </a:bodyPr>
          <a:lstStyle/>
          <a:p>
            <a:pPr algn="ctr"/>
            <a:r>
              <a:rPr lang="ru-RU" sz="4000" b="1" dirty="0" smtClean="0">
                <a:solidFill>
                  <a:srgbClr val="FF0000"/>
                </a:solidFill>
                <a:latin typeface="Times New Roman" panose="02020603050405020304" pitchFamily="18" charset="0"/>
                <a:cs typeface="Times New Roman" panose="02020603050405020304" pitchFamily="18" charset="0"/>
              </a:rPr>
              <a:t>Экскурсия «Город в двух частях света»</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5" name="Содержимое 3" descr="IMG_1626.JPG"/>
          <p:cNvPicPr>
            <a:picLocks noChangeAspect="1"/>
          </p:cNvPicPr>
          <p:nvPr/>
        </p:nvPicPr>
        <p:blipFill>
          <a:blip r:embed="rId3" cstate="print"/>
          <a:srcRect t="1706"/>
          <a:stretch>
            <a:fillRect/>
          </a:stretch>
        </p:blipFill>
        <p:spPr>
          <a:xfrm>
            <a:off x="277926" y="1063585"/>
            <a:ext cx="6531702" cy="444968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Содержимое 3" descr="IMG_1592.JPG"/>
          <p:cNvPicPr>
            <a:picLocks noChangeAspect="1"/>
          </p:cNvPicPr>
          <p:nvPr/>
        </p:nvPicPr>
        <p:blipFill>
          <a:blip r:embed="rId4" cstate="print"/>
          <a:stretch>
            <a:fillRect/>
          </a:stretch>
        </p:blipFill>
        <p:spPr>
          <a:xfrm>
            <a:off x="6354511" y="1462427"/>
            <a:ext cx="5831680" cy="3552023"/>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Содержимое 5" descr="IMG_1659.JPG"/>
          <p:cNvPicPr>
            <a:picLocks noChangeAspect="1"/>
          </p:cNvPicPr>
          <p:nvPr/>
        </p:nvPicPr>
        <p:blipFill>
          <a:blip r:embed="rId5" cstate="print"/>
          <a:stretch>
            <a:fillRect/>
          </a:stretch>
        </p:blipFill>
        <p:spPr>
          <a:xfrm>
            <a:off x="3130988" y="2082220"/>
            <a:ext cx="6628154" cy="458395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6734149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par>
                          <p:cTn id="11" fill="hold">
                            <p:stCondLst>
                              <p:cond delay="1250"/>
                            </p:stCondLst>
                            <p:childTnLst>
                              <p:par>
                                <p:cTn id="12" presetID="2" presetClass="entr" presetSubtype="3"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250"/>
                            </p:stCondLst>
                            <p:childTnLst>
                              <p:par>
                                <p:cTn id="17" presetID="2" presetClass="entr" presetSubtype="9"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3250"/>
                            </p:stCondLst>
                            <p:childTnLst>
                              <p:par>
                                <p:cTn id="22" presetID="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pic>
        <p:nvPicPr>
          <p:cNvPr id="3" name="Рисунок 2"/>
          <p:cNvPicPr/>
          <p:nvPr/>
        </p:nvPicPr>
        <p:blipFill>
          <a:blip r:embed="rId3" cstate="print"/>
          <a:srcRect t="4615" b="17180"/>
          <a:stretch>
            <a:fillRect/>
          </a:stretch>
        </p:blipFill>
        <p:spPr bwMode="auto">
          <a:xfrm>
            <a:off x="1679173" y="986132"/>
            <a:ext cx="9160624" cy="5614174"/>
          </a:xfrm>
          <a:prstGeom prst="roundRect">
            <a:avLst>
              <a:gd name="adj" fmla="val 8594"/>
            </a:avLst>
          </a:prstGeom>
          <a:solidFill>
            <a:srgbClr val="FFFFFF">
              <a:shade val="85000"/>
            </a:srgbClr>
          </a:solidFill>
          <a:ln w="76200">
            <a:solidFill>
              <a:srgbClr val="FFFF00"/>
            </a:solidFill>
          </a:ln>
          <a:effectLst>
            <a:reflection blurRad="12700" stA="38000" endPos="28000" dist="5000" dir="5400000" sy="-100000" algn="bl" rotWithShape="0"/>
          </a:effectLst>
        </p:spPr>
      </p:pic>
      <p:sp>
        <p:nvSpPr>
          <p:cNvPr id="4" name="Прямоугольник 3"/>
          <p:cNvSpPr/>
          <p:nvPr/>
        </p:nvSpPr>
        <p:spPr>
          <a:xfrm>
            <a:off x="3250141" y="159277"/>
            <a:ext cx="6612644" cy="707886"/>
          </a:xfrm>
          <a:prstGeom prst="rect">
            <a:avLst/>
          </a:prstGeom>
        </p:spPr>
        <p:txBody>
          <a:bodyPr wrap="none">
            <a:spAutoFit/>
          </a:bodyPr>
          <a:lstStyle/>
          <a:p>
            <a:r>
              <a:rPr lang="ru-RU"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Проект «Профессии </a:t>
            </a:r>
            <a:r>
              <a:rPr lang="ru-RU" sz="4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орчан</a:t>
            </a:r>
            <a:r>
              <a:rPr lang="ru-RU"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295319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937500"/>
          </a:xfrm>
          <a:prstGeom prst="rect">
            <a:avLst/>
          </a:prstGeom>
        </p:spPr>
      </p:pic>
      <p:pic>
        <p:nvPicPr>
          <p:cNvPr id="3" name="Рисунок 2"/>
          <p:cNvPicPr/>
          <p:nvPr/>
        </p:nvPicPr>
        <p:blipFill rotWithShape="1">
          <a:blip r:embed="rId3" cstate="print"/>
          <a:srcRect l="13147" t="3590" r="10530" b="6667"/>
          <a:stretch/>
        </p:blipFill>
        <p:spPr bwMode="auto">
          <a:xfrm>
            <a:off x="6379080" y="423023"/>
            <a:ext cx="5668651" cy="3796453"/>
          </a:xfrm>
          <a:prstGeom prst="roundRect">
            <a:avLst>
              <a:gd name="adj" fmla="val 8594"/>
            </a:avLst>
          </a:prstGeom>
          <a:solidFill>
            <a:srgbClr val="FFFFFF">
              <a:shade val="85000"/>
            </a:srgbClr>
          </a:solidFill>
          <a:ln w="76200">
            <a:solidFill>
              <a:srgbClr val="00B050"/>
            </a:solidFill>
          </a:ln>
          <a:effectLst>
            <a:reflection blurRad="12700" stA="38000" endPos="28000" dist="5000" dir="5400000" sy="-100000" algn="bl" rotWithShape="0"/>
          </a:effectLst>
          <a:extLst>
            <a:ext uri="{53640926-AAD7-44D8-BBD7-CCE9431645EC}">
              <a14:shadowObscured xmlns="" xmlns:a14="http://schemas.microsoft.com/office/drawing/2010/main"/>
            </a:ext>
          </a:extLst>
        </p:spPr>
      </p:pic>
      <p:pic>
        <p:nvPicPr>
          <p:cNvPr id="4" name="Рисунок 3"/>
          <p:cNvPicPr/>
          <p:nvPr/>
        </p:nvPicPr>
        <p:blipFill>
          <a:blip r:embed="rId4" cstate="print"/>
          <a:srcRect t="4359" b="7436"/>
          <a:stretch>
            <a:fillRect/>
          </a:stretch>
        </p:blipFill>
        <p:spPr bwMode="auto">
          <a:xfrm>
            <a:off x="151413" y="423023"/>
            <a:ext cx="6130344" cy="3672114"/>
          </a:xfrm>
          <a:prstGeom prst="roundRect">
            <a:avLst>
              <a:gd name="adj" fmla="val 8594"/>
            </a:avLst>
          </a:prstGeom>
          <a:solidFill>
            <a:srgbClr val="FFFFFF">
              <a:shade val="85000"/>
            </a:srgbClr>
          </a:solidFill>
          <a:ln w="76200">
            <a:solidFill>
              <a:srgbClr val="00B050"/>
            </a:solidFill>
          </a:ln>
          <a:effectLst>
            <a:reflection blurRad="12700" stA="38000" endPos="28000" dist="5000" dir="5400000" sy="-100000" algn="bl" rotWithShape="0"/>
          </a:effectLst>
        </p:spPr>
      </p:pic>
      <p:pic>
        <p:nvPicPr>
          <p:cNvPr id="5" name="Рисунок 4"/>
          <p:cNvPicPr/>
          <p:nvPr/>
        </p:nvPicPr>
        <p:blipFill rotWithShape="1">
          <a:blip r:embed="rId5" cstate="print"/>
          <a:srcRect l="10743" t="2564" r="11491" b="6410"/>
          <a:stretch/>
        </p:blipFill>
        <p:spPr bwMode="auto">
          <a:xfrm>
            <a:off x="501056" y="2859110"/>
            <a:ext cx="5502925" cy="3892705"/>
          </a:xfrm>
          <a:prstGeom prst="roundRect">
            <a:avLst>
              <a:gd name="adj" fmla="val 8594"/>
            </a:avLst>
          </a:prstGeom>
          <a:solidFill>
            <a:srgbClr val="FFFFFF">
              <a:shade val="85000"/>
            </a:srgbClr>
          </a:solidFill>
          <a:ln w="76200">
            <a:solidFill>
              <a:srgbClr val="FF0000"/>
            </a:solidFill>
          </a:ln>
          <a:effectLst>
            <a:reflection blurRad="12700" stA="38000" endPos="28000" dist="5000" dir="5400000" sy="-100000" algn="bl" rotWithShape="0"/>
          </a:effectLst>
          <a:extLst>
            <a:ext uri="{53640926-AAD7-44D8-BBD7-CCE9431645EC}">
              <a14:shadowObscured xmlns="" xmlns:a14="http://schemas.microsoft.com/office/drawing/2010/main"/>
            </a:ext>
          </a:extLst>
        </p:spPr>
      </p:pic>
      <p:pic>
        <p:nvPicPr>
          <p:cNvPr id="7" name="Рисунок 6"/>
          <p:cNvPicPr/>
          <p:nvPr/>
        </p:nvPicPr>
        <p:blipFill rotWithShape="1">
          <a:blip r:embed="rId6" cstate="print"/>
          <a:srcRect l="13308" t="4359" b="7436"/>
          <a:stretch/>
        </p:blipFill>
        <p:spPr bwMode="auto">
          <a:xfrm>
            <a:off x="6379080" y="2859110"/>
            <a:ext cx="5571328" cy="3892705"/>
          </a:xfrm>
          <a:prstGeom prst="roundRect">
            <a:avLst>
              <a:gd name="adj" fmla="val 8594"/>
            </a:avLst>
          </a:prstGeom>
          <a:solidFill>
            <a:srgbClr val="FFFFFF">
              <a:shade val="85000"/>
            </a:srgbClr>
          </a:solidFill>
          <a:ln w="76200">
            <a:solidFill>
              <a:srgbClr val="FF0000"/>
            </a:solidFill>
          </a:ln>
          <a:effectLst>
            <a:reflection blurRad="12700" stA="38000" endPos="28000" dist="5000" dir="5400000" sy="-100000" algn="bl" rotWithShape="0"/>
          </a:effectLst>
          <a:extLst>
            <a:ext uri="{53640926-AAD7-44D8-BBD7-CCE9431645EC}">
              <a14:shadowObscured xmlns="" xmlns:a14="http://schemas.microsoft.com/office/drawing/2010/main"/>
            </a:ext>
          </a:extLst>
        </p:spPr>
      </p:pic>
      <p:sp>
        <p:nvSpPr>
          <p:cNvPr id="2" name="Прямоугольник 1"/>
          <p:cNvSpPr/>
          <p:nvPr/>
        </p:nvSpPr>
        <p:spPr>
          <a:xfrm>
            <a:off x="1585083" y="180379"/>
            <a:ext cx="9848209" cy="800219"/>
          </a:xfrm>
          <a:prstGeom prst="rect">
            <a:avLst/>
          </a:prstGeom>
        </p:spPr>
        <p:txBody>
          <a:bodyPr wrap="none">
            <a:spAutoFit/>
          </a:bodyPr>
          <a:lstStyle/>
          <a:p>
            <a:pPr>
              <a:lnSpc>
                <a:spcPct val="115000"/>
              </a:lnSpc>
              <a:spcAft>
                <a:spcPts val="1000"/>
              </a:spcAft>
              <a:tabLst>
                <a:tab pos="1514475" algn="l"/>
              </a:tabLst>
            </a:pPr>
            <a:r>
              <a:rPr lang="ru-RU"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Продукция </a:t>
            </a:r>
            <a:r>
              <a:rPr lang="ru-RU"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производителей города Орска</a:t>
            </a:r>
            <a:endParaRPr lang="ru-RU"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549365" y="1035096"/>
            <a:ext cx="2611612" cy="548099"/>
          </a:xfrm>
          <a:prstGeom prst="rect">
            <a:avLst/>
          </a:prstGeom>
        </p:spPr>
        <p:txBody>
          <a:bodyPr wrap="none">
            <a:spAutoFit/>
          </a:bodyPr>
          <a:lstStyle/>
          <a:p>
            <a:pPr>
              <a:lnSpc>
                <a:spcPct val="115000"/>
              </a:lnSpc>
              <a:spcAft>
                <a:spcPts val="1000"/>
              </a:spcAft>
              <a:tabLst>
                <a:tab pos="1514475" algn="l"/>
              </a:tabLst>
            </a:pPr>
            <a:r>
              <a:rPr lang="ru-RU" sz="2800" b="1" dirty="0">
                <a:latin typeface="Times New Roman" panose="02020603050405020304" pitchFamily="18" charset="0"/>
                <a:ea typeface="Calibri" panose="020F0502020204030204" pitchFamily="34" charset="0"/>
                <a:cs typeface="Times New Roman" panose="02020603050405020304" pitchFamily="18" charset="0"/>
              </a:rPr>
              <a:t>«</a:t>
            </a:r>
            <a:r>
              <a:rPr lang="ru-RU" sz="2800" b="1" dirty="0" err="1">
                <a:latin typeface="Times New Roman" panose="02020603050405020304" pitchFamily="18" charset="0"/>
                <a:ea typeface="Calibri" panose="020F0502020204030204" pitchFamily="34" charset="0"/>
                <a:cs typeface="Times New Roman" panose="02020603050405020304" pitchFamily="18" charset="0"/>
              </a:rPr>
              <a:t>Орский</a:t>
            </a:r>
            <a:r>
              <a:rPr lang="ru-RU" sz="2800" b="1" dirty="0">
                <a:latin typeface="Times New Roman" panose="02020603050405020304" pitchFamily="18" charset="0"/>
                <a:ea typeface="Calibri" panose="020F0502020204030204" pitchFamily="34" charset="0"/>
                <a:cs typeface="Times New Roman" panose="02020603050405020304" pitchFamily="18" charset="0"/>
              </a:rPr>
              <a:t> хлеб»</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2320378" y="3240555"/>
            <a:ext cx="2813719" cy="548099"/>
          </a:xfrm>
          <a:prstGeom prst="rect">
            <a:avLst/>
          </a:prstGeom>
        </p:spPr>
        <p:txBody>
          <a:bodyPr wrap="none">
            <a:spAutoFit/>
          </a:bodyPr>
          <a:lstStyle/>
          <a:p>
            <a:pPr>
              <a:lnSpc>
                <a:spcPct val="115000"/>
              </a:lnSpc>
              <a:spcAft>
                <a:spcPts val="1000"/>
              </a:spcAft>
              <a:tabLst>
                <a:tab pos="1514475" algn="l"/>
              </a:tabLst>
            </a:pPr>
            <a:r>
              <a:rPr lang="ru-RU" sz="2800" b="1" dirty="0">
                <a:latin typeface="Times New Roman" panose="02020603050405020304" pitchFamily="18" charset="0"/>
                <a:ea typeface="Calibri" panose="020F0502020204030204" pitchFamily="34" charset="0"/>
                <a:cs typeface="Times New Roman" panose="02020603050405020304" pitchFamily="18" charset="0"/>
              </a:rPr>
              <a:t>«</a:t>
            </a:r>
            <a:r>
              <a:rPr lang="ru-RU" sz="2800" b="1" dirty="0" err="1">
                <a:latin typeface="Times New Roman" panose="02020603050405020304" pitchFamily="18" charset="0"/>
                <a:ea typeface="Calibri" panose="020F0502020204030204" pitchFamily="34" charset="0"/>
                <a:cs typeface="Times New Roman" panose="02020603050405020304" pitchFamily="18" charset="0"/>
              </a:rPr>
              <a:t>Орский</a:t>
            </a:r>
            <a:r>
              <a:rPr lang="ru-RU" sz="2800" b="1" dirty="0">
                <a:latin typeface="Times New Roman" panose="02020603050405020304" pitchFamily="18" charset="0"/>
                <a:ea typeface="Calibri" panose="020F0502020204030204" pitchFamily="34" charset="0"/>
                <a:cs typeface="Times New Roman" panose="02020603050405020304" pitchFamily="18" charset="0"/>
              </a:rPr>
              <a:t> бекон»</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6932675" y="3121580"/>
            <a:ext cx="4251613" cy="548099"/>
          </a:xfrm>
          <a:prstGeom prst="rect">
            <a:avLst/>
          </a:prstGeom>
        </p:spPr>
        <p:txBody>
          <a:bodyPr wrap="none">
            <a:spAutoFit/>
          </a:bodyPr>
          <a:lstStyle/>
          <a:p>
            <a:pPr>
              <a:lnSpc>
                <a:spcPct val="115000"/>
              </a:lnSpc>
              <a:spcAft>
                <a:spcPts val="1000"/>
              </a:spcAft>
              <a:tabLst>
                <a:tab pos="1514475" algn="l"/>
              </a:tabLst>
            </a:pPr>
            <a:r>
              <a:rPr lang="ru-RU" sz="2800" b="1" dirty="0">
                <a:latin typeface="Times New Roman" panose="02020603050405020304" pitchFamily="18" charset="0"/>
                <a:ea typeface="Calibri" panose="020F0502020204030204" pitchFamily="34" charset="0"/>
                <a:cs typeface="Times New Roman" panose="02020603050405020304" pitchFamily="18" charset="0"/>
              </a:rPr>
              <a:t>«Мануфактурная лавка»</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22163195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par>
                          <p:cTn id="11" fill="hold">
                            <p:stCondLst>
                              <p:cond delay="1250"/>
                            </p:stCondLst>
                            <p:childTnLst>
                              <p:par>
                                <p:cTn id="12" presetID="2" presetClass="entr" presetSubtype="9"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2250"/>
                            </p:stCondLst>
                            <p:childTnLst>
                              <p:par>
                                <p:cTn id="17" presetID="2" presetClass="entr" presetSubtype="3"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3250"/>
                            </p:stCondLst>
                            <p:childTnLst>
                              <p:par>
                                <p:cTn id="22" presetID="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4250"/>
                            </p:stCondLst>
                            <p:childTnLst>
                              <p:par>
                                <p:cTn id="27" presetID="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475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0-#ppt_w/2"/>
                                          </p:val>
                                        </p:tav>
                                        <p:tav tm="100000">
                                          <p:val>
                                            <p:strVal val="#ppt_x"/>
                                          </p:val>
                                        </p:tav>
                                      </p:tavLst>
                                    </p:anim>
                                    <p:anim calcmode="lin" valueType="num">
                                      <p:cBhvr additive="base">
                                        <p:cTn id="35" dur="10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5750"/>
                            </p:stCondLst>
                            <p:childTnLst>
                              <p:par>
                                <p:cTn id="37" presetID="2" presetClass="entr" presetSubtype="2"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6750"/>
                            </p:stCondLst>
                            <p:childTnLst>
                              <p:par>
                                <p:cTn id="42" presetID="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000" fill="hold"/>
                                        <p:tgtEl>
                                          <p:spTgt spid="11"/>
                                        </p:tgtEl>
                                        <p:attrNameLst>
                                          <p:attrName>ppt_x</p:attrName>
                                        </p:attrNameLst>
                                      </p:cBhvr>
                                      <p:tavLst>
                                        <p:tav tm="0">
                                          <p:val>
                                            <p:strVal val="1+#ppt_w/2"/>
                                          </p:val>
                                        </p:tav>
                                        <p:tav tm="100000">
                                          <p:val>
                                            <p:strVal val="#ppt_x"/>
                                          </p:val>
                                        </p:tav>
                                      </p:tavLst>
                                    </p:anim>
                                    <p:anim calcmode="lin" valueType="num">
                                      <p:cBhvr additive="base">
                                        <p:cTn id="4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721" y="-9832"/>
            <a:ext cx="12192000" cy="6937500"/>
          </a:xfrm>
          <a:prstGeom prst="rect">
            <a:avLst/>
          </a:prstGeom>
        </p:spPr>
      </p:pic>
      <p:pic>
        <p:nvPicPr>
          <p:cNvPr id="12" name="Рисунок 11"/>
          <p:cNvPicPr>
            <a:picLocks noChangeAspect="1"/>
          </p:cNvPicPr>
          <p:nvPr/>
        </p:nvPicPr>
        <p:blipFill rotWithShape="1">
          <a:blip r:embed="rId3" cstate="print">
            <a:extLst>
              <a:ext uri="{28A0092B-C50C-407E-A947-70E740481C1C}">
                <a14:useLocalDpi xmlns="" xmlns:a14="http://schemas.microsoft.com/office/drawing/2010/main" val="0"/>
              </a:ext>
            </a:extLst>
          </a:blip>
          <a:srcRect l="19970" t="6523" r="16877" b="25444"/>
          <a:stretch/>
        </p:blipFill>
        <p:spPr>
          <a:xfrm>
            <a:off x="2514848" y="591086"/>
            <a:ext cx="9677152" cy="6364224"/>
          </a:xfrm>
          <a:prstGeom prst="rect">
            <a:avLst/>
          </a:prstGeom>
        </p:spPr>
      </p:pic>
      <p:sp>
        <p:nvSpPr>
          <p:cNvPr id="13" name="Прямоугольник 12"/>
          <p:cNvSpPr/>
          <p:nvPr/>
        </p:nvSpPr>
        <p:spPr>
          <a:xfrm>
            <a:off x="6310265" y="5391781"/>
            <a:ext cx="6088652" cy="1569660"/>
          </a:xfrm>
          <a:prstGeom prst="rect">
            <a:avLst/>
          </a:prstGeom>
        </p:spPr>
        <p:txBody>
          <a:bodyPr wrap="square">
            <a:sp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Чтоб </a:t>
            </a:r>
            <a:r>
              <a:rPr lang="ru-RU" sz="2400" b="1" dirty="0">
                <a:solidFill>
                  <a:srgbClr val="FF0000"/>
                </a:solidFill>
                <a:latin typeface="Times New Roman" panose="02020603050405020304" pitchFamily="18" charset="0"/>
                <a:cs typeface="Times New Roman" panose="02020603050405020304" pitchFamily="18" charset="0"/>
              </a:rPr>
              <a:t>поезда неслись без остановок</a:t>
            </a:r>
            <a:r>
              <a:rPr lang="ru-RU" sz="2400" b="1" dirty="0" smtClean="0">
                <a:solidFill>
                  <a:srgbClr val="FF0000"/>
                </a:solidFill>
                <a:latin typeface="Times New Roman" panose="02020603050405020304" pitchFamily="18" charset="0"/>
                <a:cs typeface="Times New Roman" panose="02020603050405020304" pitchFamily="18" charset="0"/>
              </a:rPr>
              <a:t>, </a:t>
            </a:r>
          </a:p>
          <a:p>
            <a:r>
              <a:rPr lang="ru-RU" sz="2400" b="1" dirty="0" smtClean="0">
                <a:solidFill>
                  <a:srgbClr val="FF0000"/>
                </a:solidFill>
                <a:latin typeface="Times New Roman" panose="02020603050405020304" pitchFamily="18" charset="0"/>
                <a:cs typeface="Times New Roman" panose="02020603050405020304" pitchFamily="18" charset="0"/>
              </a:rPr>
              <a:t>Чтоб </a:t>
            </a:r>
            <a:r>
              <a:rPr lang="ru-RU" sz="2400" b="1" dirty="0">
                <a:solidFill>
                  <a:srgbClr val="FF0000"/>
                </a:solidFill>
                <a:latin typeface="Times New Roman" panose="02020603050405020304" pitchFamily="18" charset="0"/>
                <a:cs typeface="Times New Roman" panose="02020603050405020304" pitchFamily="18" charset="0"/>
              </a:rPr>
              <a:t>машинист спокоен был в пути.</a:t>
            </a:r>
            <a:br>
              <a:rPr lang="ru-RU" sz="2400" b="1" dirty="0">
                <a:solidFill>
                  <a:srgbClr val="FF0000"/>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Пешком по шпалам в зной и </a:t>
            </a:r>
            <a:r>
              <a:rPr lang="ru-RU" sz="2400" b="1" dirty="0" smtClean="0">
                <a:solidFill>
                  <a:srgbClr val="FF0000"/>
                </a:solidFill>
                <a:latin typeface="Times New Roman" panose="02020603050405020304" pitchFamily="18" charset="0"/>
                <a:cs typeface="Times New Roman" panose="02020603050405020304" pitchFamily="18" charset="0"/>
              </a:rPr>
              <a:t>непогоду </a:t>
            </a:r>
          </a:p>
          <a:p>
            <a:r>
              <a:rPr lang="ru-RU" sz="2400" b="1" dirty="0" smtClean="0">
                <a:solidFill>
                  <a:srgbClr val="FF0000"/>
                </a:solidFill>
                <a:latin typeface="Times New Roman" panose="02020603050405020304" pitchFamily="18" charset="0"/>
                <a:cs typeface="Times New Roman" panose="02020603050405020304" pitchFamily="18" charset="0"/>
              </a:rPr>
              <a:t>Он </a:t>
            </a:r>
            <a:r>
              <a:rPr lang="ru-RU" sz="2400" b="1" dirty="0">
                <a:solidFill>
                  <a:srgbClr val="FF0000"/>
                </a:solidFill>
                <a:latin typeface="Times New Roman" panose="02020603050405020304" pitchFamily="18" charset="0"/>
                <a:cs typeface="Times New Roman" panose="02020603050405020304" pitchFamily="18" charset="0"/>
              </a:rPr>
              <a:t>должен с молотком пройти</a:t>
            </a:r>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943449" y="6097803"/>
            <a:ext cx="242374" cy="369332"/>
          </a:xfrm>
          <a:prstGeom prst="rect">
            <a:avLst/>
          </a:prstGeom>
        </p:spPr>
        <p:txBody>
          <a:bodyPr wrap="none">
            <a:spAutoFit/>
          </a:bodyPr>
          <a:lstStyle/>
          <a:p>
            <a:r>
              <a:rPr lang="ru-RU" b="1" dirty="0">
                <a:solidFill>
                  <a:srgbClr val="000000"/>
                </a:solidFill>
                <a:latin typeface="Times New Roman" panose="02020603050405020304" pitchFamily="18" charset="0"/>
                <a:cs typeface="Times New Roman" panose="02020603050405020304" pitchFamily="18" charset="0"/>
              </a:rPr>
              <a:t> </a:t>
            </a:r>
            <a:endParaRPr lang="ru-RU" dirty="0"/>
          </a:p>
        </p:txBody>
      </p:sp>
      <p:sp>
        <p:nvSpPr>
          <p:cNvPr id="15" name="Прямоугольник 14"/>
          <p:cNvSpPr/>
          <p:nvPr/>
        </p:nvSpPr>
        <p:spPr>
          <a:xfrm>
            <a:off x="3609299" y="-134578"/>
            <a:ext cx="6219203" cy="743473"/>
          </a:xfrm>
          <a:prstGeom prst="rect">
            <a:avLst/>
          </a:prstGeom>
        </p:spPr>
        <p:txBody>
          <a:bodyPr wrap="none">
            <a:spAutoFit/>
          </a:bodyPr>
          <a:lstStyle/>
          <a:p>
            <a:pPr>
              <a:lnSpc>
                <a:spcPct val="115000"/>
              </a:lnSpc>
              <a:spcAft>
                <a:spcPts val="1000"/>
              </a:spcAft>
              <a:tabLst>
                <a:tab pos="1514475" algn="l"/>
              </a:tabLst>
            </a:pPr>
            <a:r>
              <a:rPr lang="ru-RU"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Трудовые династии </a:t>
            </a:r>
            <a:r>
              <a:rPr lang="ru-RU"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орчан</a:t>
            </a:r>
            <a:endParaRPr lang="ru-RU"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Прямоугольник 15"/>
          <p:cNvSpPr/>
          <p:nvPr/>
        </p:nvSpPr>
        <p:spPr>
          <a:xfrm>
            <a:off x="-23721" y="-49735"/>
            <a:ext cx="2848402" cy="7017306"/>
          </a:xfrm>
          <a:prstGeom prst="rect">
            <a:avLst/>
          </a:prstGeom>
        </p:spPr>
        <p:txBody>
          <a:bodyPr wrap="square">
            <a:spAutoFit/>
          </a:bodyPr>
          <a:lstStyle/>
          <a:p>
            <a:pPr>
              <a:lnSpc>
                <a:spcPct val="150000"/>
              </a:lnSpc>
            </a:pPr>
            <a:r>
              <a:rPr lang="ru-RU" sz="2000" b="1" dirty="0">
                <a:latin typeface="Times New Roman" panose="02020603050405020304" pitchFamily="18" charset="0"/>
                <a:cs typeface="Times New Roman" panose="02020603050405020304" pitchFamily="18" charset="0"/>
              </a:rPr>
              <a:t>Недорезов Александр Александрович более 20 лет проработал </a:t>
            </a:r>
            <a:r>
              <a:rPr lang="ru-RU" sz="2000" b="1" dirty="0" smtClean="0">
                <a:latin typeface="Times New Roman" panose="02020603050405020304" pitchFamily="18" charset="0"/>
                <a:cs typeface="Times New Roman" panose="02020603050405020304" pitchFamily="18" charset="0"/>
              </a:rPr>
              <a:t>монтером </a:t>
            </a:r>
            <a:r>
              <a:rPr lang="ru-RU" sz="2000" b="1" dirty="0">
                <a:latin typeface="Times New Roman" panose="02020603050405020304" pitchFamily="18" charset="0"/>
                <a:cs typeface="Times New Roman" panose="02020603050405020304" pitchFamily="18" charset="0"/>
              </a:rPr>
              <a:t>железнодорожных </a:t>
            </a:r>
            <a:r>
              <a:rPr lang="ru-RU" sz="2000" b="1" dirty="0" smtClean="0">
                <a:latin typeface="Times New Roman" panose="02020603050405020304" pitchFamily="18" charset="0"/>
                <a:cs typeface="Times New Roman" panose="02020603050405020304" pitchFamily="18" charset="0"/>
              </a:rPr>
              <a:t>путей.</a:t>
            </a:r>
          </a:p>
          <a:p>
            <a:pPr>
              <a:lnSpc>
                <a:spcPct val="150000"/>
              </a:lnSpc>
            </a:pPr>
            <a:r>
              <a:rPr lang="ru-RU" sz="2000" b="1" dirty="0" smtClean="0">
                <a:latin typeface="Times New Roman" panose="02020603050405020304" pitchFamily="18" charset="0"/>
                <a:cs typeface="Times New Roman" panose="02020603050405020304" pitchFamily="18" charset="0"/>
              </a:rPr>
              <a:t>Недорезов </a:t>
            </a:r>
            <a:r>
              <a:rPr lang="ru-RU" sz="2000" b="1" dirty="0">
                <a:latin typeface="Times New Roman" panose="02020603050405020304" pitchFamily="18" charset="0"/>
                <a:cs typeface="Times New Roman" panose="02020603050405020304" pitchFamily="18" charset="0"/>
              </a:rPr>
              <a:t>Максим Александрович </a:t>
            </a:r>
            <a:r>
              <a:rPr lang="ru-RU" sz="2000" b="1" dirty="0" smtClean="0">
                <a:latin typeface="Times New Roman" panose="02020603050405020304" pitchFamily="18" charset="0"/>
                <a:cs typeface="Times New Roman" panose="02020603050405020304" pitchFamily="18" charset="0"/>
              </a:rPr>
              <a:t>продолжил дело отца.</a:t>
            </a:r>
            <a:endParaRPr lang="ru-RU" sz="2000" b="1" dirty="0">
              <a:latin typeface="Times New Roman" panose="02020603050405020304" pitchFamily="18" charset="0"/>
              <a:cs typeface="Times New Roman" panose="02020603050405020304" pitchFamily="18" charset="0"/>
            </a:endParaRPr>
          </a:p>
          <a:p>
            <a:pPr>
              <a:lnSpc>
                <a:spcPct val="150000"/>
              </a:lnSpc>
            </a:pPr>
            <a:r>
              <a:rPr lang="ru-RU" sz="2000" b="1" dirty="0">
                <a:latin typeface="Times New Roman" panose="02020603050405020304" pitchFamily="18" charset="0"/>
                <a:cs typeface="Times New Roman" panose="02020603050405020304" pitchFamily="18" charset="0"/>
              </a:rPr>
              <a:t>Недорезов Андрей Максимович: </a:t>
            </a:r>
            <a:endParaRPr lang="ru-RU" sz="2000" b="1" dirty="0" smtClean="0">
              <a:latin typeface="Times New Roman" panose="02020603050405020304" pitchFamily="18" charset="0"/>
              <a:cs typeface="Times New Roman" panose="02020603050405020304" pitchFamily="18" charset="0"/>
            </a:endParaRPr>
          </a:p>
          <a:p>
            <a:pPr>
              <a:lnSpc>
                <a:spcPct val="150000"/>
              </a:lnSpc>
            </a:pPr>
            <a:r>
              <a:rPr lang="ru-RU" sz="2000" b="1" dirty="0" smtClean="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Когда я вырасту, </a:t>
            </a:r>
            <a:endParaRPr lang="ru-RU" sz="2000" b="1" dirty="0" smtClean="0">
              <a:latin typeface="Times New Roman" panose="02020603050405020304" pitchFamily="18" charset="0"/>
              <a:cs typeface="Times New Roman" panose="02020603050405020304" pitchFamily="18" charset="0"/>
            </a:endParaRPr>
          </a:p>
          <a:p>
            <a:pPr>
              <a:lnSpc>
                <a:spcPct val="150000"/>
              </a:lnSpc>
            </a:pPr>
            <a:r>
              <a:rPr lang="ru-RU" sz="2000" b="1" dirty="0" smtClean="0">
                <a:latin typeface="Times New Roman" panose="02020603050405020304" pitchFamily="18" charset="0"/>
                <a:cs typeface="Times New Roman" panose="02020603050405020304" pitchFamily="18" charset="0"/>
              </a:rPr>
              <a:t>я </a:t>
            </a:r>
            <a:r>
              <a:rPr lang="ru-RU" sz="2000" b="1" dirty="0">
                <a:latin typeface="Times New Roman" panose="02020603050405020304" pitchFamily="18" charset="0"/>
                <a:cs typeface="Times New Roman" panose="02020603050405020304" pitchFamily="18" charset="0"/>
              </a:rPr>
              <a:t>буду таким, </a:t>
            </a:r>
            <a:endParaRPr lang="ru-RU" sz="2000" b="1" dirty="0" smtClean="0">
              <a:latin typeface="Times New Roman" panose="02020603050405020304" pitchFamily="18" charset="0"/>
              <a:cs typeface="Times New Roman" panose="02020603050405020304" pitchFamily="18" charset="0"/>
            </a:endParaRPr>
          </a:p>
          <a:p>
            <a:pPr>
              <a:lnSpc>
                <a:spcPct val="150000"/>
              </a:lnSpc>
            </a:pPr>
            <a:r>
              <a:rPr lang="ru-RU" sz="2000" b="1" dirty="0" smtClean="0">
                <a:latin typeface="Times New Roman" panose="02020603050405020304" pitchFamily="18" charset="0"/>
                <a:cs typeface="Times New Roman" panose="02020603050405020304" pitchFamily="18" charset="0"/>
              </a:rPr>
              <a:t>как </a:t>
            </a:r>
            <a:r>
              <a:rPr lang="ru-RU" sz="2000" b="1" dirty="0">
                <a:latin typeface="Times New Roman" panose="02020603050405020304" pitchFamily="18" charset="0"/>
                <a:cs typeface="Times New Roman" panose="02020603050405020304" pitchFamily="18" charset="0"/>
              </a:rPr>
              <a:t>мой дед и мой отец! </a:t>
            </a:r>
            <a:r>
              <a:rPr lang="ru-RU" sz="2000" b="1" dirty="0" smtClean="0">
                <a:latin typeface="Times New Roman" panose="02020603050405020304" pitchFamily="18" charset="0"/>
                <a:cs typeface="Times New Roman" panose="02020603050405020304" pitchFamily="18" charset="0"/>
              </a:rPr>
              <a:t>Путейцем</a:t>
            </a:r>
            <a:r>
              <a:rPr lang="ru-RU" sz="2000" b="1" dirty="0">
                <a:latin typeface="Times New Roman" panose="02020603050405020304" pitchFamily="18" charset="0"/>
                <a:cs typeface="Times New Roman" panose="02020603050405020304" pitchFamily="18" charset="0"/>
              </a:rPr>
              <a:t>!</a:t>
            </a:r>
            <a:endParaRPr lang="ru-RU" sz="2000" dirty="0"/>
          </a:p>
        </p:txBody>
      </p:sp>
    </p:spTree>
    <p:extLst>
      <p:ext uri="{BB962C8B-B14F-4D97-AF65-F5344CB8AC3E}">
        <p14:creationId xmlns="" xmlns:p14="http://schemas.microsoft.com/office/powerpoint/2010/main" val="22163195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53" presetClass="entr" presetSubtype="52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fltVal val="0.5"/>
                                          </p:val>
                                        </p:tav>
                                        <p:tav tm="100000">
                                          <p:val>
                                            <p:strVal val="#ppt_x"/>
                                          </p:val>
                                        </p:tav>
                                      </p:tavLst>
                                    </p:anim>
                                    <p:anim calcmode="lin" valueType="num">
                                      <p:cBhvr>
                                        <p:cTn id="18" dur="1000" fill="hold"/>
                                        <p:tgtEl>
                                          <p:spTgt spid="12"/>
                                        </p:tgtEl>
                                        <p:attrNameLst>
                                          <p:attrName>ppt_y</p:attrName>
                                        </p:attrNameLst>
                                      </p:cBhvr>
                                      <p:tavLst>
                                        <p:tav tm="0">
                                          <p:val>
                                            <p:fltVal val="0.5"/>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750" fill="hold"/>
                                        <p:tgtEl>
                                          <p:spTgt spid="16"/>
                                        </p:tgtEl>
                                        <p:attrNameLst>
                                          <p:attrName>ppt_x</p:attrName>
                                        </p:attrNameLst>
                                      </p:cBhvr>
                                      <p:tavLst>
                                        <p:tav tm="0">
                                          <p:val>
                                            <p:strVal val="#ppt_x"/>
                                          </p:val>
                                        </p:tav>
                                        <p:tav tm="100000">
                                          <p:val>
                                            <p:strVal val="#ppt_x"/>
                                          </p:val>
                                        </p:tav>
                                      </p:tavLst>
                                    </p:anim>
                                    <p:anim calcmode="lin" valueType="num">
                                      <p:cBhvr additive="base">
                                        <p:cTn id="23" dur="17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2" presetClass="entr" presetSubtype="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000" fill="hold"/>
                                        <p:tgtEl>
                                          <p:spTgt spid="13"/>
                                        </p:tgtEl>
                                        <p:attrNameLst>
                                          <p:attrName>ppt_x</p:attrName>
                                        </p:attrNameLst>
                                      </p:cBhvr>
                                      <p:tavLst>
                                        <p:tav tm="0">
                                          <p:val>
                                            <p:strVal val="1+#ppt_w/2"/>
                                          </p:val>
                                        </p:tav>
                                        <p:tav tm="100000">
                                          <p:val>
                                            <p:strVal val="#ppt_x"/>
                                          </p:val>
                                        </p:tav>
                                      </p:tavLst>
                                    </p:anim>
                                    <p:anim calcmode="lin" valueType="num">
                                      <p:cBhvr additive="base">
                                        <p:cTn id="2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884" y="4290"/>
            <a:ext cx="12192000" cy="6937500"/>
          </a:xfrm>
          <a:prstGeom prst="rect">
            <a:avLst/>
          </a:prstGeom>
        </p:spPr>
      </p:pic>
      <p:sp>
        <p:nvSpPr>
          <p:cNvPr id="2" name="Прямоугольник 1"/>
          <p:cNvSpPr/>
          <p:nvPr/>
        </p:nvSpPr>
        <p:spPr>
          <a:xfrm>
            <a:off x="3640405" y="-95747"/>
            <a:ext cx="4840428" cy="800219"/>
          </a:xfrm>
          <a:prstGeom prst="rect">
            <a:avLst/>
          </a:prstGeom>
        </p:spPr>
        <p:txBody>
          <a:bodyPr wrap="none">
            <a:spAutoFit/>
          </a:bodyPr>
          <a:lstStyle/>
          <a:p>
            <a:pPr>
              <a:lnSpc>
                <a:spcPct val="115000"/>
              </a:lnSpc>
              <a:spcAft>
                <a:spcPts val="1000"/>
              </a:spcAft>
              <a:tabLst>
                <a:tab pos="1514475" algn="l"/>
              </a:tabLst>
            </a:pPr>
            <a:r>
              <a:rPr lang="ru-RU"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Связь поколений …</a:t>
            </a:r>
            <a:endParaRPr lang="ru-RU"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descr="C:\Users\user\Desktop\IMG-20201005-WA0014.jpg"/>
          <p:cNvPicPr/>
          <p:nvPr/>
        </p:nvPicPr>
        <p:blipFill rotWithShape="1">
          <a:blip r:embed="rId3" cstate="print">
            <a:extLst>
              <a:ext uri="{28A0092B-C50C-407E-A947-70E740481C1C}">
                <a14:useLocalDpi xmlns="" xmlns:a14="http://schemas.microsoft.com/office/drawing/2010/main" val="0"/>
              </a:ext>
            </a:extLst>
          </a:blip>
          <a:srcRect l="5893" t="11616" r="21327" b="2278"/>
          <a:stretch/>
        </p:blipFill>
        <p:spPr bwMode="auto">
          <a:xfrm rot="20384600">
            <a:off x="392385" y="1224695"/>
            <a:ext cx="2409825" cy="2138045"/>
          </a:xfrm>
          <a:prstGeom prst="rect">
            <a:avLst/>
          </a:prstGeom>
          <a:ln w="190500" cap="sq">
            <a:solidFill>
              <a:schemeClr val="accent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 xmlns:a14="http://schemas.microsoft.com/office/drawing/2010/main"/>
            </a:ext>
          </a:extLst>
        </p:spPr>
      </p:pic>
      <p:pic>
        <p:nvPicPr>
          <p:cNvPr id="7" name="Рисунок 6" descr="C:\Users\user\Desktop\IMG-20201005-WA0008.jpg"/>
          <p:cNvPicPr/>
          <p:nvPr/>
        </p:nvPicPr>
        <p:blipFill rotWithShape="1">
          <a:blip r:embed="rId4" cstate="print">
            <a:extLst>
              <a:ext uri="{28A0092B-C50C-407E-A947-70E740481C1C}">
                <a14:useLocalDpi xmlns="" xmlns:a14="http://schemas.microsoft.com/office/drawing/2010/main" val="0"/>
              </a:ext>
            </a:extLst>
          </a:blip>
          <a:srcRect t="14089" r="7193"/>
          <a:stretch/>
        </p:blipFill>
        <p:spPr bwMode="auto">
          <a:xfrm rot="1398367">
            <a:off x="3533035" y="773353"/>
            <a:ext cx="1666875" cy="2742565"/>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 xmlns:a14="http://schemas.microsoft.com/office/drawing/2010/main"/>
            </a:ext>
          </a:extLst>
        </p:spPr>
      </p:pic>
      <p:pic>
        <p:nvPicPr>
          <p:cNvPr id="9" name="Рисунок 8" descr="C:\Users\user\Desktop\IMG-20201005-WA0012.jpg"/>
          <p:cNvPicPr/>
          <p:nvPr/>
        </p:nvPicPr>
        <p:blipFill rotWithShape="1">
          <a:blip r:embed="rId5" cstate="print">
            <a:extLst>
              <a:ext uri="{28A0092B-C50C-407E-A947-70E740481C1C}">
                <a14:useLocalDpi xmlns="" xmlns:a14="http://schemas.microsoft.com/office/drawing/2010/main" val="0"/>
              </a:ext>
            </a:extLst>
          </a:blip>
          <a:srcRect l="18761" t="7056" r="17902"/>
          <a:stretch/>
        </p:blipFill>
        <p:spPr bwMode="auto">
          <a:xfrm>
            <a:off x="178333" y="3911110"/>
            <a:ext cx="2550160" cy="2807335"/>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 xmlns:a14="http://schemas.microsoft.com/office/drawing/2010/main"/>
            </a:ext>
          </a:extLst>
        </p:spPr>
      </p:pic>
      <p:pic>
        <p:nvPicPr>
          <p:cNvPr id="10" name="Рисунок 9" descr="C:\Users\user\Desktop\IMG-20201005-WA0006.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0424262">
            <a:off x="3072138" y="3195931"/>
            <a:ext cx="3508248" cy="2256200"/>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Прямоугольник 10"/>
          <p:cNvSpPr/>
          <p:nvPr/>
        </p:nvSpPr>
        <p:spPr>
          <a:xfrm>
            <a:off x="2940394" y="5051748"/>
            <a:ext cx="4714872" cy="1569660"/>
          </a:xfrm>
          <a:prstGeom prst="rect">
            <a:avLst/>
          </a:prstGeom>
        </p:spPr>
        <p:txBody>
          <a:bodyPr wrap="square">
            <a:sp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Народный мастер – это сила,</a:t>
            </a:r>
          </a:p>
          <a:p>
            <a:pPr algn="ctr"/>
            <a:r>
              <a:rPr lang="ru-RU" sz="2400" b="1" dirty="0">
                <a:solidFill>
                  <a:srgbClr val="FF0000"/>
                </a:solidFill>
                <a:latin typeface="Times New Roman" panose="02020603050405020304" pitchFamily="18" charset="0"/>
                <a:cs typeface="Times New Roman" panose="02020603050405020304" pitchFamily="18" charset="0"/>
              </a:rPr>
              <a:t>Небесный дар жизнь подарила!</a:t>
            </a:r>
          </a:p>
          <a:p>
            <a:pPr algn="ctr"/>
            <a:r>
              <a:rPr lang="ru-RU" sz="2400" b="1" dirty="0">
                <a:solidFill>
                  <a:srgbClr val="FF0000"/>
                </a:solidFill>
                <a:latin typeface="Times New Roman" panose="02020603050405020304" pitchFamily="18" charset="0"/>
                <a:cs typeface="Times New Roman" panose="02020603050405020304" pitchFamily="18" charset="0"/>
              </a:rPr>
              <a:t>Талантами богата Русь!</a:t>
            </a:r>
          </a:p>
          <a:p>
            <a:pPr algn="ctr"/>
            <a:r>
              <a:rPr lang="ru-RU" sz="2400" b="1" dirty="0">
                <a:solidFill>
                  <a:srgbClr val="FF0000"/>
                </a:solidFill>
                <a:latin typeface="Times New Roman" panose="02020603050405020304" pitchFamily="18" charset="0"/>
                <a:cs typeface="Times New Roman" panose="02020603050405020304" pitchFamily="18" charset="0"/>
              </a:rPr>
              <a:t>Я россиянами горжусь</a:t>
            </a:r>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descr="P1000942"/>
          <p:cNvPicPr>
            <a:picLocks noChangeAspect="1" noChangeArrowheads="1"/>
          </p:cNvPicPr>
          <p:nvPr/>
        </p:nvPicPr>
        <p:blipFill>
          <a:blip r:embed="rId7" cstate="print"/>
          <a:srcRect/>
          <a:stretch>
            <a:fillRect/>
          </a:stretch>
        </p:blipFill>
        <p:spPr bwMode="auto">
          <a:xfrm>
            <a:off x="8865216" y="265995"/>
            <a:ext cx="3113353" cy="2766367"/>
          </a:xfrm>
          <a:prstGeom prst="rect">
            <a:avLst/>
          </a:prstGeom>
          <a:noFill/>
          <a:ln w="57150">
            <a:pattFill prst="sphere">
              <a:fgClr>
                <a:srgbClr val="FF33CC"/>
              </a:fgClr>
              <a:bgClr>
                <a:srgbClr val="FFFFFF"/>
              </a:bgClr>
            </a:pattFill>
            <a:miter lim="800000"/>
            <a:headEnd/>
            <a:tailEnd/>
          </a:ln>
        </p:spPr>
      </p:pic>
      <p:pic>
        <p:nvPicPr>
          <p:cNvPr id="13" name="Picture 20" descr="IMG_20150315_121547"/>
          <p:cNvPicPr>
            <a:picLocks noChangeAspect="1" noChangeArrowheads="1"/>
          </p:cNvPicPr>
          <p:nvPr/>
        </p:nvPicPr>
        <p:blipFill rotWithShape="1">
          <a:blip r:embed="rId8" cstate="print"/>
          <a:srcRect l="7599" t="21210" r="4038" b="14115"/>
          <a:stretch/>
        </p:blipFill>
        <p:spPr bwMode="auto">
          <a:xfrm rot="20068850">
            <a:off x="7302256" y="826498"/>
            <a:ext cx="1481328" cy="1207008"/>
          </a:xfrm>
          <a:prstGeom prst="rect">
            <a:avLst/>
          </a:prstGeom>
          <a:noFill/>
          <a:ln w="57150">
            <a:solidFill>
              <a:srgbClr val="0000FF"/>
            </a:solidFill>
            <a:miter lim="800000"/>
            <a:headEnd/>
            <a:tailEnd/>
          </a:ln>
        </p:spPr>
      </p:pic>
      <p:pic>
        <p:nvPicPr>
          <p:cNvPr id="14" name="Picture 19" descr="IMG_20150315_121432"/>
          <p:cNvPicPr>
            <a:picLocks noChangeAspect="1" noChangeArrowheads="1"/>
          </p:cNvPicPr>
          <p:nvPr/>
        </p:nvPicPr>
        <p:blipFill rotWithShape="1">
          <a:blip r:embed="rId9" cstate="print"/>
          <a:srcRect l="6926" t="7333" r="8446" b="5666"/>
          <a:stretch/>
        </p:blipFill>
        <p:spPr bwMode="auto">
          <a:xfrm>
            <a:off x="7318664" y="1972404"/>
            <a:ext cx="1417320" cy="1417320"/>
          </a:xfrm>
          <a:prstGeom prst="rect">
            <a:avLst/>
          </a:prstGeom>
          <a:noFill/>
          <a:ln w="57150">
            <a:solidFill>
              <a:srgbClr val="FF0000"/>
            </a:solidFill>
            <a:miter lim="800000"/>
            <a:headEnd/>
            <a:tailEnd/>
          </a:ln>
        </p:spPr>
      </p:pic>
      <p:pic>
        <p:nvPicPr>
          <p:cNvPr id="15" name="Picture 10" descr="IMG_20150315_120952"/>
          <p:cNvPicPr>
            <a:picLocks noChangeAspect="1" noChangeArrowheads="1"/>
          </p:cNvPicPr>
          <p:nvPr/>
        </p:nvPicPr>
        <p:blipFill rotWithShape="1">
          <a:blip r:embed="rId10" cstate="print"/>
          <a:srcRect t="7332" b="8473"/>
          <a:stretch/>
        </p:blipFill>
        <p:spPr>
          <a:xfrm rot="19977433">
            <a:off x="7783282" y="3356888"/>
            <a:ext cx="1595523" cy="1371600"/>
          </a:xfrm>
          <a:prstGeom prst="rect">
            <a:avLst/>
          </a:prstGeom>
          <a:ln w="57150">
            <a:solidFill>
              <a:srgbClr val="00FF00"/>
            </a:solidFill>
          </a:ln>
        </p:spPr>
      </p:pic>
      <p:pic>
        <p:nvPicPr>
          <p:cNvPr id="16" name="Picture 12" descr="P1000959"/>
          <p:cNvPicPr>
            <a:picLocks noChangeAspect="1" noChangeArrowheads="1"/>
          </p:cNvPicPr>
          <p:nvPr/>
        </p:nvPicPr>
        <p:blipFill rotWithShape="1">
          <a:blip r:embed="rId11" cstate="print"/>
          <a:srcRect t="13525" r="8061" b="3712"/>
          <a:stretch/>
        </p:blipFill>
        <p:spPr>
          <a:xfrm>
            <a:off x="10682163" y="5082506"/>
            <a:ext cx="1363392" cy="1635640"/>
          </a:xfrm>
          <a:prstGeom prst="rect">
            <a:avLst/>
          </a:prstGeom>
          <a:ln w="57150">
            <a:solidFill>
              <a:srgbClr val="0000FF"/>
            </a:solidFill>
          </a:ln>
        </p:spPr>
      </p:pic>
      <p:pic>
        <p:nvPicPr>
          <p:cNvPr id="17" name="Picture 13" descr="P1000960"/>
          <p:cNvPicPr>
            <a:picLocks noChangeAspect="1" noChangeArrowheads="1"/>
          </p:cNvPicPr>
          <p:nvPr/>
        </p:nvPicPr>
        <p:blipFill>
          <a:blip r:embed="rId12" cstate="print"/>
          <a:srcRect/>
          <a:stretch>
            <a:fillRect/>
          </a:stretch>
        </p:blipFill>
        <p:spPr>
          <a:xfrm>
            <a:off x="7617755" y="5104589"/>
            <a:ext cx="1234185" cy="1644785"/>
          </a:xfrm>
          <a:prstGeom prst="rect">
            <a:avLst/>
          </a:prstGeom>
          <a:ln w="57150">
            <a:solidFill>
              <a:srgbClr val="00FF00"/>
            </a:solidFill>
          </a:ln>
        </p:spPr>
      </p:pic>
      <p:pic>
        <p:nvPicPr>
          <p:cNvPr id="18" name="Picture 14" descr="P1000961"/>
          <p:cNvPicPr>
            <a:picLocks noChangeAspect="1" noChangeArrowheads="1"/>
          </p:cNvPicPr>
          <p:nvPr/>
        </p:nvPicPr>
        <p:blipFill rotWithShape="1">
          <a:blip r:embed="rId13" cstate="print"/>
          <a:srcRect l="-91" t="993" r="3281" b="9675"/>
          <a:stretch/>
        </p:blipFill>
        <p:spPr bwMode="auto">
          <a:xfrm>
            <a:off x="9079357" y="5073361"/>
            <a:ext cx="1298447" cy="1644785"/>
          </a:xfrm>
          <a:prstGeom prst="rect">
            <a:avLst/>
          </a:prstGeom>
          <a:noFill/>
          <a:ln w="57150">
            <a:solidFill>
              <a:srgbClr val="FF33CC"/>
            </a:solidFill>
            <a:miter lim="800000"/>
            <a:headEnd/>
            <a:tailEnd/>
          </a:ln>
        </p:spPr>
      </p:pic>
      <p:pic>
        <p:nvPicPr>
          <p:cNvPr id="19" name="Picture 18" descr="P1000965"/>
          <p:cNvPicPr>
            <a:picLocks noChangeAspect="1" noChangeArrowheads="1"/>
          </p:cNvPicPr>
          <p:nvPr/>
        </p:nvPicPr>
        <p:blipFill>
          <a:blip r:embed="rId14" cstate="print"/>
          <a:srcRect/>
          <a:stretch>
            <a:fillRect/>
          </a:stretch>
        </p:blipFill>
        <p:spPr bwMode="auto">
          <a:xfrm>
            <a:off x="9769045" y="3353707"/>
            <a:ext cx="1617433" cy="1454416"/>
          </a:xfrm>
          <a:prstGeom prst="rect">
            <a:avLst/>
          </a:prstGeom>
          <a:noFill/>
          <a:ln w="57150">
            <a:solidFill>
              <a:schemeClr val="folHlink"/>
            </a:solidFill>
            <a:miter lim="800000"/>
            <a:headEnd/>
            <a:tailEnd/>
          </a:ln>
        </p:spPr>
      </p:pic>
      <p:sp>
        <p:nvSpPr>
          <p:cNvPr id="20" name="Прямоугольник 19"/>
          <p:cNvSpPr/>
          <p:nvPr/>
        </p:nvSpPr>
        <p:spPr>
          <a:xfrm rot="20295917">
            <a:off x="668244" y="2746500"/>
            <a:ext cx="1782026" cy="584775"/>
          </a:xfrm>
          <a:prstGeom prst="rect">
            <a:avLst/>
          </a:prstGeom>
        </p:spPr>
        <p:txBody>
          <a:bodyPr wrap="none">
            <a:spAutoFit/>
          </a:bodyPr>
          <a:lstStyle/>
          <a:p>
            <a:r>
              <a:rPr lang="ru-R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Сивая </a:t>
            </a:r>
            <a:r>
              <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Нина </a:t>
            </a:r>
          </a:p>
          <a:p>
            <a:r>
              <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Петровна </a:t>
            </a:r>
            <a:r>
              <a:rPr lang="ru-R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83 года</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rot="1381882">
            <a:off x="3286371" y="2270290"/>
            <a:ext cx="1395368" cy="1077218"/>
          </a:xfrm>
          <a:prstGeom prst="rect">
            <a:avLst/>
          </a:prstGeom>
        </p:spPr>
        <p:txBody>
          <a:bodyPr wrap="square">
            <a:spAutoFit/>
          </a:bodyPr>
          <a:lstStyle/>
          <a:p>
            <a:r>
              <a:rPr lang="ru-R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Беликова </a:t>
            </a:r>
            <a:endPar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Татьяна </a:t>
            </a:r>
            <a:r>
              <a:rPr lang="ru-R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Анатольевна </a:t>
            </a:r>
            <a:endPar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60 лет</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1785583" y="3999387"/>
            <a:ext cx="1614224" cy="1077218"/>
          </a:xfrm>
          <a:prstGeom prst="rect">
            <a:avLst/>
          </a:prstGeom>
        </p:spPr>
        <p:txBody>
          <a:bodyPr wrap="none">
            <a:spAutoFit/>
          </a:bodyPr>
          <a:lstStyle/>
          <a:p>
            <a:r>
              <a:rPr lang="ru-RU" sz="1600" b="1" dirty="0">
                <a:latin typeface="Times New Roman" panose="02020603050405020304" pitchFamily="18" charset="0"/>
                <a:ea typeface="Calibri" panose="020F0502020204030204" pitchFamily="34" charset="0"/>
                <a:cs typeface="Times New Roman" panose="02020603050405020304" pitchFamily="18" charset="0"/>
              </a:rPr>
              <a:t>Свобода </a:t>
            </a:r>
            <a:endParaRPr lang="ru-RU" sz="1600" b="1" dirty="0" smtClean="0">
              <a:latin typeface="Times New Roman" panose="02020603050405020304" pitchFamily="18" charset="0"/>
              <a:ea typeface="Calibri" panose="020F0502020204030204" pitchFamily="34" charset="0"/>
              <a:cs typeface="Times New Roman" panose="02020603050405020304" pitchFamily="18" charset="0"/>
            </a:endParaRPr>
          </a:p>
          <a:p>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Ирина </a:t>
            </a:r>
          </a:p>
          <a:p>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Владимировна </a:t>
            </a:r>
          </a:p>
          <a:p>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33 года</a:t>
            </a:r>
            <a:endParaRPr lang="ru-RU" sz="1600" dirty="0"/>
          </a:p>
        </p:txBody>
      </p:sp>
      <p:sp>
        <p:nvSpPr>
          <p:cNvPr id="23" name="Прямоугольник 22"/>
          <p:cNvSpPr/>
          <p:nvPr/>
        </p:nvSpPr>
        <p:spPr>
          <a:xfrm rot="20445900">
            <a:off x="4722294" y="4616857"/>
            <a:ext cx="2076848" cy="338554"/>
          </a:xfrm>
          <a:prstGeom prst="rect">
            <a:avLst/>
          </a:prstGeom>
        </p:spPr>
        <p:txBody>
          <a:bodyPr wrap="square">
            <a:spAutoFit/>
          </a:bodyPr>
          <a:lstStyle/>
          <a:p>
            <a:r>
              <a:rPr lang="ru-RU" sz="1600" b="1" dirty="0">
                <a:latin typeface="Times New Roman" panose="02020603050405020304" pitchFamily="18" charset="0"/>
                <a:ea typeface="Calibri" panose="020F0502020204030204" pitchFamily="34" charset="0"/>
                <a:cs typeface="Times New Roman" panose="02020603050405020304" pitchFamily="18" charset="0"/>
              </a:rPr>
              <a:t>Свобода Оля 5 лет</a:t>
            </a:r>
            <a:endParaRPr lang="ru-RU" sz="1600" dirty="0"/>
          </a:p>
        </p:txBody>
      </p:sp>
      <p:sp>
        <p:nvSpPr>
          <p:cNvPr id="24" name="Прямоугольник 23"/>
          <p:cNvSpPr/>
          <p:nvPr/>
        </p:nvSpPr>
        <p:spPr>
          <a:xfrm>
            <a:off x="10305288" y="240000"/>
            <a:ext cx="1752943" cy="1077218"/>
          </a:xfrm>
          <a:prstGeom prst="rect">
            <a:avLst/>
          </a:prstGeom>
        </p:spPr>
        <p:txBody>
          <a:bodyPr wrap="square">
            <a:spAutoFit/>
          </a:bodyPr>
          <a:lstStyle/>
          <a:p>
            <a:r>
              <a:rPr lang="ru-RU" sz="1600" b="1" dirty="0" smtClean="0">
                <a:solidFill>
                  <a:schemeClr val="bg1"/>
                </a:solidFill>
                <a:latin typeface="Times New Roman" panose="02020603050405020304" pitchFamily="18" charset="0"/>
                <a:cs typeface="Times New Roman" panose="02020603050405020304" pitchFamily="18" charset="0"/>
              </a:rPr>
              <a:t>Недорезов</a:t>
            </a:r>
          </a:p>
          <a:p>
            <a:r>
              <a:rPr lang="ru-RU" sz="1600" b="1" dirty="0" smtClean="0">
                <a:solidFill>
                  <a:schemeClr val="bg1"/>
                </a:solidFill>
                <a:latin typeface="Times New Roman" panose="02020603050405020304" pitchFamily="18" charset="0"/>
                <a:cs typeface="Times New Roman" panose="02020603050405020304" pitchFamily="18" charset="0"/>
              </a:rPr>
              <a:t> </a:t>
            </a:r>
            <a:r>
              <a:rPr lang="ru-RU" sz="1600" b="1" dirty="0">
                <a:solidFill>
                  <a:schemeClr val="bg1"/>
                </a:solidFill>
                <a:latin typeface="Times New Roman" panose="02020603050405020304" pitchFamily="18" charset="0"/>
                <a:cs typeface="Times New Roman" panose="02020603050405020304" pitchFamily="18" charset="0"/>
              </a:rPr>
              <a:t>Александр </a:t>
            </a:r>
            <a:endParaRPr lang="ru-RU" sz="1600" b="1" dirty="0" smtClean="0">
              <a:solidFill>
                <a:schemeClr val="bg1"/>
              </a:solidFill>
              <a:latin typeface="Times New Roman" panose="02020603050405020304" pitchFamily="18" charset="0"/>
              <a:cs typeface="Times New Roman" panose="02020603050405020304" pitchFamily="18" charset="0"/>
            </a:endParaRPr>
          </a:p>
          <a:p>
            <a:r>
              <a:rPr lang="ru-RU" sz="1600" b="1" dirty="0" smtClean="0">
                <a:solidFill>
                  <a:schemeClr val="bg1"/>
                </a:solidFill>
                <a:latin typeface="Times New Roman" panose="02020603050405020304" pitchFamily="18" charset="0"/>
                <a:cs typeface="Times New Roman" panose="02020603050405020304" pitchFamily="18" charset="0"/>
              </a:rPr>
              <a:t>Александрович </a:t>
            </a:r>
          </a:p>
          <a:p>
            <a:r>
              <a:rPr lang="ru-RU" sz="1600" b="1" dirty="0" smtClean="0">
                <a:solidFill>
                  <a:schemeClr val="bg1"/>
                </a:solidFill>
                <a:latin typeface="Times New Roman" panose="02020603050405020304" pitchFamily="18" charset="0"/>
                <a:cs typeface="Times New Roman" panose="02020603050405020304" pitchFamily="18" charset="0"/>
              </a:rPr>
              <a:t>62 года </a:t>
            </a:r>
          </a:p>
        </p:txBody>
      </p:sp>
      <p:sp>
        <p:nvSpPr>
          <p:cNvPr id="25" name="Прямоугольник 24"/>
          <p:cNvSpPr/>
          <p:nvPr/>
        </p:nvSpPr>
        <p:spPr>
          <a:xfrm>
            <a:off x="9004773" y="2257473"/>
            <a:ext cx="1185517" cy="830997"/>
          </a:xfrm>
          <a:prstGeom prst="rect">
            <a:avLst/>
          </a:prstGeom>
        </p:spPr>
        <p:txBody>
          <a:bodyPr wrap="none">
            <a:spAutoFit/>
          </a:bodyPr>
          <a:lstStyle/>
          <a:p>
            <a:r>
              <a:rPr lang="ru-RU" sz="1600" b="1" dirty="0">
                <a:solidFill>
                  <a:schemeClr val="bg1"/>
                </a:solidFill>
                <a:latin typeface="Times New Roman" panose="02020603050405020304" pitchFamily="18" charset="0"/>
                <a:cs typeface="Times New Roman" panose="02020603050405020304" pitchFamily="18" charset="0"/>
              </a:rPr>
              <a:t>Недорезов </a:t>
            </a:r>
            <a:endParaRPr lang="ru-RU" sz="1600" b="1" dirty="0" smtClean="0">
              <a:solidFill>
                <a:schemeClr val="bg1"/>
              </a:solidFill>
              <a:latin typeface="Times New Roman" panose="02020603050405020304" pitchFamily="18" charset="0"/>
              <a:cs typeface="Times New Roman" panose="02020603050405020304" pitchFamily="18" charset="0"/>
            </a:endParaRPr>
          </a:p>
          <a:p>
            <a:r>
              <a:rPr lang="ru-RU" sz="1600" b="1" dirty="0" smtClean="0">
                <a:solidFill>
                  <a:schemeClr val="bg1"/>
                </a:solidFill>
                <a:latin typeface="Times New Roman" panose="02020603050405020304" pitchFamily="18" charset="0"/>
                <a:cs typeface="Times New Roman" panose="02020603050405020304" pitchFamily="18" charset="0"/>
              </a:rPr>
              <a:t>Андрей </a:t>
            </a:r>
          </a:p>
          <a:p>
            <a:r>
              <a:rPr lang="ru-RU" sz="1600" b="1" dirty="0" smtClean="0">
                <a:solidFill>
                  <a:schemeClr val="bg1"/>
                </a:solidFill>
                <a:latin typeface="Times New Roman" panose="02020603050405020304" pitchFamily="18" charset="0"/>
                <a:cs typeface="Times New Roman" panose="02020603050405020304" pitchFamily="18" charset="0"/>
              </a:rPr>
              <a:t>6 </a:t>
            </a:r>
            <a:r>
              <a:rPr lang="ru-RU" sz="1600" b="1" dirty="0">
                <a:solidFill>
                  <a:schemeClr val="bg1"/>
                </a:solidFill>
                <a:latin typeface="Times New Roman" panose="02020603050405020304" pitchFamily="18" charset="0"/>
                <a:cs typeface="Times New Roman" panose="02020603050405020304" pitchFamily="18" charset="0"/>
              </a:rPr>
              <a:t>лет</a:t>
            </a:r>
          </a:p>
        </p:txBody>
      </p:sp>
      <p:sp>
        <p:nvSpPr>
          <p:cNvPr id="3" name="Прямоугольник 2"/>
          <p:cNvSpPr/>
          <p:nvPr/>
        </p:nvSpPr>
        <p:spPr>
          <a:xfrm>
            <a:off x="51255" y="-69197"/>
            <a:ext cx="3479026" cy="1200329"/>
          </a:xfrm>
          <a:prstGeom prst="rect">
            <a:avLst/>
          </a:prstGeom>
        </p:spPr>
        <p:txBody>
          <a:bodyPr wrap="square">
            <a:spAutoFit/>
          </a:bodyPr>
          <a:lstStyle/>
          <a:p>
            <a:r>
              <a:rPr lang="ru-RU" b="1" dirty="0">
                <a:solidFill>
                  <a:srgbClr val="333333"/>
                </a:solidFill>
                <a:latin typeface="Times New Roman" panose="02020603050405020304" pitchFamily="18" charset="0"/>
                <a:cs typeface="Times New Roman" panose="02020603050405020304" pitchFamily="18" charset="0"/>
              </a:rPr>
              <a:t>Оренбургский пуховый платок Он согреет, как тёплое слово, Даст мне силы, как влаги глоток.</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163195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0-#ppt_w/2"/>
                                          </p:val>
                                        </p:tav>
                                        <p:tav tm="100000">
                                          <p:val>
                                            <p:strVal val="#ppt_x"/>
                                          </p:val>
                                        </p:tav>
                                      </p:tavLst>
                                    </p:anim>
                                    <p:anim calcmode="lin" valueType="num">
                                      <p:cBhvr additive="base">
                                        <p:cTn id="15" dur="20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9"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2000" fill="hold"/>
                                        <p:tgtEl>
                                          <p:spTgt spid="20"/>
                                        </p:tgtEl>
                                        <p:attrNameLst>
                                          <p:attrName>ppt_x</p:attrName>
                                        </p:attrNameLst>
                                      </p:cBhvr>
                                      <p:tavLst>
                                        <p:tav tm="0">
                                          <p:val>
                                            <p:strVal val="0-#ppt_w/2"/>
                                          </p:val>
                                        </p:tav>
                                        <p:tav tm="100000">
                                          <p:val>
                                            <p:strVal val="#ppt_x"/>
                                          </p:val>
                                        </p:tav>
                                      </p:tavLst>
                                    </p:anim>
                                    <p:anim calcmode="lin" valueType="num">
                                      <p:cBhvr additive="base">
                                        <p:cTn id="19" dur="2000" fill="hold"/>
                                        <p:tgtEl>
                                          <p:spTgt spid="2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2000" fill="hold"/>
                                        <p:tgtEl>
                                          <p:spTgt spid="21"/>
                                        </p:tgtEl>
                                        <p:attrNameLst>
                                          <p:attrName>ppt_x</p:attrName>
                                        </p:attrNameLst>
                                      </p:cBhvr>
                                      <p:tavLst>
                                        <p:tav tm="0">
                                          <p:val>
                                            <p:strVal val="#ppt_x"/>
                                          </p:val>
                                        </p:tav>
                                        <p:tav tm="100000">
                                          <p:val>
                                            <p:strVal val="#ppt_x"/>
                                          </p:val>
                                        </p:tav>
                                      </p:tavLst>
                                    </p:anim>
                                    <p:anim calcmode="lin" valueType="num">
                                      <p:cBhvr additive="base">
                                        <p:cTn id="27" dur="2000" fill="hold"/>
                                        <p:tgtEl>
                                          <p:spTgt spid="21"/>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2000" fill="hold"/>
                                        <p:tgtEl>
                                          <p:spTgt spid="9"/>
                                        </p:tgtEl>
                                        <p:attrNameLst>
                                          <p:attrName>ppt_x</p:attrName>
                                        </p:attrNameLst>
                                      </p:cBhvr>
                                      <p:tavLst>
                                        <p:tav tm="0">
                                          <p:val>
                                            <p:strVal val="0-#ppt_w/2"/>
                                          </p:val>
                                        </p:tav>
                                        <p:tav tm="100000">
                                          <p:val>
                                            <p:strVal val="#ppt_x"/>
                                          </p:val>
                                        </p:tav>
                                      </p:tavLst>
                                    </p:anim>
                                    <p:anim calcmode="lin" valueType="num">
                                      <p:cBhvr additive="base">
                                        <p:cTn id="31" dur="2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2000" fill="hold"/>
                                        <p:tgtEl>
                                          <p:spTgt spid="22"/>
                                        </p:tgtEl>
                                        <p:attrNameLst>
                                          <p:attrName>ppt_x</p:attrName>
                                        </p:attrNameLst>
                                      </p:cBhvr>
                                      <p:tavLst>
                                        <p:tav tm="0">
                                          <p:val>
                                            <p:strVal val="0-#ppt_w/2"/>
                                          </p:val>
                                        </p:tav>
                                        <p:tav tm="100000">
                                          <p:val>
                                            <p:strVal val="#ppt_x"/>
                                          </p:val>
                                        </p:tav>
                                      </p:tavLst>
                                    </p:anim>
                                    <p:anim calcmode="lin" valueType="num">
                                      <p:cBhvr additive="base">
                                        <p:cTn id="35" dur="20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000" fill="hold"/>
                                        <p:tgtEl>
                                          <p:spTgt spid="10"/>
                                        </p:tgtEl>
                                        <p:attrNameLst>
                                          <p:attrName>ppt_x</p:attrName>
                                        </p:attrNameLst>
                                      </p:cBhvr>
                                      <p:tavLst>
                                        <p:tav tm="0">
                                          <p:val>
                                            <p:strVal val="#ppt_x"/>
                                          </p:val>
                                        </p:tav>
                                        <p:tav tm="100000">
                                          <p:val>
                                            <p:strVal val="#ppt_x"/>
                                          </p:val>
                                        </p:tav>
                                      </p:tavLst>
                                    </p:anim>
                                    <p:anim calcmode="lin" valueType="num">
                                      <p:cBhvr additive="base">
                                        <p:cTn id="39" dur="20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2000" fill="hold"/>
                                        <p:tgtEl>
                                          <p:spTgt spid="23"/>
                                        </p:tgtEl>
                                        <p:attrNameLst>
                                          <p:attrName>ppt_x</p:attrName>
                                        </p:attrNameLst>
                                      </p:cBhvr>
                                      <p:tavLst>
                                        <p:tav tm="0">
                                          <p:val>
                                            <p:strVal val="#ppt_x"/>
                                          </p:val>
                                        </p:tav>
                                        <p:tav tm="100000">
                                          <p:val>
                                            <p:strVal val="#ppt_x"/>
                                          </p:val>
                                        </p:tav>
                                      </p:tavLst>
                                    </p:anim>
                                    <p:anim calcmode="lin" valueType="num">
                                      <p:cBhvr additive="base">
                                        <p:cTn id="43" dur="2000" fill="hold"/>
                                        <p:tgtEl>
                                          <p:spTgt spid="23"/>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 presetClass="entr" presetSubtype="9"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3000" fill="hold"/>
                                        <p:tgtEl>
                                          <p:spTgt spid="3"/>
                                        </p:tgtEl>
                                        <p:attrNameLst>
                                          <p:attrName>ppt_x</p:attrName>
                                        </p:attrNameLst>
                                      </p:cBhvr>
                                      <p:tavLst>
                                        <p:tav tm="0">
                                          <p:val>
                                            <p:strVal val="0-#ppt_w/2"/>
                                          </p:val>
                                        </p:tav>
                                        <p:tav tm="100000">
                                          <p:val>
                                            <p:strVal val="#ppt_x"/>
                                          </p:val>
                                        </p:tav>
                                      </p:tavLst>
                                    </p:anim>
                                    <p:anim calcmode="lin" valueType="num">
                                      <p:cBhvr additive="base">
                                        <p:cTn id="48" dur="3000" fill="hold"/>
                                        <p:tgtEl>
                                          <p:spTgt spid="3"/>
                                        </p:tgtEl>
                                        <p:attrNameLst>
                                          <p:attrName>ppt_y</p:attrName>
                                        </p:attrNameLst>
                                      </p:cBhvr>
                                      <p:tavLst>
                                        <p:tav tm="0">
                                          <p:val>
                                            <p:strVal val="0-#ppt_h/2"/>
                                          </p:val>
                                        </p:tav>
                                        <p:tav tm="100000">
                                          <p:val>
                                            <p:strVal val="#ppt_y"/>
                                          </p:val>
                                        </p:tav>
                                      </p:tavLst>
                                    </p:anim>
                                  </p:childTnLst>
                                </p:cTn>
                              </p:par>
                            </p:childTnLst>
                          </p:cTn>
                        </p:par>
                        <p:par>
                          <p:cTn id="49" fill="hold">
                            <p:stCondLst>
                              <p:cond delay="6000"/>
                            </p:stCondLst>
                            <p:childTnLst>
                              <p:par>
                                <p:cTn id="50" presetID="2" presetClass="entr" presetSubtype="3"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000" fill="hold"/>
                                        <p:tgtEl>
                                          <p:spTgt spid="12"/>
                                        </p:tgtEl>
                                        <p:attrNameLst>
                                          <p:attrName>ppt_x</p:attrName>
                                        </p:attrNameLst>
                                      </p:cBhvr>
                                      <p:tavLst>
                                        <p:tav tm="0">
                                          <p:val>
                                            <p:strVal val="1+#ppt_w/2"/>
                                          </p:val>
                                        </p:tav>
                                        <p:tav tm="100000">
                                          <p:val>
                                            <p:strVal val="#ppt_x"/>
                                          </p:val>
                                        </p:tav>
                                      </p:tavLst>
                                    </p:anim>
                                    <p:anim calcmode="lin" valueType="num">
                                      <p:cBhvr additive="base">
                                        <p:cTn id="53" dur="200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3"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2000" fill="hold"/>
                                        <p:tgtEl>
                                          <p:spTgt spid="24"/>
                                        </p:tgtEl>
                                        <p:attrNameLst>
                                          <p:attrName>ppt_x</p:attrName>
                                        </p:attrNameLst>
                                      </p:cBhvr>
                                      <p:tavLst>
                                        <p:tav tm="0">
                                          <p:val>
                                            <p:strVal val="1+#ppt_w/2"/>
                                          </p:val>
                                        </p:tav>
                                        <p:tav tm="100000">
                                          <p:val>
                                            <p:strVal val="#ppt_x"/>
                                          </p:val>
                                        </p:tav>
                                      </p:tavLst>
                                    </p:anim>
                                    <p:anim calcmode="lin" valueType="num">
                                      <p:cBhvr additive="base">
                                        <p:cTn id="57" dur="2000" fill="hold"/>
                                        <p:tgtEl>
                                          <p:spTgt spid="24"/>
                                        </p:tgtEl>
                                        <p:attrNameLst>
                                          <p:attrName>ppt_y</p:attrName>
                                        </p:attrNameLst>
                                      </p:cBhvr>
                                      <p:tavLst>
                                        <p:tav tm="0">
                                          <p:val>
                                            <p:strVal val="0-#ppt_h/2"/>
                                          </p:val>
                                        </p:tav>
                                        <p:tav tm="100000">
                                          <p:val>
                                            <p:strVal val="#ppt_y"/>
                                          </p:val>
                                        </p:tav>
                                      </p:tavLst>
                                    </p:anim>
                                  </p:childTnLst>
                                </p:cTn>
                              </p:par>
                              <p:par>
                                <p:cTn id="58" presetID="2" presetClass="entr" presetSubtype="3"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2000" fill="hold"/>
                                        <p:tgtEl>
                                          <p:spTgt spid="25"/>
                                        </p:tgtEl>
                                        <p:attrNameLst>
                                          <p:attrName>ppt_x</p:attrName>
                                        </p:attrNameLst>
                                      </p:cBhvr>
                                      <p:tavLst>
                                        <p:tav tm="0">
                                          <p:val>
                                            <p:strVal val="1+#ppt_w/2"/>
                                          </p:val>
                                        </p:tav>
                                        <p:tav tm="100000">
                                          <p:val>
                                            <p:strVal val="#ppt_x"/>
                                          </p:val>
                                        </p:tav>
                                      </p:tavLst>
                                    </p:anim>
                                    <p:anim calcmode="lin" valueType="num">
                                      <p:cBhvr additive="base">
                                        <p:cTn id="61" dur="2000" fill="hold"/>
                                        <p:tgtEl>
                                          <p:spTgt spid="25"/>
                                        </p:tgtEl>
                                        <p:attrNameLst>
                                          <p:attrName>ppt_y</p:attrName>
                                        </p:attrNameLst>
                                      </p:cBhvr>
                                      <p:tavLst>
                                        <p:tav tm="0">
                                          <p:val>
                                            <p:strVal val="0-#ppt_h/2"/>
                                          </p:val>
                                        </p:tav>
                                        <p:tav tm="100000">
                                          <p:val>
                                            <p:strVal val="#ppt_y"/>
                                          </p:val>
                                        </p:tav>
                                      </p:tavLst>
                                    </p:anim>
                                  </p:childTnLst>
                                </p:cTn>
                              </p:par>
                            </p:childTnLst>
                          </p:cTn>
                        </p:par>
                        <p:par>
                          <p:cTn id="62" fill="hold">
                            <p:stCondLst>
                              <p:cond delay="8000"/>
                            </p:stCondLst>
                            <p:childTnLst>
                              <p:par>
                                <p:cTn id="63" presetID="6" presetClass="entr" presetSubtype="32"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ircle(out)">
                                      <p:cBhvr>
                                        <p:cTn id="65" dur="1000"/>
                                        <p:tgtEl>
                                          <p:spTgt spid="13"/>
                                        </p:tgtEl>
                                      </p:cBhvr>
                                    </p:animEffect>
                                  </p:childTnLst>
                                </p:cTn>
                              </p:par>
                              <p:par>
                                <p:cTn id="66" presetID="6" presetClass="entr" presetSubtype="32"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out)">
                                      <p:cBhvr>
                                        <p:cTn id="68" dur="1000"/>
                                        <p:tgtEl>
                                          <p:spTgt spid="14"/>
                                        </p:tgtEl>
                                      </p:cBhvr>
                                    </p:animEffect>
                                  </p:childTnLst>
                                </p:cTn>
                              </p:par>
                              <p:par>
                                <p:cTn id="69" presetID="6" presetClass="entr" presetSubtype="3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out)">
                                      <p:cBhvr>
                                        <p:cTn id="71" dur="1000"/>
                                        <p:tgtEl>
                                          <p:spTgt spid="15"/>
                                        </p:tgtEl>
                                      </p:cBhvr>
                                    </p:animEffect>
                                  </p:childTnLst>
                                </p:cTn>
                              </p:par>
                            </p:childTnLst>
                          </p:cTn>
                        </p:par>
                        <p:par>
                          <p:cTn id="72" fill="hold">
                            <p:stCondLst>
                              <p:cond delay="9000"/>
                            </p:stCondLst>
                            <p:childTnLst>
                              <p:par>
                                <p:cTn id="73" presetID="22" presetClass="entr" presetSubtype="8"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1000"/>
                                        <p:tgtEl>
                                          <p:spTgt spid="17"/>
                                        </p:tgtEl>
                                      </p:cBhvr>
                                    </p:animEffect>
                                  </p:childTnLst>
                                </p:cTn>
                              </p:par>
                              <p:par>
                                <p:cTn id="76" presetID="22" presetClass="entr" presetSubtype="8"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000"/>
                                        <p:tgtEl>
                                          <p:spTgt spid="18"/>
                                        </p:tgtEl>
                                      </p:cBhvr>
                                    </p:animEffect>
                                  </p:childTnLst>
                                </p:cTn>
                              </p:par>
                              <p:par>
                                <p:cTn id="79" presetID="22" presetClass="entr" presetSubtype="8"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1000"/>
                                        <p:tgtEl>
                                          <p:spTgt spid="16"/>
                                        </p:tgtEl>
                                      </p:cBhvr>
                                    </p:animEffect>
                                  </p:childTnLst>
                                </p:cTn>
                              </p:par>
                              <p:par>
                                <p:cTn id="82" presetID="22" presetClass="entr" presetSubtype="1"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up)">
                                      <p:cBhvr>
                                        <p:cTn id="84" dur="1000"/>
                                        <p:tgtEl>
                                          <p:spTgt spid="19"/>
                                        </p:tgtEl>
                                      </p:cBhvr>
                                    </p:animEffect>
                                  </p:childTnLst>
                                </p:cTn>
                              </p:par>
                            </p:childTnLst>
                          </p:cTn>
                        </p:par>
                        <p:par>
                          <p:cTn id="85" fill="hold">
                            <p:stCondLst>
                              <p:cond delay="10000"/>
                            </p:stCondLst>
                            <p:childTnLst>
                              <p:par>
                                <p:cTn id="86" presetID="53" presetClass="entr" presetSubtype="16"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3000" fill="hold"/>
                                        <p:tgtEl>
                                          <p:spTgt spid="11"/>
                                        </p:tgtEl>
                                        <p:attrNameLst>
                                          <p:attrName>ppt_w</p:attrName>
                                        </p:attrNameLst>
                                      </p:cBhvr>
                                      <p:tavLst>
                                        <p:tav tm="0">
                                          <p:val>
                                            <p:fltVal val="0"/>
                                          </p:val>
                                        </p:tav>
                                        <p:tav tm="100000">
                                          <p:val>
                                            <p:strVal val="#ppt_w"/>
                                          </p:val>
                                        </p:tav>
                                      </p:tavLst>
                                    </p:anim>
                                    <p:anim calcmode="lin" valueType="num">
                                      <p:cBhvr>
                                        <p:cTn id="89" dur="3000" fill="hold"/>
                                        <p:tgtEl>
                                          <p:spTgt spid="11"/>
                                        </p:tgtEl>
                                        <p:attrNameLst>
                                          <p:attrName>ppt_h</p:attrName>
                                        </p:attrNameLst>
                                      </p:cBhvr>
                                      <p:tavLst>
                                        <p:tav tm="0">
                                          <p:val>
                                            <p:fltVal val="0"/>
                                          </p:val>
                                        </p:tav>
                                        <p:tav tm="100000">
                                          <p:val>
                                            <p:strVal val="#ppt_h"/>
                                          </p:val>
                                        </p:tav>
                                      </p:tavLst>
                                    </p:anim>
                                    <p:animEffect transition="in" filter="fade">
                                      <p:cBhvr>
                                        <p:cTn id="90"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P spid="21" grpId="0"/>
      <p:bldP spid="22" grpId="0"/>
      <p:bldP spid="23" grpId="0"/>
      <p:bldP spid="24" grpId="0"/>
      <p:bldP spid="2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937500"/>
          </a:xfrm>
          <a:prstGeom prst="rect">
            <a:avLst/>
          </a:prstGeom>
        </p:spPr>
      </p:pic>
      <p:pic>
        <p:nvPicPr>
          <p:cNvPr id="5" name="Рисунок 4" descr="E:\фото ДОУ\Национальное жилище\SAM_2070.JPG"/>
          <p:cNvPicPr/>
          <p:nvPr/>
        </p:nvPicPr>
        <p:blipFill>
          <a:blip r:embed="rId3" cstate="print"/>
          <a:srcRect/>
          <a:stretch>
            <a:fillRect/>
          </a:stretch>
        </p:blipFill>
        <p:spPr bwMode="auto">
          <a:xfrm rot="957980">
            <a:off x="6913662" y="545697"/>
            <a:ext cx="4620861" cy="3143904"/>
          </a:xfrm>
          <a:prstGeom prst="roundRect">
            <a:avLst>
              <a:gd name="adj" fmla="val 4167"/>
            </a:avLst>
          </a:prstGeom>
          <a:solidFill>
            <a:srgbClr val="FFFFFF"/>
          </a:solidFill>
          <a:ln w="76200" cap="sq">
            <a:solidFill>
              <a:srgbClr val="CC009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Рисунок 5" descr="E:\фото ДОУ\Национальное жилище\SAM_2071.JPG"/>
          <p:cNvPicPr/>
          <p:nvPr/>
        </p:nvPicPr>
        <p:blipFill>
          <a:blip r:embed="rId4" cstate="print"/>
          <a:srcRect/>
          <a:stretch>
            <a:fillRect/>
          </a:stretch>
        </p:blipFill>
        <p:spPr bwMode="auto">
          <a:xfrm rot="20953676">
            <a:off x="377119" y="554589"/>
            <a:ext cx="5178260" cy="3443769"/>
          </a:xfrm>
          <a:prstGeom prst="roundRect">
            <a:avLst>
              <a:gd name="adj" fmla="val 4167"/>
            </a:avLst>
          </a:prstGeom>
          <a:solidFill>
            <a:srgbClr val="FFFFFF"/>
          </a:solidFill>
          <a:ln w="76200" cap="sq">
            <a:solidFill>
              <a:srgbClr val="FF66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Прямоугольник 1"/>
          <p:cNvSpPr/>
          <p:nvPr/>
        </p:nvSpPr>
        <p:spPr>
          <a:xfrm>
            <a:off x="1390318" y="239388"/>
            <a:ext cx="9512284" cy="707886"/>
          </a:xfrm>
          <a:prstGeom prst="rect">
            <a:avLst/>
          </a:prstGeom>
        </p:spPr>
        <p:txBody>
          <a:bodyPr wrap="none">
            <a:spAutoFit/>
          </a:bodyPr>
          <a:lstStyle/>
          <a:p>
            <a:pPr lvl="0" indent="450850" algn="ctr" fontAlgn="base">
              <a:spcBef>
                <a:spcPct val="0"/>
              </a:spcBef>
              <a:spcAft>
                <a:spcPct val="0"/>
              </a:spcAft>
            </a:pPr>
            <a:r>
              <a:rPr lang="ru-RU" sz="4000" b="1" dirty="0" smtClean="0">
                <a:solidFill>
                  <a:srgbClr val="FF0000"/>
                </a:solidFill>
                <a:latin typeface="Times New Roman" panose="02020603050405020304" pitchFamily="18" charset="0"/>
                <a:ea typeface="Calibri" pitchFamily="34" charset="0"/>
                <a:cs typeface="Times New Roman" panose="02020603050405020304" pitchFamily="18" charset="0"/>
              </a:rPr>
              <a:t>Проект «Орск - многонациональный»</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rot="20982699">
            <a:off x="256835" y="869229"/>
            <a:ext cx="2347368" cy="523220"/>
          </a:xfrm>
          <a:prstGeom prst="rect">
            <a:avLst/>
          </a:prstGeom>
        </p:spPr>
        <p:txBody>
          <a:bodyPr wrap="square">
            <a:spAutoFit/>
          </a:bodyPr>
          <a:lstStyle/>
          <a:p>
            <a:r>
              <a:rPr lang="ru-RU" sz="2800" b="1" dirty="0" smtClean="0">
                <a:latin typeface="Times New Roman" pitchFamily="18" charset="0"/>
                <a:ea typeface="Calibri" pitchFamily="34" charset="0"/>
                <a:cs typeface="Times New Roman" pitchFamily="18" charset="0"/>
              </a:rPr>
              <a:t>Русская изба</a:t>
            </a:r>
            <a:endParaRPr lang="ru-RU" sz="2800" dirty="0"/>
          </a:p>
        </p:txBody>
      </p:sp>
      <p:sp>
        <p:nvSpPr>
          <p:cNvPr id="4" name="Прямоугольник 3"/>
          <p:cNvSpPr/>
          <p:nvPr/>
        </p:nvSpPr>
        <p:spPr>
          <a:xfrm rot="1007827">
            <a:off x="9046581" y="908873"/>
            <a:ext cx="2765437" cy="523220"/>
          </a:xfrm>
          <a:prstGeom prst="rect">
            <a:avLst/>
          </a:prstGeom>
        </p:spPr>
        <p:txBody>
          <a:bodyPr wrap="none">
            <a:spAutoFit/>
          </a:bodyPr>
          <a:lstStyle/>
          <a:p>
            <a:r>
              <a:rPr lang="ru-RU" sz="2800" b="1" dirty="0" smtClean="0">
                <a:latin typeface="Times New Roman" pitchFamily="18" charset="0"/>
                <a:ea typeface="Calibri" pitchFamily="34" charset="0"/>
                <a:cs typeface="Times New Roman" pitchFamily="18" charset="0"/>
              </a:rPr>
              <a:t>Казахская юрта</a:t>
            </a:r>
            <a:endParaRPr lang="ru-RU" sz="2800" dirty="0"/>
          </a:p>
        </p:txBody>
      </p:sp>
      <p:pic>
        <p:nvPicPr>
          <p:cNvPr id="8" name="Рисунок 7" descr="E:\фото ДОУ\День народного единства\DSC_0094.JPG"/>
          <p:cNvPicPr/>
          <p:nvPr/>
        </p:nvPicPr>
        <p:blipFill>
          <a:blip r:embed="rId5" cstate="print"/>
          <a:srcRect/>
          <a:stretch>
            <a:fillRect/>
          </a:stretch>
        </p:blipFill>
        <p:spPr bwMode="auto">
          <a:xfrm>
            <a:off x="3039156" y="1034701"/>
            <a:ext cx="6632620" cy="4868098"/>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Рисунок 8" descr="C:\Users\Public\Pictures\День народов Оренбуржья\IMG_20170912_104620.jpg"/>
          <p:cNvPicPr/>
          <p:nvPr/>
        </p:nvPicPr>
        <p:blipFill>
          <a:blip r:embed="rId6" cstate="print"/>
          <a:srcRect l="2489" t="51004" r="535"/>
          <a:stretch>
            <a:fillRect/>
          </a:stretch>
        </p:blipFill>
        <p:spPr bwMode="auto">
          <a:xfrm>
            <a:off x="2243838" y="1637510"/>
            <a:ext cx="7805244" cy="5188645"/>
          </a:xfrm>
          <a:prstGeom prst="roundRect">
            <a:avLst>
              <a:gd name="adj" fmla="val 4167"/>
            </a:avLst>
          </a:prstGeom>
          <a:solidFill>
            <a:srgbClr val="FFFFFF"/>
          </a:solidFill>
          <a:ln w="76200" cap="sq">
            <a:solidFill>
              <a:srgbClr val="00B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 xmlns:p14="http://schemas.microsoft.com/office/powerpoint/2010/main" val="25374823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250"/>
                                        <p:tgtEl>
                                          <p:spTgt spid="6"/>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250" fill="hold"/>
                                        <p:tgtEl>
                                          <p:spTgt spid="3"/>
                                        </p:tgtEl>
                                        <p:attrNameLst>
                                          <p:attrName>ppt_x</p:attrName>
                                        </p:attrNameLst>
                                      </p:cBhvr>
                                      <p:tavLst>
                                        <p:tav tm="0">
                                          <p:val>
                                            <p:strVal val="0-#ppt_w/2"/>
                                          </p:val>
                                        </p:tav>
                                        <p:tav tm="100000">
                                          <p:val>
                                            <p:strVal val="#ppt_x"/>
                                          </p:val>
                                        </p:tav>
                                      </p:tavLst>
                                    </p:anim>
                                    <p:anim calcmode="lin" valueType="num">
                                      <p:cBhvr additive="base">
                                        <p:cTn id="18" dur="12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1250"/>
                                        <p:tgtEl>
                                          <p:spTgt spid="5"/>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250" fill="hold"/>
                                        <p:tgtEl>
                                          <p:spTgt spid="4"/>
                                        </p:tgtEl>
                                        <p:attrNameLst>
                                          <p:attrName>ppt_x</p:attrName>
                                        </p:attrNameLst>
                                      </p:cBhvr>
                                      <p:tavLst>
                                        <p:tav tm="0">
                                          <p:val>
                                            <p:strVal val="1+#ppt_w/2"/>
                                          </p:val>
                                        </p:tav>
                                        <p:tav tm="100000">
                                          <p:val>
                                            <p:strVal val="#ppt_x"/>
                                          </p:val>
                                        </p:tav>
                                      </p:tavLst>
                                    </p:anim>
                                    <p:anim calcmode="lin" valueType="num">
                                      <p:cBhvr additive="base">
                                        <p:cTn id="26" dur="125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 presetClass="entr" presetSubtype="9"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250" fill="hold"/>
                                        <p:tgtEl>
                                          <p:spTgt spid="8"/>
                                        </p:tgtEl>
                                        <p:attrNameLst>
                                          <p:attrName>ppt_x</p:attrName>
                                        </p:attrNameLst>
                                      </p:cBhvr>
                                      <p:tavLst>
                                        <p:tav tm="0">
                                          <p:val>
                                            <p:strVal val="0-#ppt_w/2"/>
                                          </p:val>
                                        </p:tav>
                                        <p:tav tm="100000">
                                          <p:val>
                                            <p:strVal val="#ppt_x"/>
                                          </p:val>
                                        </p:tav>
                                      </p:tavLst>
                                    </p:anim>
                                    <p:anim calcmode="lin" valueType="num">
                                      <p:cBhvr additive="base">
                                        <p:cTn id="31" dur="1250" fill="hold"/>
                                        <p:tgtEl>
                                          <p:spTgt spid="8"/>
                                        </p:tgtEl>
                                        <p:attrNameLst>
                                          <p:attrName>ppt_y</p:attrName>
                                        </p:attrNameLst>
                                      </p:cBhvr>
                                      <p:tavLst>
                                        <p:tav tm="0">
                                          <p:val>
                                            <p:strVal val="0-#ppt_h/2"/>
                                          </p:val>
                                        </p:tav>
                                        <p:tav tm="100000">
                                          <p:val>
                                            <p:strVal val="#ppt_y"/>
                                          </p:val>
                                        </p:tav>
                                      </p:tavLst>
                                    </p:anim>
                                  </p:childTnLst>
                                </p:cTn>
                              </p:par>
                            </p:childTnLst>
                          </p:cTn>
                        </p:par>
                        <p:par>
                          <p:cTn id="32" fill="hold">
                            <p:stCondLst>
                              <p:cond delay="4750"/>
                            </p:stCondLst>
                            <p:childTnLst>
                              <p:par>
                                <p:cTn id="33" presetID="2" presetClass="entr" presetSubtype="3"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1+#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sp>
        <p:nvSpPr>
          <p:cNvPr id="4" name="Прямоугольник 3"/>
          <p:cNvSpPr/>
          <p:nvPr/>
        </p:nvSpPr>
        <p:spPr>
          <a:xfrm>
            <a:off x="2748327" y="279555"/>
            <a:ext cx="7789761" cy="707886"/>
          </a:xfrm>
          <a:prstGeom prst="rect">
            <a:avLst/>
          </a:prstGeom>
        </p:spPr>
        <p:txBody>
          <a:bodyPr wrap="none">
            <a:spAutoFit/>
          </a:bodyPr>
          <a:lstStyle/>
          <a:p>
            <a:r>
              <a:rPr lang="ru-RU" sz="4000" b="1" dirty="0">
                <a:solidFill>
                  <a:srgbClr val="FF0000"/>
                </a:solidFill>
                <a:latin typeface="Times New Roman" pitchFamily="18" charset="0"/>
                <a:cs typeface="Times New Roman" pitchFamily="18" charset="0"/>
              </a:rPr>
              <a:t>Детский </a:t>
            </a:r>
            <a:r>
              <a:rPr lang="ru-RU" sz="4000" b="1" dirty="0" smtClean="0">
                <a:solidFill>
                  <a:srgbClr val="FF0000"/>
                </a:solidFill>
                <a:latin typeface="Times New Roman" pitchFamily="18" charset="0"/>
                <a:cs typeface="Times New Roman" pitchFamily="18" charset="0"/>
              </a:rPr>
              <a:t>кинотеатр «</a:t>
            </a:r>
            <a:r>
              <a:rPr lang="ru-RU" sz="4000" b="1" dirty="0" err="1" smtClean="0">
                <a:solidFill>
                  <a:srgbClr val="FF0000"/>
                </a:solidFill>
                <a:latin typeface="Times New Roman" pitchFamily="18" charset="0"/>
                <a:cs typeface="Times New Roman" pitchFamily="18" charset="0"/>
              </a:rPr>
              <a:t>Кинопарк</a:t>
            </a:r>
            <a:r>
              <a:rPr lang="ru-RU" sz="4000" b="1" dirty="0" smtClean="0">
                <a:solidFill>
                  <a:srgbClr val="FF0000"/>
                </a:solidFill>
                <a:latin typeface="Times New Roman" pitchFamily="18" charset="0"/>
                <a:cs typeface="Times New Roman" pitchFamily="18" charset="0"/>
              </a:rPr>
              <a:t>» </a:t>
            </a:r>
            <a:endParaRPr lang="ru-RU" sz="4000" dirty="0">
              <a:solidFill>
                <a:srgbClr val="FF0000"/>
              </a:solidFill>
            </a:endParaRPr>
          </a:p>
        </p:txBody>
      </p:sp>
      <p:pic>
        <p:nvPicPr>
          <p:cNvPr id="10" name="Picture 2"/>
          <p:cNvPicPr>
            <a:picLocks noChangeAspect="1" noChangeArrowheads="1"/>
          </p:cNvPicPr>
          <p:nvPr/>
        </p:nvPicPr>
        <p:blipFill>
          <a:blip r:embed="rId3" cstate="print"/>
          <a:srcRect l="30069" t="24276" r="42207" b="9272"/>
          <a:stretch>
            <a:fillRect/>
          </a:stretch>
        </p:blipFill>
        <p:spPr bwMode="auto">
          <a:xfrm>
            <a:off x="3760725" y="1127743"/>
            <a:ext cx="4046483" cy="5455708"/>
          </a:xfrm>
          <a:prstGeom prst="rect">
            <a:avLst/>
          </a:prstGeom>
          <a:noFill/>
          <a:ln w="9525">
            <a:noFill/>
            <a:miter lim="800000"/>
            <a:headEnd/>
            <a:tailEnd/>
          </a:ln>
        </p:spPr>
      </p:pic>
      <p:pic>
        <p:nvPicPr>
          <p:cNvPr id="11" name="Рисунок 10" descr="E:\фото ДОУ\День народного единства\DSC_0031.JPG"/>
          <p:cNvPicPr/>
          <p:nvPr/>
        </p:nvPicPr>
        <p:blipFill>
          <a:blip r:embed="rId4" cstate="print"/>
          <a:srcRect/>
          <a:stretch>
            <a:fillRect/>
          </a:stretch>
        </p:blipFill>
        <p:spPr bwMode="auto">
          <a:xfrm rot="20233647">
            <a:off x="988293" y="801415"/>
            <a:ext cx="4827600" cy="3409960"/>
          </a:xfrm>
          <a:prstGeom prst="rect">
            <a:avLst/>
          </a:prstGeom>
          <a:ln w="127000" cap="sq">
            <a:solidFill>
              <a:srgbClr val="FF0000"/>
            </a:solidFill>
            <a:miter lim="800000"/>
          </a:ln>
          <a:effectLst>
            <a:outerShdw blurRad="57150" dist="50800" dir="2700000" algn="tl" rotWithShape="0">
              <a:srgbClr val="000000">
                <a:alpha val="40000"/>
              </a:srgbClr>
            </a:outerShdw>
          </a:effectLst>
        </p:spPr>
      </p:pic>
      <p:pic>
        <p:nvPicPr>
          <p:cNvPr id="12" name="Рисунок 11" descr="E:\фото ДОУ\День народного единства\Новая папка\DSC_0035.JPG"/>
          <p:cNvPicPr/>
          <p:nvPr/>
        </p:nvPicPr>
        <p:blipFill>
          <a:blip r:embed="rId5" cstate="print"/>
          <a:srcRect/>
          <a:stretch>
            <a:fillRect/>
          </a:stretch>
        </p:blipFill>
        <p:spPr bwMode="auto">
          <a:xfrm rot="1007180">
            <a:off x="6429363" y="664936"/>
            <a:ext cx="5466715" cy="3648075"/>
          </a:xfrm>
          <a:prstGeom prst="rect">
            <a:avLst/>
          </a:prstGeom>
          <a:ln w="127000" cap="sq">
            <a:solidFill>
              <a:srgbClr val="7030A0"/>
            </a:solidFill>
            <a:miter lim="800000"/>
          </a:ln>
          <a:effectLst>
            <a:outerShdw blurRad="57150" dist="50800" dir="2700000" algn="tl" rotWithShape="0">
              <a:srgbClr val="000000">
                <a:alpha val="40000"/>
              </a:srgbClr>
            </a:outerShdw>
          </a:effectLst>
        </p:spPr>
      </p:pic>
      <p:pic>
        <p:nvPicPr>
          <p:cNvPr id="13" name="Рисунок 12"/>
          <p:cNvPicPr/>
          <p:nvPr/>
        </p:nvPicPr>
        <p:blipFill>
          <a:blip r:embed="rId6" cstate="print"/>
          <a:srcRect t="4359" b="6410"/>
          <a:stretch>
            <a:fillRect/>
          </a:stretch>
        </p:blipFill>
        <p:spPr bwMode="auto">
          <a:xfrm rot="1217094">
            <a:off x="492439" y="2812330"/>
            <a:ext cx="5978666" cy="3910347"/>
          </a:xfrm>
          <a:prstGeom prst="rect">
            <a:avLst/>
          </a:prstGeom>
          <a:ln w="127000" cap="sq">
            <a:solidFill>
              <a:srgbClr val="00B0F0"/>
            </a:solidFill>
            <a:miter lim="800000"/>
          </a:ln>
          <a:effectLst>
            <a:outerShdw blurRad="57150" dist="50800" dir="2700000" algn="tl" rotWithShape="0">
              <a:srgbClr val="000000">
                <a:alpha val="40000"/>
              </a:srgbClr>
            </a:outerShdw>
          </a:effectLst>
        </p:spPr>
      </p:pic>
      <p:pic>
        <p:nvPicPr>
          <p:cNvPr id="14" name="Рисунок 13"/>
          <p:cNvPicPr/>
          <p:nvPr/>
        </p:nvPicPr>
        <p:blipFill>
          <a:blip r:embed="rId7" cstate="print"/>
          <a:srcRect t="3333" b="6667"/>
          <a:stretch>
            <a:fillRect/>
          </a:stretch>
        </p:blipFill>
        <p:spPr bwMode="auto">
          <a:xfrm rot="20609367">
            <a:off x="5915013" y="2519182"/>
            <a:ext cx="6075655" cy="4015864"/>
          </a:xfrm>
          <a:prstGeom prst="rect">
            <a:avLst/>
          </a:prstGeom>
          <a:ln w="127000" cap="sq">
            <a:solidFill>
              <a:srgbClr val="00B050"/>
            </a:solidFill>
            <a:miter lim="800000"/>
          </a:ln>
          <a:effectLst>
            <a:outerShdw blurRad="57150" dist="50800" dir="2700000" algn="tl" rotWithShape="0">
              <a:srgbClr val="000000">
                <a:alpha val="40000"/>
              </a:srgbClr>
            </a:outerShdw>
          </a:effectLst>
        </p:spPr>
      </p:pic>
      <p:pic>
        <p:nvPicPr>
          <p:cNvPr id="15" name="Рисунок 14"/>
          <p:cNvPicPr/>
          <p:nvPr/>
        </p:nvPicPr>
        <p:blipFill>
          <a:blip r:embed="rId8" cstate="print"/>
          <a:srcRect t="3846" b="6667"/>
          <a:stretch>
            <a:fillRect/>
          </a:stretch>
        </p:blipFill>
        <p:spPr bwMode="auto">
          <a:xfrm>
            <a:off x="2640274" y="1395420"/>
            <a:ext cx="6757546" cy="4534583"/>
          </a:xfrm>
          <a:prstGeom prst="rect">
            <a:avLst/>
          </a:prstGeom>
          <a:ln w="127000" cap="sq">
            <a:solidFill>
              <a:srgbClr val="FFFF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35327350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750" fill="hold"/>
                                        <p:tgtEl>
                                          <p:spTgt spid="10"/>
                                        </p:tgtEl>
                                        <p:attrNameLst>
                                          <p:attrName>ppt_w</p:attrName>
                                        </p:attrNameLst>
                                      </p:cBhvr>
                                      <p:tavLst>
                                        <p:tav tm="0">
                                          <p:val>
                                            <p:fltVal val="0"/>
                                          </p:val>
                                        </p:tav>
                                        <p:tav tm="100000">
                                          <p:val>
                                            <p:strVal val="#ppt_w"/>
                                          </p:val>
                                        </p:tav>
                                      </p:tavLst>
                                    </p:anim>
                                    <p:anim calcmode="lin" valueType="num">
                                      <p:cBhvr>
                                        <p:cTn id="15" dur="1750" fill="hold"/>
                                        <p:tgtEl>
                                          <p:spTgt spid="10"/>
                                        </p:tgtEl>
                                        <p:attrNameLst>
                                          <p:attrName>ppt_h</p:attrName>
                                        </p:attrNameLst>
                                      </p:cBhvr>
                                      <p:tavLst>
                                        <p:tav tm="0">
                                          <p:val>
                                            <p:fltVal val="0"/>
                                          </p:val>
                                        </p:tav>
                                        <p:tav tm="100000">
                                          <p:val>
                                            <p:strVal val="#ppt_h"/>
                                          </p:val>
                                        </p:tav>
                                      </p:tavLst>
                                    </p:anim>
                                    <p:animEffect transition="in" filter="fade">
                                      <p:cBhvr>
                                        <p:cTn id="16" dur="1750"/>
                                        <p:tgtEl>
                                          <p:spTgt spid="10"/>
                                        </p:tgtEl>
                                      </p:cBhvr>
                                    </p:animEffect>
                                  </p:childTnLst>
                                </p:cTn>
                              </p:par>
                            </p:childTnLst>
                          </p:cTn>
                        </p:par>
                        <p:par>
                          <p:cTn id="17" fill="hold">
                            <p:stCondLst>
                              <p:cond delay="2750"/>
                            </p:stCondLst>
                            <p:childTnLst>
                              <p:par>
                                <p:cTn id="18" presetID="2" presetClass="entr" presetSubtype="9"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500" fill="hold"/>
                                        <p:tgtEl>
                                          <p:spTgt spid="11"/>
                                        </p:tgtEl>
                                        <p:attrNameLst>
                                          <p:attrName>ppt_x</p:attrName>
                                        </p:attrNameLst>
                                      </p:cBhvr>
                                      <p:tavLst>
                                        <p:tav tm="0">
                                          <p:val>
                                            <p:strVal val="0-#ppt_w/2"/>
                                          </p:val>
                                        </p:tav>
                                        <p:tav tm="100000">
                                          <p:val>
                                            <p:strVal val="#ppt_x"/>
                                          </p:val>
                                        </p:tav>
                                      </p:tavLst>
                                    </p:anim>
                                    <p:anim calcmode="lin" valueType="num">
                                      <p:cBhvr additive="base">
                                        <p:cTn id="21" dur="1500" fill="hold"/>
                                        <p:tgtEl>
                                          <p:spTgt spid="11"/>
                                        </p:tgtEl>
                                        <p:attrNameLst>
                                          <p:attrName>ppt_y</p:attrName>
                                        </p:attrNameLst>
                                      </p:cBhvr>
                                      <p:tavLst>
                                        <p:tav tm="0">
                                          <p:val>
                                            <p:strVal val="0-#ppt_h/2"/>
                                          </p:val>
                                        </p:tav>
                                        <p:tav tm="100000">
                                          <p:val>
                                            <p:strVal val="#ppt_y"/>
                                          </p:val>
                                        </p:tav>
                                      </p:tavLst>
                                    </p:anim>
                                  </p:childTnLst>
                                </p:cTn>
                              </p:par>
                            </p:childTnLst>
                          </p:cTn>
                        </p:par>
                        <p:par>
                          <p:cTn id="22" fill="hold">
                            <p:stCondLst>
                              <p:cond delay="4250"/>
                            </p:stCondLst>
                            <p:childTnLst>
                              <p:par>
                                <p:cTn id="23" presetID="2" presetClass="entr" presetSubtype="3"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500" fill="hold"/>
                                        <p:tgtEl>
                                          <p:spTgt spid="12"/>
                                        </p:tgtEl>
                                        <p:attrNameLst>
                                          <p:attrName>ppt_x</p:attrName>
                                        </p:attrNameLst>
                                      </p:cBhvr>
                                      <p:tavLst>
                                        <p:tav tm="0">
                                          <p:val>
                                            <p:strVal val="1+#ppt_w/2"/>
                                          </p:val>
                                        </p:tav>
                                        <p:tav tm="100000">
                                          <p:val>
                                            <p:strVal val="#ppt_x"/>
                                          </p:val>
                                        </p:tav>
                                      </p:tavLst>
                                    </p:anim>
                                    <p:anim calcmode="lin" valueType="num">
                                      <p:cBhvr additive="base">
                                        <p:cTn id="26" dur="1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750"/>
                            </p:stCondLst>
                            <p:childTnLst>
                              <p:par>
                                <p:cTn id="28" presetID="2" presetClass="entr" presetSubtype="1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500" fill="hold"/>
                                        <p:tgtEl>
                                          <p:spTgt spid="13"/>
                                        </p:tgtEl>
                                        <p:attrNameLst>
                                          <p:attrName>ppt_x</p:attrName>
                                        </p:attrNameLst>
                                      </p:cBhvr>
                                      <p:tavLst>
                                        <p:tav tm="0">
                                          <p:val>
                                            <p:strVal val="0-#ppt_w/2"/>
                                          </p:val>
                                        </p:tav>
                                        <p:tav tm="100000">
                                          <p:val>
                                            <p:strVal val="#ppt_x"/>
                                          </p:val>
                                        </p:tav>
                                      </p:tavLst>
                                    </p:anim>
                                    <p:anim calcmode="lin" valueType="num">
                                      <p:cBhvr additive="base">
                                        <p:cTn id="31" dur="1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7250"/>
                            </p:stCondLst>
                            <p:childTnLst>
                              <p:par>
                                <p:cTn id="33" presetID="2" presetClass="entr" presetSubtype="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500" fill="hold"/>
                                        <p:tgtEl>
                                          <p:spTgt spid="14"/>
                                        </p:tgtEl>
                                        <p:attrNameLst>
                                          <p:attrName>ppt_x</p:attrName>
                                        </p:attrNameLst>
                                      </p:cBhvr>
                                      <p:tavLst>
                                        <p:tav tm="0">
                                          <p:val>
                                            <p:strVal val="1+#ppt_w/2"/>
                                          </p:val>
                                        </p:tav>
                                        <p:tav tm="100000">
                                          <p:val>
                                            <p:strVal val="#ppt_x"/>
                                          </p:val>
                                        </p:tav>
                                      </p:tavLst>
                                    </p:anim>
                                    <p:anim calcmode="lin" valueType="num">
                                      <p:cBhvr additive="base">
                                        <p:cTn id="36" dur="1500" fill="hold"/>
                                        <p:tgtEl>
                                          <p:spTgt spid="14"/>
                                        </p:tgtEl>
                                        <p:attrNameLst>
                                          <p:attrName>ppt_y</p:attrName>
                                        </p:attrNameLst>
                                      </p:cBhvr>
                                      <p:tavLst>
                                        <p:tav tm="0">
                                          <p:val>
                                            <p:strVal val="1+#ppt_h/2"/>
                                          </p:val>
                                        </p:tav>
                                        <p:tav tm="100000">
                                          <p:val>
                                            <p:strVal val="#ppt_y"/>
                                          </p:val>
                                        </p:tav>
                                      </p:tavLst>
                                    </p:anim>
                                  </p:childTnLst>
                                </p:cTn>
                              </p:par>
                            </p:childTnLst>
                          </p:cTn>
                        </p:par>
                        <p:par>
                          <p:cTn id="37" fill="hold">
                            <p:stCondLst>
                              <p:cond delay="8750"/>
                            </p:stCondLst>
                            <p:childTnLst>
                              <p:par>
                                <p:cTn id="38" presetID="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 fill="hold"/>
                                        <p:tgtEl>
                                          <p:spTgt spid="15"/>
                                        </p:tgtEl>
                                        <p:attrNameLst>
                                          <p:attrName>ppt_x</p:attrName>
                                        </p:attrNameLst>
                                      </p:cBhvr>
                                      <p:tavLst>
                                        <p:tav tm="0">
                                          <p:val>
                                            <p:strVal val="#ppt_x"/>
                                          </p:val>
                                        </p:tav>
                                        <p:tav tm="100000">
                                          <p:val>
                                            <p:strVal val="#ppt_x"/>
                                          </p:val>
                                        </p:tav>
                                      </p:tavLst>
                                    </p:anim>
                                    <p:anim calcmode="lin" valueType="num">
                                      <p:cBhvr additive="base">
                                        <p:cTn id="41"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sp>
        <p:nvSpPr>
          <p:cNvPr id="3" name="Прямоугольник 2"/>
          <p:cNvSpPr/>
          <p:nvPr/>
        </p:nvSpPr>
        <p:spPr>
          <a:xfrm>
            <a:off x="-146858" y="-22754"/>
            <a:ext cx="12485716" cy="6740307"/>
          </a:xfrm>
          <a:prstGeom prst="rect">
            <a:avLst/>
          </a:prstGeom>
        </p:spPr>
        <p:txBody>
          <a:bodyPr wrap="square">
            <a:spAutoFit/>
          </a:bodyPr>
          <a:lstStyle/>
          <a:p>
            <a:pPr algn="ctr">
              <a:lnSpc>
                <a:spcPct val="150000"/>
              </a:lnSpc>
            </a:pPr>
            <a:r>
              <a:rPr lang="ru-RU" sz="3600" b="1" dirty="0">
                <a:solidFill>
                  <a:srgbClr val="FF0000"/>
                </a:solidFill>
                <a:latin typeface="Times New Roman" panose="02020603050405020304" pitchFamily="18" charset="0"/>
                <a:cs typeface="Times New Roman" panose="02020603050405020304" pitchFamily="18" charset="0"/>
              </a:rPr>
              <a:t>«Отечество – край, в котором человек родился и вырос, край отцов и дедов, это его « малая» родина… </a:t>
            </a:r>
            <a:endParaRPr lang="ru-RU" sz="3600" b="1" dirty="0" smtClean="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ru-RU" sz="3600" b="1" dirty="0" smtClean="0">
                <a:solidFill>
                  <a:srgbClr val="FF0000"/>
                </a:solidFill>
                <a:latin typeface="Times New Roman" panose="02020603050405020304" pitchFamily="18" charset="0"/>
                <a:cs typeface="Times New Roman" panose="02020603050405020304" pitchFamily="18" charset="0"/>
              </a:rPr>
              <a:t>Она </a:t>
            </a:r>
            <a:r>
              <a:rPr lang="ru-RU" sz="3600" b="1" dirty="0">
                <a:solidFill>
                  <a:srgbClr val="FF0000"/>
                </a:solidFill>
                <a:latin typeface="Times New Roman" panose="02020603050405020304" pitchFamily="18" charset="0"/>
                <a:cs typeface="Times New Roman" panose="02020603050405020304" pitchFamily="18" charset="0"/>
              </a:rPr>
              <a:t>со своим особым обликом, со своей , пусть скромной и непритязательной красотой предстает человеку в детстве. В пору памятных на всю жизнь впечатлений ребячьей души, и с нею, с этой малой родиной, он приходит с годами к той «большой» Родине, что обнимает все «малые» и великом и целом своем - для всех одна</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a:solidFill>
                  <a:srgbClr val="FF0000"/>
                </a:solidFill>
                <a:latin typeface="Times New Roman" panose="02020603050405020304" pitchFamily="18" charset="0"/>
                <a:cs typeface="Times New Roman" panose="02020603050405020304" pitchFamily="18" charset="0"/>
              </a:rPr>
              <a:t>А.Т.Твардовский</a:t>
            </a:r>
            <a:r>
              <a:rPr lang="ru-RU" sz="2800" b="1" dirty="0">
                <a:solidFill>
                  <a:srgbClr val="FF0000"/>
                </a:solidFill>
                <a:latin typeface="Times New Roman" panose="02020603050405020304" pitchFamily="18" charset="0"/>
                <a:cs typeface="Times New Roman" panose="02020603050405020304" pitchFamily="18" charset="0"/>
              </a:rPr>
              <a:t>.</a:t>
            </a:r>
            <a:r>
              <a:rPr lang="ru-RU" sz="3600" b="1" dirty="0">
                <a:solidFill>
                  <a:srgbClr val="FF0000"/>
                </a:solidFill>
                <a:latin typeface="Times New Roman" panose="02020603050405020304" pitchFamily="18" charset="0"/>
                <a:cs typeface="Times New Roman" panose="02020603050405020304" pitchFamily="18" charset="0"/>
              </a:rPr>
              <a:t> </a:t>
            </a:r>
            <a:r>
              <a:rPr lang="ru-RU" sz="2800" b="1" dirty="0" smtClean="0">
                <a:solidFill>
                  <a:srgbClr val="FF0000"/>
                </a:solidFill>
                <a:latin typeface="Times New Roman" panose="02020603050405020304" pitchFamily="18"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584166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Город Орск Клип Под Стук Колес">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5791200" y="3124200"/>
            <a:ext cx="609600" cy="609600"/>
          </a:xfrm>
          <a:prstGeom prst="rect">
            <a:avLst/>
          </a:prstGeom>
        </p:spPr>
      </p:pic>
      <p:pic>
        <p:nvPicPr>
          <p:cNvPr id="6" name="Объект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12192000" cy="6937500"/>
          </a:xfrm>
          <a:prstGeom prst="rect">
            <a:avLst/>
          </a:prstGeom>
        </p:spPr>
      </p:pic>
      <p:pic>
        <p:nvPicPr>
          <p:cNvPr id="4" name="Picture 2" descr="http://orsk-adm.ru/sites/default/files/mainnewsimage/img_905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72209" y="39750"/>
            <a:ext cx="9952381" cy="6858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Прямоугольник 4"/>
          <p:cNvSpPr/>
          <p:nvPr/>
        </p:nvSpPr>
        <p:spPr>
          <a:xfrm>
            <a:off x="1378225" y="1329634"/>
            <a:ext cx="9846365" cy="1938992"/>
          </a:xfrm>
          <a:prstGeom prst="rect">
            <a:avLst/>
          </a:prstGeom>
        </p:spPr>
        <p:txBody>
          <a:bodyPr wrap="square">
            <a:spAutoFit/>
          </a:bodyPr>
          <a:lstStyle/>
          <a:p>
            <a:pPr algn="ctr"/>
            <a:r>
              <a:rPr lang="ru-RU" sz="4000" b="1" dirty="0" smtClean="0">
                <a:solidFill>
                  <a:srgbClr val="FFFF00"/>
                </a:solidFill>
                <a:latin typeface="Times New Roman" panose="02020603050405020304" pitchFamily="18" charset="0"/>
                <a:cs typeface="Times New Roman" panose="02020603050405020304" pitchFamily="18" charset="0"/>
              </a:rPr>
              <a:t>Человеку никак нельзя жить без Родины, </a:t>
            </a:r>
          </a:p>
          <a:p>
            <a:pPr algn="ctr"/>
            <a:r>
              <a:rPr lang="ru-RU" sz="4000" b="1" dirty="0" smtClean="0">
                <a:solidFill>
                  <a:srgbClr val="FFFF00"/>
                </a:solidFill>
                <a:latin typeface="Times New Roman" panose="02020603050405020304" pitchFamily="18" charset="0"/>
                <a:cs typeface="Times New Roman" panose="02020603050405020304" pitchFamily="18" charset="0"/>
              </a:rPr>
              <a:t>как нельзя жить без сердца. </a:t>
            </a:r>
            <a:br>
              <a:rPr lang="ru-RU" sz="4000" b="1" dirty="0" smtClean="0">
                <a:solidFill>
                  <a:srgbClr val="FFFF00"/>
                </a:solidFill>
                <a:latin typeface="Times New Roman" panose="02020603050405020304" pitchFamily="18" charset="0"/>
                <a:cs typeface="Times New Roman" panose="02020603050405020304" pitchFamily="18" charset="0"/>
              </a:rPr>
            </a:br>
            <a:r>
              <a:rPr lang="ru-RU" sz="4000" b="1" dirty="0" smtClean="0">
                <a:solidFill>
                  <a:srgbClr val="FFFF00"/>
                </a:solidFill>
                <a:latin typeface="Times New Roman" panose="02020603050405020304" pitchFamily="18" charset="0"/>
                <a:cs typeface="Times New Roman" panose="02020603050405020304" pitchFamily="18" charset="0"/>
              </a:rPr>
              <a:t>                                              </a:t>
            </a:r>
            <a:r>
              <a:rPr lang="ru-RU" sz="4000" b="1" dirty="0" err="1" smtClean="0">
                <a:solidFill>
                  <a:srgbClr val="FFFF00"/>
                </a:solidFill>
                <a:latin typeface="Times New Roman" panose="02020603050405020304" pitchFamily="18" charset="0"/>
                <a:cs typeface="Times New Roman" panose="02020603050405020304" pitchFamily="18" charset="0"/>
              </a:rPr>
              <a:t>К.Паустовский</a:t>
            </a:r>
            <a:r>
              <a:rPr lang="ru-RU" altLang="ru-RU" sz="4000" b="1" dirty="0" smtClean="0">
                <a:solidFill>
                  <a:srgbClr val="FFFF00"/>
                </a:solidFill>
                <a:latin typeface="Times New Roman" panose="02020603050405020304" pitchFamily="18" charset="0"/>
                <a:cs typeface="Times New Roman" panose="02020603050405020304" pitchFamily="18" charset="0"/>
              </a:rPr>
              <a:t> </a:t>
            </a:r>
            <a:endParaRPr lang="ru-RU" altLang="ru-RU"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56135909"/>
      </p:ext>
    </p:extLst>
  </p:cSld>
  <p:clrMapOvr>
    <a:masterClrMapping/>
  </p:clrMapOvr>
  <mc:AlternateContent xmlns:mc="http://schemas.openxmlformats.org/markup-compatibility/2006">
    <mc:Choice xmlns="" xmlns:p15="http://schemas.microsoft.com/office/powerpoint/2012/main" Requires="p15">
      <p:transition spd="slow" advClick="0" advTm="1000">
        <p15:prstTrans prst="pageCurlDouble"/>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250" fill="hold"/>
                                        <p:tgtEl>
                                          <p:spTgt spid="4"/>
                                        </p:tgtEl>
                                        <p:attrNameLst>
                                          <p:attrName>ppt_w</p:attrName>
                                        </p:attrNameLst>
                                      </p:cBhvr>
                                      <p:tavLst>
                                        <p:tav tm="0">
                                          <p:val>
                                            <p:fltVal val="0"/>
                                          </p:val>
                                        </p:tav>
                                        <p:tav tm="100000">
                                          <p:val>
                                            <p:strVal val="#ppt_w"/>
                                          </p:val>
                                        </p:tav>
                                      </p:tavLst>
                                    </p:anim>
                                    <p:anim calcmode="lin" valueType="num">
                                      <p:cBhvr>
                                        <p:cTn id="11" dur="1250" fill="hold"/>
                                        <p:tgtEl>
                                          <p:spTgt spid="4"/>
                                        </p:tgtEl>
                                        <p:attrNameLst>
                                          <p:attrName>ppt_h</p:attrName>
                                        </p:attrNameLst>
                                      </p:cBhvr>
                                      <p:tavLst>
                                        <p:tav tm="0">
                                          <p:val>
                                            <p:fltVal val="0"/>
                                          </p:val>
                                        </p:tav>
                                        <p:tav tm="100000">
                                          <p:val>
                                            <p:strVal val="#ppt_h"/>
                                          </p:val>
                                        </p:tav>
                                      </p:tavLst>
                                    </p:anim>
                                    <p:animEffect transition="in" filter="fade">
                                      <p:cBhvr>
                                        <p:cTn id="12" dur="1250"/>
                                        <p:tgtEl>
                                          <p:spTgt spid="4"/>
                                        </p:tgtEl>
                                      </p:cBhvr>
                                    </p:animEffect>
                                  </p:childTnLst>
                                </p:cTn>
                              </p:par>
                            </p:childTnLst>
                          </p:cTn>
                        </p:par>
                        <p:par>
                          <p:cTn id="13" fill="hold">
                            <p:stCondLst>
                              <p:cond delay="1250"/>
                            </p:stCondLst>
                            <p:childTnLst>
                              <p:par>
                                <p:cTn id="14" presetID="28"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8000" fill="hold"/>
                                        <p:tgtEl>
                                          <p:spTgt spid="5"/>
                                        </p:tgtEl>
                                        <p:attrNameLst>
                                          <p:attrName>ppt_x</p:attrName>
                                        </p:attrNameLst>
                                      </p:cBhvr>
                                      <p:tavLst>
                                        <p:tav tm="0">
                                          <p:val>
                                            <p:strVal val="#ppt_x"/>
                                          </p:val>
                                        </p:tav>
                                        <p:tav tm="100000">
                                          <p:val>
                                            <p:strVal val="#ppt_x"/>
                                          </p:val>
                                        </p:tav>
                                      </p:tavLst>
                                    </p:anim>
                                    <p:anim calcmode="lin" valueType="num">
                                      <p:cBhvr>
                                        <p:cTn id="17" dur="18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8"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880754"/>
          </a:xfrm>
          <a:prstGeom prst="rect">
            <a:avLst/>
          </a:prstGeom>
        </p:spPr>
      </p:pic>
      <p:sp>
        <p:nvSpPr>
          <p:cNvPr id="3" name="Прямоугольник 2"/>
          <p:cNvSpPr/>
          <p:nvPr/>
        </p:nvSpPr>
        <p:spPr>
          <a:xfrm>
            <a:off x="0" y="429785"/>
            <a:ext cx="12192000" cy="6124754"/>
          </a:xfrm>
          <a:prstGeom prst="rect">
            <a:avLst/>
          </a:prstGeom>
        </p:spPr>
        <p:txBody>
          <a:bodyPr wrap="square">
            <a:spAutoFit/>
          </a:bodyPr>
          <a:lstStyle/>
          <a:p>
            <a:pPr lvl="0" algn="ctr" eaLnBrk="0" fontAlgn="base" hangingPunct="0">
              <a:spcBef>
                <a:spcPct val="0"/>
              </a:spcBef>
              <a:spcAft>
                <a:spcPct val="0"/>
              </a:spcAft>
            </a:pPr>
            <a:r>
              <a:rPr lang="ru-RU" sz="3200" b="1" dirty="0" smtClean="0">
                <a:latin typeface="Times New Roman" pitchFamily="18" charset="0"/>
                <a:ea typeface="Calibri" pitchFamily="34" charset="0"/>
                <a:cs typeface="Times New Roman" pitchFamily="18" charset="0"/>
              </a:rPr>
              <a:t>ИСТОЧНИКИ:</a:t>
            </a:r>
          </a:p>
          <a:p>
            <a:pPr lvl="0" eaLnBrk="0" fontAlgn="base" hangingPunct="0">
              <a:lnSpc>
                <a:spcPct val="150000"/>
              </a:lnSpc>
              <a:spcBef>
                <a:spcPct val="0"/>
              </a:spcBef>
              <a:spcAft>
                <a:spcPct val="0"/>
              </a:spcAft>
              <a:buFontTx/>
              <a:buChar char="•"/>
            </a:pPr>
            <a:r>
              <a:rPr lang="ru-RU" sz="2000" b="1" dirty="0" err="1" smtClean="0">
                <a:latin typeface="Times New Roman" pitchFamily="18" charset="0"/>
                <a:ea typeface="Calibri" pitchFamily="34" charset="0"/>
                <a:cs typeface="Times New Roman" pitchFamily="18" charset="0"/>
              </a:rPr>
              <a:t>Веракса</a:t>
            </a:r>
            <a:r>
              <a:rPr lang="ru-RU" sz="2000" b="1" dirty="0" smtClean="0">
                <a:latin typeface="Times New Roman" pitchFamily="18" charset="0"/>
                <a:ea typeface="Calibri" pitchFamily="34" charset="0"/>
                <a:cs typeface="Times New Roman" pitchFamily="18" charset="0"/>
              </a:rPr>
              <a:t> Н.Е</a:t>
            </a:r>
            <a:r>
              <a:rPr lang="ru-RU" sz="2000" b="1" dirty="0">
                <a:latin typeface="Times New Roman" pitchFamily="18" charset="0"/>
                <a:ea typeface="Calibri" pitchFamily="34" charset="0"/>
                <a:cs typeface="Times New Roman" pitchFamily="18" charset="0"/>
              </a:rPr>
              <a:t>., </a:t>
            </a:r>
            <a:r>
              <a:rPr lang="ru-RU" sz="2000" b="1" dirty="0" err="1">
                <a:latin typeface="Times New Roman" pitchFamily="18" charset="0"/>
                <a:ea typeface="Calibri" pitchFamily="34" charset="0"/>
                <a:cs typeface="Times New Roman" pitchFamily="18" charset="0"/>
              </a:rPr>
              <a:t>Т.С.Комарова</a:t>
            </a:r>
            <a:r>
              <a:rPr lang="ru-RU" sz="2000" b="1" dirty="0">
                <a:latin typeface="Times New Roman" pitchFamily="18" charset="0"/>
                <a:ea typeface="Calibri" pitchFamily="34" charset="0"/>
                <a:cs typeface="Times New Roman" pitchFamily="18" charset="0"/>
              </a:rPr>
              <a:t>, </a:t>
            </a:r>
            <a:r>
              <a:rPr lang="ru-RU" sz="2000" b="1" dirty="0" err="1">
                <a:latin typeface="Times New Roman" pitchFamily="18" charset="0"/>
                <a:ea typeface="Calibri" pitchFamily="34" charset="0"/>
                <a:cs typeface="Times New Roman" pitchFamily="18" charset="0"/>
              </a:rPr>
              <a:t>М.А.Васильева</a:t>
            </a:r>
            <a:r>
              <a:rPr lang="ru-RU" sz="2000" b="1" dirty="0">
                <a:latin typeface="Times New Roman" pitchFamily="18" charset="0"/>
                <a:ea typeface="Calibri" pitchFamily="34" charset="0"/>
                <a:cs typeface="Times New Roman" pitchFamily="18" charset="0"/>
              </a:rPr>
              <a:t> Планирование работы воспитателя ДОО Комплексные занятия. Старшая группа. - Волгоград: </a:t>
            </a:r>
            <a:r>
              <a:rPr lang="ru-RU" sz="2000" b="1" dirty="0" err="1">
                <a:latin typeface="Times New Roman" pitchFamily="18" charset="0"/>
                <a:ea typeface="Calibri" pitchFamily="34" charset="0"/>
                <a:cs typeface="Times New Roman" pitchFamily="18" charset="0"/>
              </a:rPr>
              <a:t>Издательсьво</a:t>
            </a:r>
            <a:r>
              <a:rPr lang="ru-RU" sz="2000" b="1" dirty="0">
                <a:latin typeface="Times New Roman" pitchFamily="18" charset="0"/>
                <a:ea typeface="Calibri" pitchFamily="34" charset="0"/>
                <a:cs typeface="Times New Roman" pitchFamily="18" charset="0"/>
              </a:rPr>
              <a:t> "Учитель", 2014.</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Calibri" pitchFamily="34" charset="0"/>
                <a:cs typeface="Times New Roman" pitchFamily="18" charset="0"/>
              </a:rPr>
              <a:t>Кондракова Е.В. Формирование основ краеведения у детей дошкольного </a:t>
            </a:r>
            <a:r>
              <a:rPr lang="ru-RU" sz="2000" b="1" dirty="0" smtClean="0">
                <a:latin typeface="Times New Roman" pitchFamily="18" charset="0"/>
                <a:ea typeface="Calibri" pitchFamily="34" charset="0"/>
                <a:cs typeface="Times New Roman" pitchFamily="18" charset="0"/>
              </a:rPr>
              <a:t>возраста</a:t>
            </a:r>
          </a:p>
          <a:p>
            <a:pPr lvl="0" eaLnBrk="0" fontAlgn="base" hangingPunct="0">
              <a:lnSpc>
                <a:spcPct val="150000"/>
              </a:lnSpc>
              <a:spcBef>
                <a:spcPct val="0"/>
              </a:spcBef>
              <a:spcAft>
                <a:spcPct val="0"/>
              </a:spcAft>
              <a:buFontTx/>
              <a:buChar char="•"/>
            </a:pPr>
            <a:r>
              <a:rPr lang="ru-RU" sz="2000" b="1" dirty="0">
                <a:latin typeface="Times New Roman" pitchFamily="18" charset="0"/>
                <a:ea typeface="Calibri" pitchFamily="34" charset="0"/>
                <a:cs typeface="Times New Roman" pitchFamily="18" charset="0"/>
              </a:rPr>
              <a:t>Микляева М.В. Социально-нравственное воспитание детей от 5 до 7 лет.- М.: АЙРИС ПРЕСС, 2009.</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Calibri" pitchFamily="34" charset="0"/>
                <a:cs typeface="Times New Roman" pitchFamily="18" charset="0"/>
              </a:rPr>
              <a:t>Сидорова А.А. Как организовать проект с дошкольниками. – М.: ТЦ Сфера, 2016. – 128с.</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Times New Roman" pitchFamily="18" charset="0"/>
                <a:cs typeface="Times New Roman" pitchFamily="18" charset="0"/>
              </a:rPr>
              <a:t>История России для детей. </a:t>
            </a:r>
            <a:r>
              <a:rPr lang="ru-RU" sz="2000" b="1" dirty="0">
                <a:latin typeface="Times New Roman" pitchFamily="18" charset="0"/>
                <a:ea typeface="Times New Roman" pitchFamily="18" charset="0"/>
                <a:cs typeface="Times New Roman" pitchFamily="18" charset="0"/>
                <a:hlinkClick r:id="rId3"/>
              </a:rPr>
              <a:t>https://www.youtube.com/watch?v=waszCOR-tc4</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Times New Roman" pitchFamily="18" charset="0"/>
                <a:cs typeface="Times New Roman" pitchFamily="18" charset="0"/>
              </a:rPr>
              <a:t>Мульти Россия </a:t>
            </a:r>
            <a:r>
              <a:rPr lang="ru-RU" sz="2000" b="1" dirty="0">
                <a:latin typeface="Times New Roman" pitchFamily="18" charset="0"/>
                <a:ea typeface="Times New Roman" pitchFamily="18" charset="0"/>
                <a:cs typeface="Times New Roman" pitchFamily="18" charset="0"/>
                <a:hlinkClick r:id="rId4"/>
              </a:rPr>
              <a:t>https://www.youtube.com/watch?v=xSrsouS0_4U</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Times New Roman" pitchFamily="18" charset="0"/>
                <a:cs typeface="Times New Roman" pitchFamily="18" charset="0"/>
              </a:rPr>
              <a:t>Мульти Россия – Оренбургская область </a:t>
            </a:r>
            <a:r>
              <a:rPr lang="ru-RU" sz="2000" b="1" dirty="0">
                <a:latin typeface="Times New Roman" pitchFamily="18" charset="0"/>
                <a:ea typeface="Times New Roman" pitchFamily="18" charset="0"/>
                <a:cs typeface="Times New Roman" pitchFamily="18" charset="0"/>
                <a:hlinkClick r:id="rId5"/>
              </a:rPr>
              <a:t>https://</a:t>
            </a:r>
            <a:r>
              <a:rPr lang="ru-RU" sz="2000" b="1" dirty="0" smtClean="0">
                <a:latin typeface="Times New Roman" pitchFamily="18" charset="0"/>
                <a:ea typeface="Times New Roman" pitchFamily="18" charset="0"/>
                <a:cs typeface="Times New Roman" pitchFamily="18" charset="0"/>
                <a:hlinkClick r:id="rId5"/>
              </a:rPr>
              <a:t>www.youtube.com/watch?v=3i354YJm698</a:t>
            </a:r>
            <a:endParaRPr lang="ru-RU" sz="2000" b="1" dirty="0" smtClean="0">
              <a:latin typeface="Times New Roman" pitchFamily="18" charset="0"/>
              <a:ea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Calibri" pitchFamily="34" charset="0"/>
                <a:cs typeface="Times New Roman" pitchFamily="18" charset="0"/>
              </a:rPr>
              <a:t>Орск Под стук колес. mp4 </a:t>
            </a:r>
            <a:r>
              <a:rPr lang="ru-RU" sz="2000" b="1" dirty="0">
                <a:latin typeface="Times New Roman" pitchFamily="18" charset="0"/>
                <a:ea typeface="Calibri" pitchFamily="34" charset="0"/>
                <a:cs typeface="Times New Roman" pitchFamily="18" charset="0"/>
                <a:hlinkClick r:id="rId6"/>
              </a:rPr>
              <a:t>https://www.youtube.com/watch?t=94&amp;v=a2dOuABF6z8</a:t>
            </a:r>
            <a:endParaRPr lang="ru-RU" sz="2000" b="1" dirty="0">
              <a:latin typeface="Times New Roman" pitchFamily="18" charset="0"/>
              <a:cs typeface="Times New Roman" pitchFamily="18" charset="0"/>
            </a:endParaRPr>
          </a:p>
          <a:p>
            <a:pPr lvl="0" eaLnBrk="0" fontAlgn="base" hangingPunct="0">
              <a:lnSpc>
                <a:spcPct val="150000"/>
              </a:lnSpc>
              <a:spcBef>
                <a:spcPct val="0"/>
              </a:spcBef>
              <a:spcAft>
                <a:spcPct val="0"/>
              </a:spcAft>
              <a:buFontTx/>
              <a:buChar char="•"/>
            </a:pPr>
            <a:r>
              <a:rPr lang="ru-RU" sz="2000" b="1" dirty="0">
                <a:latin typeface="Times New Roman" pitchFamily="18" charset="0"/>
                <a:ea typeface="Calibri" pitchFamily="34" charset="0"/>
                <a:cs typeface="Times New Roman" pitchFamily="18" charset="0"/>
              </a:rPr>
              <a:t>Орск, день города 27.08.2016.mp4 </a:t>
            </a:r>
            <a:r>
              <a:rPr lang="ru-RU" sz="2000" b="1" dirty="0">
                <a:latin typeface="Times New Roman" pitchFamily="18" charset="0"/>
                <a:ea typeface="Calibri" pitchFamily="34" charset="0"/>
                <a:cs typeface="Times New Roman" pitchFamily="18" charset="0"/>
                <a:hlinkClick r:id="rId7"/>
              </a:rPr>
              <a:t>https://</a:t>
            </a:r>
            <a:r>
              <a:rPr lang="ru-RU" sz="2000" b="1" dirty="0" smtClean="0">
                <a:latin typeface="Times New Roman" pitchFamily="18" charset="0"/>
                <a:ea typeface="Calibri" pitchFamily="34" charset="0"/>
                <a:cs typeface="Times New Roman" pitchFamily="18" charset="0"/>
                <a:hlinkClick r:id="rId7"/>
              </a:rPr>
              <a:t>www.youtube.com/watch?v=hQoqg_4Xg9c</a:t>
            </a:r>
            <a:endParaRPr lang="ru-RU" sz="2000" b="1" dirty="0" smtClean="0">
              <a:latin typeface="Times New Roman" pitchFamily="18" charset="0"/>
              <a:ea typeface="Calibri" pitchFamily="34" charset="0"/>
              <a:cs typeface="Times New Roman" pitchFamily="18" charset="0"/>
            </a:endParaRPr>
          </a:p>
          <a:p>
            <a:pPr eaLnBrk="0" fontAlgn="base" hangingPunct="0">
              <a:lnSpc>
                <a:spcPct val="150000"/>
              </a:lnSpc>
              <a:spcBef>
                <a:spcPct val="0"/>
              </a:spcBef>
              <a:spcAft>
                <a:spcPct val="0"/>
              </a:spcAft>
              <a:buFontTx/>
              <a:buChar char="•"/>
            </a:pPr>
            <a:r>
              <a:rPr lang="ru-RU" sz="2000" b="1" dirty="0">
                <a:latin typeface="Times New Roman" pitchFamily="18" charset="0"/>
                <a:cs typeface="Times New Roman" pitchFamily="18" charset="0"/>
              </a:rPr>
              <a:t>Оренбургский</a:t>
            </a:r>
            <a:r>
              <a:rPr lang="ru-RU" sz="2000" dirty="0">
                <a:latin typeface="Times New Roman" panose="02020603050405020304" pitchFamily="18" charset="0"/>
                <a:cs typeface="Times New Roman" panose="02020603050405020304" pitchFamily="18" charset="0"/>
              </a:rPr>
              <a:t> </a:t>
            </a:r>
            <a:r>
              <a:rPr lang="ru-RU" sz="2000" b="1" dirty="0">
                <a:latin typeface="Times New Roman" pitchFamily="18" charset="0"/>
                <a:cs typeface="Times New Roman" pitchFamily="18" charset="0"/>
              </a:rPr>
              <a:t>пуховый</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платок </a:t>
            </a:r>
            <a:r>
              <a:rPr lang="en-US" sz="2000" b="1" dirty="0">
                <a:latin typeface="Times New Roman" panose="02020603050405020304" pitchFamily="18" charset="0"/>
                <a:cs typeface="Times New Roman" panose="02020603050405020304" pitchFamily="18" charset="0"/>
                <a:hlinkClick r:id="rId8"/>
              </a:rPr>
              <a:t>http://</a:t>
            </a:r>
            <a:r>
              <a:rPr lang="en-US" sz="2000" b="1" dirty="0" smtClean="0">
                <a:latin typeface="Times New Roman" panose="02020603050405020304" pitchFamily="18" charset="0"/>
                <a:cs typeface="Times New Roman" panose="02020603050405020304" pitchFamily="18" charset="0"/>
                <a:hlinkClick r:id="rId8"/>
              </a:rPr>
              <a:t>pensionerka.net/pozdravit_stihi/platok</a:t>
            </a:r>
            <a:endParaRPr lang="ru-RU" sz="2000" b="1" dirty="0" smtClean="0">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ct val="0"/>
              </a:spcAft>
              <a:buFontTx/>
              <a:buChar char="•"/>
            </a:pPr>
            <a:r>
              <a:rPr lang="ru-RU" sz="2000" b="1" dirty="0" smtClean="0">
                <a:latin typeface="Times New Roman" panose="02020603050405020304" pitchFamily="18" charset="0"/>
                <a:cs typeface="Times New Roman" panose="02020603050405020304" pitchFamily="18" charset="0"/>
              </a:rPr>
              <a:t>Народный </a:t>
            </a:r>
            <a:r>
              <a:rPr lang="ru-RU" sz="2000" b="1" dirty="0">
                <a:latin typeface="Times New Roman" panose="02020603050405020304" pitchFamily="18" charset="0"/>
                <a:cs typeface="Times New Roman" panose="02020603050405020304" pitchFamily="18" charset="0"/>
              </a:rPr>
              <a:t>мастер - это </a:t>
            </a:r>
            <a:r>
              <a:rPr lang="ru-RU" sz="2000" b="1" dirty="0" smtClean="0">
                <a:latin typeface="Times New Roman" panose="02020603050405020304" pitchFamily="18" charset="0"/>
                <a:cs typeface="Times New Roman" panose="02020603050405020304" pitchFamily="18" charset="0"/>
              </a:rPr>
              <a:t>сила </a:t>
            </a:r>
            <a:r>
              <a:rPr lang="en-US" sz="2000" b="1" dirty="0" smtClean="0">
                <a:latin typeface="Times New Roman" panose="02020603050405020304" pitchFamily="18" charset="0"/>
                <a:cs typeface="Times New Roman" panose="02020603050405020304" pitchFamily="18" charset="0"/>
                <a:hlinkClick r:id="rId9"/>
              </a:rPr>
              <a:t>https</a:t>
            </a:r>
            <a:r>
              <a:rPr lang="en-US" sz="2000" b="1" dirty="0">
                <a:latin typeface="Times New Roman" panose="02020603050405020304" pitchFamily="18" charset="0"/>
                <a:cs typeface="Times New Roman" panose="02020603050405020304" pitchFamily="18" charset="0"/>
                <a:hlinkClick r:id="rId9"/>
              </a:rPr>
              <a:t>://pedsovet.su</a:t>
            </a:r>
            <a:r>
              <a:rPr lang="en-US" sz="2000" b="1" dirty="0" smtClean="0">
                <a:latin typeface="Times New Roman" panose="02020603050405020304" pitchFamily="18" charset="0"/>
                <a:cs typeface="Times New Roman" panose="02020603050405020304" pitchFamily="18" charset="0"/>
                <a:hlinkClick r:id="rId9"/>
              </a:rPr>
              <a:t>/</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534641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937500"/>
          </a:xfrm>
          <a:prstGeom prst="rect">
            <a:avLst/>
          </a:prstGeom>
        </p:spPr>
      </p:pic>
      <p:sp>
        <p:nvSpPr>
          <p:cNvPr id="2" name="Прямоугольник 1"/>
          <p:cNvSpPr/>
          <p:nvPr/>
        </p:nvSpPr>
        <p:spPr>
          <a:xfrm>
            <a:off x="72429" y="-5417"/>
            <a:ext cx="12192000" cy="7078861"/>
          </a:xfrm>
          <a:prstGeom prst="rect">
            <a:avLst/>
          </a:prstGeom>
        </p:spPr>
        <p:txBody>
          <a:bodyPr wrap="square">
            <a:spAutoFit/>
          </a:bodyPr>
          <a:lstStyle/>
          <a:p>
            <a:pPr algn="ctr"/>
            <a:r>
              <a:rPr lang="ru-RU" sz="4000" b="1" dirty="0" smtClean="0">
                <a:solidFill>
                  <a:srgbClr val="FF0000"/>
                </a:solidFill>
                <a:latin typeface="Times New Roman" panose="02020603050405020304" pitchFamily="18" charset="0"/>
                <a:cs typeface="Times New Roman" panose="02020603050405020304" pitchFamily="18" charset="0"/>
              </a:rPr>
              <a:t>Актуальность</a:t>
            </a:r>
            <a:endParaRPr lang="ru-RU" b="1" dirty="0" smtClean="0">
              <a:solidFill>
                <a:srgbClr val="FF0000"/>
              </a:solidFill>
              <a:latin typeface="Times New Roman" panose="02020603050405020304" pitchFamily="18" charset="0"/>
              <a:cs typeface="Times New Roman" panose="02020603050405020304" pitchFamily="18" charset="0"/>
            </a:endParaRPr>
          </a:p>
          <a:p>
            <a:pPr algn="ctr"/>
            <a:endParaRPr lang="ru-RU" sz="2400" b="1" i="1" dirty="0">
              <a:latin typeface="Times New Roman" panose="02020603050405020304" pitchFamily="18" charset="0"/>
              <a:cs typeface="Times New Roman" panose="02020603050405020304" pitchFamily="18" charset="0"/>
            </a:endParaRPr>
          </a:p>
          <a:p>
            <a:pPr algn="just">
              <a:lnSpc>
                <a:spcPct val="150000"/>
              </a:lnSpc>
            </a:pPr>
            <a:r>
              <a:rPr lang="ru-RU" sz="2800" b="1" dirty="0" smtClean="0">
                <a:solidFill>
                  <a:srgbClr val="FF0000"/>
                </a:solidFill>
                <a:latin typeface="Times New Roman" panose="02020603050405020304" pitchFamily="18" charset="0"/>
                <a:cs typeface="Times New Roman" panose="02020603050405020304" pitchFamily="18" charset="0"/>
              </a:rPr>
              <a:t>Чувство Родины начинается с восхищения тем, что видит перед собой малыш, чему он изумляется и что вызывает отклик в его душе... </a:t>
            </a:r>
          </a:p>
          <a:p>
            <a:pPr algn="just">
              <a:lnSpc>
                <a:spcPct val="150000"/>
              </a:lnSpc>
            </a:pPr>
            <a:r>
              <a:rPr lang="ru-RU" sz="2800" b="1" dirty="0" smtClean="0">
                <a:solidFill>
                  <a:srgbClr val="FF0000"/>
                </a:solidFill>
                <a:latin typeface="Times New Roman" panose="02020603050405020304" pitchFamily="18" charset="0"/>
                <a:cs typeface="Times New Roman" panose="02020603050405020304" pitchFamily="18" charset="0"/>
              </a:rPr>
              <a:t>И хотя многие впечатления еще не осознаны им глубоко, но, пропущенные через детское восприятие, они играют огромную роль в становлении личности патриота. Понимание Родины у дошкольника тесно связано с конкретными представлениями о том, что ему близко и дорого. Очень важно привить детям чувство любви и привязанности к природным культурным ценностям родного края. Дорога в будущее лежит через прошлое и настоящее. </a:t>
            </a:r>
          </a:p>
          <a:p>
            <a:pPr algn="just">
              <a:lnSpc>
                <a:spcPct val="150000"/>
              </a:lnSpc>
            </a:pPr>
            <a:endParaRPr lang="ru-RU" sz="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70208103"/>
      </p:ext>
    </p:extLst>
  </p:cSld>
  <p:clrMapOvr>
    <a:masterClrMapping/>
  </p:clrMapOvr>
  <mc:AlternateContent xmlns:mc="http://schemas.openxmlformats.org/markup-compatibility/2006">
    <mc:Choice xmlns="" xmlns:p15="http://schemas.microsoft.com/office/powerpoint/2012/main" Requires="p15">
      <p:transition spd="slow" advClick="0" advTm="1000">
        <p15:prstTrans prst="pageCurlDouble"/>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4294967295"/>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937375"/>
          </a:xfrm>
        </p:spPr>
      </p:pic>
      <p:sp>
        <p:nvSpPr>
          <p:cNvPr id="4" name="Заголовок 3"/>
          <p:cNvSpPr>
            <a:spLocks noGrp="1"/>
          </p:cNvSpPr>
          <p:nvPr>
            <p:ph type="ctrTitle"/>
          </p:nvPr>
        </p:nvSpPr>
        <p:spPr/>
        <p:txBody>
          <a:bodyPr>
            <a:normAutofit fontScale="90000"/>
          </a:bodyPr>
          <a:lstStyle/>
          <a:p>
            <a:pPr algn="ct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ea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3100" b="1" i="1" dirty="0" smtClean="0">
                <a:effectLst/>
                <a:latin typeface="Calibri" panose="020F0502020204030204" pitchFamily="34" charset="0"/>
                <a:ea typeface="Times New Roman" panose="02020603050405020304" pitchFamily="18" charset="0"/>
                <a:cs typeface="Times New Roman" panose="02020603050405020304" pitchFamily="18" charset="0"/>
              </a:rPr>
              <a:t/>
            </a:r>
            <a:br>
              <a:rPr lang="ru-RU" sz="3100" b="1" i="1" dirty="0" smtClean="0">
                <a:effectLst/>
                <a:latin typeface="Calibri" panose="020F0502020204030204" pitchFamily="34" charset="0"/>
                <a:ea typeface="Times New Roman" panose="02020603050405020304" pitchFamily="18" charset="0"/>
                <a:cs typeface="Times New Roman" panose="02020603050405020304" pitchFamily="18" charset="0"/>
              </a:rPr>
            </a:br>
            <a:endParaRPr lang="ru-RU" sz="3100" i="1" dirty="0"/>
          </a:p>
        </p:txBody>
      </p:sp>
      <p:sp>
        <p:nvSpPr>
          <p:cNvPr id="5" name="Подзаголовок 4"/>
          <p:cNvSpPr>
            <a:spLocks noGrp="1"/>
          </p:cNvSpPr>
          <p:nvPr>
            <p:ph type="subTitle" idx="1"/>
          </p:nvPr>
        </p:nvSpPr>
        <p:spPr>
          <a:xfrm>
            <a:off x="365156" y="80106"/>
            <a:ext cx="11461688" cy="6420282"/>
          </a:xfrm>
        </p:spPr>
        <p:txBody>
          <a:bodyPr>
            <a:normAutofit fontScale="25000" lnSpcReduction="20000"/>
          </a:bodyPr>
          <a:lstStyle/>
          <a:p>
            <a:r>
              <a:rPr lang="ru-RU" sz="16000" b="1" dirty="0" smtClean="0">
                <a:solidFill>
                  <a:srgbClr val="FF0000"/>
                </a:solidFill>
                <a:latin typeface="Times New Roman" panose="02020603050405020304" pitchFamily="18" charset="0"/>
                <a:cs typeface="Times New Roman" panose="02020603050405020304" pitchFamily="18" charset="0"/>
              </a:rPr>
              <a:t>Задачи</a:t>
            </a:r>
            <a:endParaRPr lang="ru-RU" sz="4800" b="1" dirty="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Ф</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ормировать интерес дошкольников к малой </a:t>
            </a: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одине;</a:t>
            </a: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9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x-none" sz="9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расширять </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и укреплять знания детей о родном городе</a:t>
            </a: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9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20000"/>
              </a:lnSpc>
            </a:pPr>
            <a:r>
              <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о </a:t>
            </a:r>
            <a:r>
              <a:rPr lang="ru-RU" sz="9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достопримечательностях, культуре, традициях родного края; </a:t>
            </a:r>
            <a:endPar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20000"/>
              </a:lnSpc>
            </a:pPr>
            <a:r>
              <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о </a:t>
            </a:r>
            <a:r>
              <a:rPr lang="ru-RU" sz="9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замечательных людях, прославивших свой край</a:t>
            </a:r>
            <a:r>
              <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20000"/>
              </a:lnSpc>
            </a:pPr>
            <a:endParaRPr lang="ru-RU"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20000"/>
              </a:lnSpc>
            </a:pPr>
            <a:r>
              <a:rPr lang="ru-RU" sz="9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Формировать представления о том, что в нашем городе  живут люди разных национальностей, знакомить с традициями и обычаями разных народов</a:t>
            </a:r>
            <a:r>
              <a:rPr lang="ru-RU" sz="9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20000"/>
              </a:lnSpc>
            </a:pPr>
            <a:endParaRPr lang="ru-RU"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l">
              <a:lnSpc>
                <a:spcPct val="120000"/>
              </a:lnSpc>
            </a:pP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оспитывать чувство </a:t>
            </a:r>
            <a:r>
              <a:rPr lang="x-none" sz="9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гордости </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 место своего проживания, </a:t>
            </a: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 себя как жителя </a:t>
            </a:r>
            <a:r>
              <a:rPr lang="ru-RU"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своего</a:t>
            </a:r>
            <a:r>
              <a:rPr lang="x-none" sz="9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города</a:t>
            </a:r>
            <a:r>
              <a:rPr lang="x-none" sz="9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9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70000"/>
              </a:lnSpc>
            </a:pPr>
            <a:r>
              <a:rPr lang="ru-RU" sz="9600" b="1" dirty="0">
                <a:latin typeface="Times New Roman" panose="02020603050405020304" pitchFamily="18" charset="0"/>
                <a:cs typeface="Times New Roman" panose="02020603050405020304" pitchFamily="18" charset="0"/>
              </a:rPr>
              <a:t>В нашем учреждении были реализованы </a:t>
            </a:r>
            <a:r>
              <a:rPr lang="ru-RU" sz="9600" b="1" dirty="0" smtClean="0">
                <a:latin typeface="Times New Roman" panose="02020603050405020304" pitchFamily="18" charset="0"/>
                <a:cs typeface="Times New Roman" panose="02020603050405020304" pitchFamily="18" charset="0"/>
              </a:rPr>
              <a:t>практико-ориентированные </a:t>
            </a:r>
            <a:r>
              <a:rPr lang="ru-RU" sz="9600" b="1" dirty="0">
                <a:latin typeface="Times New Roman" panose="02020603050405020304" pitchFamily="18" charset="0"/>
                <a:cs typeface="Times New Roman" panose="02020603050405020304" pitchFamily="18" charset="0"/>
              </a:rPr>
              <a:t>проекты, направленные на решение представленных задач. </a:t>
            </a:r>
          </a:p>
          <a:p>
            <a:pPr>
              <a:lnSpc>
                <a:spcPct val="120000"/>
              </a:lnSpc>
            </a:pPr>
            <a:r>
              <a:rPr lang="ru-RU" sz="9600" b="1" dirty="0">
                <a:latin typeface="Times New Roman" panose="02020603050405020304" pitchFamily="18" charset="0"/>
                <a:cs typeface="Times New Roman" panose="02020603050405020304" pitchFamily="18" charset="0"/>
              </a:rPr>
              <a:t>Итоги проектов </a:t>
            </a:r>
            <a:r>
              <a:rPr lang="ru-RU" sz="9600" b="1" dirty="0" smtClean="0">
                <a:latin typeface="Times New Roman" panose="02020603050405020304" pitchFamily="18" charset="0"/>
                <a:cs typeface="Times New Roman" panose="02020603050405020304" pitchFamily="18" charset="0"/>
              </a:rPr>
              <a:t>в </a:t>
            </a:r>
            <a:r>
              <a:rPr lang="ru-RU" sz="9600" b="1" dirty="0">
                <a:latin typeface="Times New Roman" panose="02020603050405020304" pitchFamily="18" charset="0"/>
                <a:cs typeface="Times New Roman" panose="02020603050405020304" pitchFamily="18" charset="0"/>
              </a:rPr>
              <a:t>данной </a:t>
            </a:r>
            <a:r>
              <a:rPr lang="ru-RU" sz="9600" b="1" dirty="0" smtClean="0">
                <a:latin typeface="Times New Roman" panose="02020603050405020304" pitchFamily="18" charset="0"/>
                <a:cs typeface="Times New Roman" panose="02020603050405020304" pitchFamily="18" charset="0"/>
              </a:rPr>
              <a:t>презентации.</a:t>
            </a:r>
            <a:endParaRPr lang="ru-RU" sz="9600" b="1" dirty="0">
              <a:latin typeface="Times New Roman" panose="02020603050405020304" pitchFamily="18" charset="0"/>
              <a:cs typeface="Times New Roman" panose="02020603050405020304" pitchFamily="18" charset="0"/>
            </a:endParaRPr>
          </a:p>
          <a:p>
            <a:pPr>
              <a:lnSpc>
                <a:spcPct val="170000"/>
              </a:lnSpc>
            </a:pPr>
            <a:endParaRPr lang="ru-RU" sz="9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21569955"/>
      </p:ext>
    </p:extLst>
  </p:cSld>
  <p:clrMapOvr>
    <a:masterClrMapping/>
  </p:clrMapOvr>
  <mc:AlternateContent xmlns:mc="http://schemas.openxmlformats.org/markup-compatibility/2006">
    <mc:Choice xmlns="" xmlns:p15="http://schemas.microsoft.com/office/powerpoint/2012/main" Requires="p15">
      <p:transition spd="slow" advClick="0" advTm="1000">
        <p15:prstTrans prst="pageCurlDouble"/>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 calcmode="lin" valueType="num">
                                      <p:cBhvr additive="base">
                                        <p:cTn id="32"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2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grpId="0" nodeType="after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 calcmode="lin" valueType="num">
                                      <p:cBhvr additive="base">
                                        <p:cTn id="42" dur="2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grpId="0"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 calcmode="lin" valueType="num">
                                      <p:cBhvr additive="base">
                                        <p:cTn id="47" dur="2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6084"/>
            <a:ext cx="12192000" cy="6937500"/>
          </a:xfrm>
          <a:prstGeom prst="rect">
            <a:avLst/>
          </a:prstGeom>
        </p:spPr>
      </p:pic>
      <p:pic>
        <p:nvPicPr>
          <p:cNvPr id="11" name="Picture 4" descr="012_b"/>
          <p:cNvPicPr>
            <a:picLocks noChangeAspect="1" noChangeArrowheads="1"/>
          </p:cNvPicPr>
          <p:nvPr/>
        </p:nvPicPr>
        <p:blipFill rotWithShape="1">
          <a:blip r:embed="rId3" cstate="print"/>
          <a:srcRect t="6430" b="14014"/>
          <a:stretch/>
        </p:blipFill>
        <p:spPr bwMode="auto">
          <a:xfrm rot="-854236">
            <a:off x="150378" y="1009798"/>
            <a:ext cx="6508983" cy="4045395"/>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008_b"/>
          <p:cNvPicPr>
            <a:picLocks noChangeAspect="1" noChangeArrowheads="1"/>
          </p:cNvPicPr>
          <p:nvPr/>
        </p:nvPicPr>
        <p:blipFill rotWithShape="1">
          <a:blip r:embed="rId4" cstate="print"/>
          <a:srcRect t="5075" b="10617"/>
          <a:stretch/>
        </p:blipFill>
        <p:spPr bwMode="auto">
          <a:xfrm rot="1084411">
            <a:off x="5405689" y="998092"/>
            <a:ext cx="6310856" cy="4068805"/>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descr="oztp31"/>
          <p:cNvPicPr>
            <a:picLocks noChangeAspect="1" noChangeArrowheads="1"/>
          </p:cNvPicPr>
          <p:nvPr/>
        </p:nvPicPr>
        <p:blipFill rotWithShape="1">
          <a:blip r:embed="rId5" cstate="print"/>
          <a:srcRect b="13268"/>
          <a:stretch/>
        </p:blipFill>
        <p:spPr bwMode="auto">
          <a:xfrm>
            <a:off x="2849261" y="2478158"/>
            <a:ext cx="6231456" cy="4132092"/>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Прямоугольник 13"/>
          <p:cNvSpPr/>
          <p:nvPr/>
        </p:nvSpPr>
        <p:spPr>
          <a:xfrm>
            <a:off x="499533" y="298138"/>
            <a:ext cx="11463867" cy="1200329"/>
          </a:xfrm>
          <a:prstGeom prst="rect">
            <a:avLst/>
          </a:prstGeom>
        </p:spPr>
        <p:txBody>
          <a:bodyPr wrap="square">
            <a:spAutoFit/>
          </a:bodyPr>
          <a:lstStyle/>
          <a:p>
            <a:pPr algn="ctr"/>
            <a:r>
              <a:rPr lang="ru-RU" sz="3600" b="1" dirty="0" smtClean="0">
                <a:solidFill>
                  <a:srgbClr val="FF0000"/>
                </a:solidFill>
                <a:latin typeface="Broadway" pitchFamily="82" charset="0"/>
              </a:rPr>
              <a:t>Любовь к Отчизне начинается с любви к своей малой Родине.</a:t>
            </a:r>
            <a:endParaRPr lang="ru-RU" sz="3600" dirty="0"/>
          </a:p>
        </p:txBody>
      </p:sp>
    </p:spTree>
    <p:extLst>
      <p:ext uri="{BB962C8B-B14F-4D97-AF65-F5344CB8AC3E}">
        <p14:creationId xmlns="" xmlns:p14="http://schemas.microsoft.com/office/powerpoint/2010/main" val="1378119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250"/>
                                        <p:tgtEl>
                                          <p:spTgt spid="11"/>
                                        </p:tgtEl>
                                      </p:cBhvr>
                                    </p:animEffect>
                                  </p:childTnLst>
                                </p:cTn>
                              </p:par>
                            </p:childTnLst>
                          </p:cTn>
                        </p:par>
                        <p:par>
                          <p:cTn id="15" fill="hold">
                            <p:stCondLst>
                              <p:cond delay="2250"/>
                            </p:stCondLst>
                            <p:childTnLst>
                              <p:par>
                                <p:cTn id="16" presetID="22" presetClass="entr" presetSubtype="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1250"/>
                                        <p:tgtEl>
                                          <p:spTgt spid="12"/>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pic>
        <p:nvPicPr>
          <p:cNvPr id="2" name="Рисунок 1" descr="E:\фото ДОУ\День народного единства\DSC_0134.JPG"/>
          <p:cNvPicPr/>
          <p:nvPr/>
        </p:nvPicPr>
        <p:blipFill>
          <a:blip r:embed="rId3" cstate="print"/>
          <a:srcRect/>
          <a:stretch>
            <a:fillRect/>
          </a:stretch>
        </p:blipFill>
        <p:spPr bwMode="auto">
          <a:xfrm>
            <a:off x="205955" y="302648"/>
            <a:ext cx="6552278" cy="4990012"/>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E:\фото ДОУ\День народного единства\Новая папка\DSC_0149.JPG"/>
          <p:cNvPicPr/>
          <p:nvPr/>
        </p:nvPicPr>
        <p:blipFill>
          <a:blip r:embed="rId4" cstate="print"/>
          <a:srcRect/>
          <a:stretch>
            <a:fillRect/>
          </a:stretch>
        </p:blipFill>
        <p:spPr bwMode="auto">
          <a:xfrm>
            <a:off x="5815460" y="253835"/>
            <a:ext cx="6217920" cy="498130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p:nvPr/>
        </p:nvPicPr>
        <p:blipFill rotWithShape="1">
          <a:blip r:embed="rId5" cstate="print"/>
          <a:srcRect l="22288" t="4615" r="21592" b="7948"/>
          <a:stretch/>
        </p:blipFill>
        <p:spPr bwMode="auto">
          <a:xfrm>
            <a:off x="540313" y="3200023"/>
            <a:ext cx="4392767" cy="3656654"/>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pic>
        <p:nvPicPr>
          <p:cNvPr id="5" name="Рисунок 4"/>
          <p:cNvPicPr/>
          <p:nvPr/>
        </p:nvPicPr>
        <p:blipFill rotWithShape="1">
          <a:blip r:embed="rId6" cstate="print"/>
          <a:srcRect l="9300" t="6154" r="27846" b="8974"/>
          <a:stretch/>
        </p:blipFill>
        <p:spPr bwMode="auto">
          <a:xfrm>
            <a:off x="6758233" y="1920731"/>
            <a:ext cx="5275147" cy="4687868"/>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pic>
        <p:nvPicPr>
          <p:cNvPr id="7" name="Рисунок 6"/>
          <p:cNvPicPr/>
          <p:nvPr/>
        </p:nvPicPr>
        <p:blipFill rotWithShape="1">
          <a:blip r:embed="rId7" cstate="print"/>
          <a:srcRect l="1924" t="4103" r="11812" b="7179"/>
          <a:stretch/>
        </p:blipFill>
        <p:spPr bwMode="auto">
          <a:xfrm>
            <a:off x="2807084" y="1569774"/>
            <a:ext cx="6365832" cy="4204893"/>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
        <p:nvSpPr>
          <p:cNvPr id="8" name="Прямоугольник 7"/>
          <p:cNvSpPr/>
          <p:nvPr/>
        </p:nvSpPr>
        <p:spPr>
          <a:xfrm>
            <a:off x="3211911" y="217333"/>
            <a:ext cx="7451399" cy="707886"/>
          </a:xfrm>
          <a:prstGeom prst="rect">
            <a:avLst/>
          </a:prstGeom>
        </p:spPr>
        <p:txBody>
          <a:bodyPr wrap="none">
            <a:spAutoFit/>
          </a:bodyPr>
          <a:lstStyle/>
          <a:p>
            <a:r>
              <a:rPr lang="ru-RU" sz="4000" b="1" dirty="0" smtClean="0">
                <a:solidFill>
                  <a:srgbClr val="FF0000"/>
                </a:solidFill>
                <a:latin typeface="Times New Roman" pitchFamily="18" charset="0"/>
                <a:cs typeface="Times New Roman" pitchFamily="18" charset="0"/>
              </a:rPr>
              <a:t>Выставка «Моя </a:t>
            </a:r>
            <a:r>
              <a:rPr lang="ru-RU" sz="4000" b="1" dirty="0">
                <a:solidFill>
                  <a:srgbClr val="FF0000"/>
                </a:solidFill>
                <a:latin typeface="Times New Roman" pitchFamily="18" charset="0"/>
                <a:cs typeface="Times New Roman" pitchFamily="18" charset="0"/>
              </a:rPr>
              <a:t>малая родина»</a:t>
            </a:r>
            <a:endParaRPr lang="ru-RU" sz="4000" b="1" dirty="0">
              <a:solidFill>
                <a:srgbClr val="FF0000"/>
              </a:solidFill>
            </a:endParaRPr>
          </a:p>
        </p:txBody>
      </p:sp>
    </p:spTree>
    <p:extLst>
      <p:ext uri="{BB962C8B-B14F-4D97-AF65-F5344CB8AC3E}">
        <p14:creationId xmlns="" xmlns:p14="http://schemas.microsoft.com/office/powerpoint/2010/main" val="12565446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 calcmode="lin" valueType="num">
                                      <p:cBhvr>
                                        <p:cTn id="9" dur="1250" fill="hold"/>
                                        <p:tgtEl>
                                          <p:spTgt spid="8"/>
                                        </p:tgtEl>
                                        <p:attrNameLst>
                                          <p:attrName>style.rotation</p:attrName>
                                        </p:attrNameLst>
                                      </p:cBhvr>
                                      <p:tavLst>
                                        <p:tav tm="0">
                                          <p:val>
                                            <p:fltVal val="90"/>
                                          </p:val>
                                        </p:tav>
                                        <p:tav tm="100000">
                                          <p:val>
                                            <p:fltVal val="0"/>
                                          </p:val>
                                        </p:tav>
                                      </p:tavLst>
                                    </p:anim>
                                    <p:animEffect transition="in" filter="fade">
                                      <p:cBhvr>
                                        <p:cTn id="10" dur="1250"/>
                                        <p:tgtEl>
                                          <p:spTgt spid="8"/>
                                        </p:tgtEl>
                                      </p:cBhvr>
                                    </p:animEffect>
                                  </p:childTnLst>
                                </p:cTn>
                              </p:par>
                            </p:childTnLst>
                          </p:cTn>
                        </p:par>
                        <p:par>
                          <p:cTn id="11" fill="hold">
                            <p:stCondLst>
                              <p:cond delay="1250"/>
                            </p:stCondLst>
                            <p:childTnLst>
                              <p:par>
                                <p:cTn id="12" presetID="2" presetClass="entr" presetSubtype="9"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par>
                          <p:cTn id="16" fill="hold">
                            <p:stCondLst>
                              <p:cond delay="2250"/>
                            </p:stCondLst>
                            <p:childTnLst>
                              <p:par>
                                <p:cTn id="17" presetID="2" presetClass="entr" presetSubtype="3"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3250"/>
                            </p:stCondLst>
                            <p:childTnLst>
                              <p:par>
                                <p:cTn id="22" presetID="2" presetClass="entr" presetSubtype="1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fill="hold"/>
                                        <p:tgtEl>
                                          <p:spTgt spid="6"/>
                                        </p:tgtEl>
                                        <p:attrNameLst>
                                          <p:attrName>ppt_x</p:attrName>
                                        </p:attrNameLst>
                                      </p:cBhvr>
                                      <p:tavLst>
                                        <p:tav tm="0">
                                          <p:val>
                                            <p:strVal val="0-#ppt_w/2"/>
                                          </p:val>
                                        </p:tav>
                                        <p:tav tm="100000">
                                          <p:val>
                                            <p:strVal val="#ppt_x"/>
                                          </p:val>
                                        </p:tav>
                                      </p:tavLst>
                                    </p:anim>
                                    <p:anim calcmode="lin" valueType="num">
                                      <p:cBhvr additive="base">
                                        <p:cTn id="25" dur="10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4250"/>
                            </p:stCondLst>
                            <p:childTnLst>
                              <p:par>
                                <p:cTn id="27" presetID="2" presetClass="entr" presetSubtype="6"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1+#ppt_w/2"/>
                                          </p:val>
                                        </p:tav>
                                        <p:tav tm="100000">
                                          <p:val>
                                            <p:strVal val="#ppt_x"/>
                                          </p:val>
                                        </p:tav>
                                      </p:tavLst>
                                    </p:anim>
                                    <p:anim calcmode="lin" valueType="num">
                                      <p:cBhvr additive="base">
                                        <p:cTn id="30" dur="10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5250"/>
                            </p:stCondLst>
                            <p:childTnLst>
                              <p:par>
                                <p:cTn id="32" presetID="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ppt_x"/>
                                          </p:val>
                                        </p:tav>
                                        <p:tav tm="100000">
                                          <p:val>
                                            <p:strVal val="#ppt_x"/>
                                          </p:val>
                                        </p:tav>
                                      </p:tavLst>
                                    </p:anim>
                                    <p:anim calcmode="lin" valueType="num">
                                      <p:cBhvr additive="base">
                                        <p:cTn id="3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pic>
        <p:nvPicPr>
          <p:cNvPr id="2" name="Рисунок 1" descr="E:\фото ДОУ\День народного единства\DSC_0142.JPG"/>
          <p:cNvPicPr/>
          <p:nvPr/>
        </p:nvPicPr>
        <p:blipFill>
          <a:blip r:embed="rId3" cstate="print"/>
          <a:srcRect l="14436"/>
          <a:stretch>
            <a:fillRect/>
          </a:stretch>
        </p:blipFill>
        <p:spPr bwMode="auto">
          <a:xfrm>
            <a:off x="6359745" y="2719884"/>
            <a:ext cx="5198533" cy="3916727"/>
          </a:xfrm>
          <a:prstGeom prst="rect">
            <a:avLst/>
          </a:prstGeom>
          <a:ln w="88900" cap="sq" cmpd="thickThin">
            <a:solidFill>
              <a:srgbClr val="FF0000"/>
            </a:solidFill>
            <a:prstDash val="solid"/>
            <a:miter lim="800000"/>
          </a:ln>
          <a:effectLst>
            <a:innerShdw blurRad="76200">
              <a:srgbClr val="000000"/>
            </a:innerShdw>
          </a:effectLst>
        </p:spPr>
      </p:pic>
      <p:pic>
        <p:nvPicPr>
          <p:cNvPr id="5" name="Рисунок 4" descr="E:\фото ДОУ\Проект о городе\кино\DSCN2948.JPG"/>
          <p:cNvPicPr/>
          <p:nvPr/>
        </p:nvPicPr>
        <p:blipFill>
          <a:blip r:embed="rId4" cstate="print"/>
          <a:srcRect b="11462"/>
          <a:stretch>
            <a:fillRect/>
          </a:stretch>
        </p:blipFill>
        <p:spPr bwMode="auto">
          <a:xfrm>
            <a:off x="7960548" y="357690"/>
            <a:ext cx="3437884" cy="2084060"/>
          </a:xfrm>
          <a:prstGeom prst="rect">
            <a:avLst/>
          </a:prstGeom>
          <a:ln w="88900" cap="sq" cmpd="thickThin">
            <a:solidFill>
              <a:srgbClr val="00B0F0"/>
            </a:solidFill>
            <a:prstDash val="solid"/>
            <a:miter lim="800000"/>
          </a:ln>
          <a:effectLst>
            <a:innerShdw blurRad="76200">
              <a:srgbClr val="000000"/>
            </a:innerShdw>
          </a:effectLst>
        </p:spPr>
      </p:pic>
      <p:sp>
        <p:nvSpPr>
          <p:cNvPr id="7" name="Прямоугольник 6"/>
          <p:cNvSpPr/>
          <p:nvPr/>
        </p:nvSpPr>
        <p:spPr>
          <a:xfrm>
            <a:off x="4247665" y="3747"/>
            <a:ext cx="4477893" cy="707886"/>
          </a:xfrm>
          <a:prstGeom prst="rect">
            <a:avLst/>
          </a:prstGeom>
        </p:spPr>
        <p:txBody>
          <a:bodyPr wrap="none">
            <a:spAutoFit/>
          </a:bodyPr>
          <a:lstStyle/>
          <a:p>
            <a:pPr algn="ctr"/>
            <a:r>
              <a:rPr lang="ru-RU" sz="4000" b="1" dirty="0">
                <a:solidFill>
                  <a:srgbClr val="FF0000"/>
                </a:solidFill>
                <a:latin typeface="Times New Roman" pitchFamily="18" charset="0"/>
                <a:cs typeface="Times New Roman" pitchFamily="18" charset="0"/>
              </a:rPr>
              <a:t>Выставочный зал </a:t>
            </a:r>
          </a:p>
        </p:txBody>
      </p:sp>
      <p:pic>
        <p:nvPicPr>
          <p:cNvPr id="3" name="Рисунок 2" descr="E:\фото ДОУ\День народного единства\DSC_0131.JPG"/>
          <p:cNvPicPr/>
          <p:nvPr/>
        </p:nvPicPr>
        <p:blipFill>
          <a:blip r:embed="rId5" cstate="print"/>
          <a:srcRect/>
          <a:stretch>
            <a:fillRect/>
          </a:stretch>
        </p:blipFill>
        <p:spPr bwMode="auto">
          <a:xfrm>
            <a:off x="333243" y="711633"/>
            <a:ext cx="5693259" cy="3718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descr="E:\фото ДОУ\День народного единства\DSC_0140.JPG"/>
          <p:cNvPicPr/>
          <p:nvPr/>
        </p:nvPicPr>
        <p:blipFill>
          <a:blip r:embed="rId6" cstate="print"/>
          <a:srcRect/>
          <a:stretch>
            <a:fillRect/>
          </a:stretch>
        </p:blipFill>
        <p:spPr bwMode="auto">
          <a:xfrm>
            <a:off x="1409243" y="4347101"/>
            <a:ext cx="4001585" cy="2510899"/>
          </a:xfrm>
          <a:prstGeom prst="rect">
            <a:avLst/>
          </a:prstGeom>
          <a:ln w="127000" cap="rnd">
            <a:solidFill>
              <a:srgbClr val="0070C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9909171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6" presetClass="entr" presetSubtype="3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out)">
                                      <p:cBhvr>
                                        <p:cTn id="14" dur="2000"/>
                                        <p:tgtEl>
                                          <p:spTgt spid="3"/>
                                        </p:tgtEl>
                                      </p:cBhvr>
                                    </p:animEffect>
                                  </p:childTnLst>
                                </p:cTn>
                              </p:par>
                            </p:childTnLst>
                          </p:cTn>
                        </p:par>
                        <p:par>
                          <p:cTn id="15" fill="hold">
                            <p:stCondLst>
                              <p:cond delay="30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par>
                          <p:cTn id="19" fill="hold">
                            <p:stCondLst>
                              <p:cond delay="5000"/>
                            </p:stCondLst>
                            <p:childTnLst>
                              <p:par>
                                <p:cTn id="20" presetID="2" presetClass="entr" presetSubtype="3"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1+#ppt_w/2"/>
                                          </p:val>
                                        </p:tav>
                                        <p:tav tm="100000">
                                          <p:val>
                                            <p:strVal val="#ppt_x"/>
                                          </p:val>
                                        </p:tav>
                                      </p:tavLst>
                                    </p:anim>
                                    <p:anim calcmode="lin" valueType="num">
                                      <p:cBhvr additive="base">
                                        <p:cTn id="23" dur="10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0-#ppt_w/2"/>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2754"/>
            <a:ext cx="12192000" cy="6937500"/>
          </a:xfrm>
          <a:prstGeom prst="rect">
            <a:avLst/>
          </a:prstGeom>
        </p:spPr>
      </p:pic>
      <p:sp>
        <p:nvSpPr>
          <p:cNvPr id="7" name="Прямоугольник 6"/>
          <p:cNvSpPr/>
          <p:nvPr/>
        </p:nvSpPr>
        <p:spPr>
          <a:xfrm>
            <a:off x="917919" y="3747"/>
            <a:ext cx="11137408" cy="707886"/>
          </a:xfrm>
          <a:prstGeom prst="rect">
            <a:avLst/>
          </a:prstGeom>
        </p:spPr>
        <p:txBody>
          <a:bodyPr wrap="none">
            <a:spAutoFit/>
          </a:bodyPr>
          <a:lstStyle/>
          <a:p>
            <a:pPr algn="ctr"/>
            <a:r>
              <a:rPr lang="ru-RU" sz="4000" b="1" dirty="0" smtClean="0">
                <a:solidFill>
                  <a:srgbClr val="FF0000"/>
                </a:solidFill>
                <a:latin typeface="Times New Roman" pitchFamily="18" charset="0"/>
                <a:cs typeface="Times New Roman" pitchFamily="18" charset="0"/>
              </a:rPr>
              <a:t>Конкурс рисунков «Город Орск глазами детей»</a:t>
            </a:r>
            <a:endParaRPr lang="ru-RU" sz="4000" b="1" dirty="0">
              <a:solidFill>
                <a:srgbClr val="FF0000"/>
              </a:solidFill>
              <a:latin typeface="Times New Roman" pitchFamily="18" charset="0"/>
              <a:cs typeface="Times New Roman" pitchFamily="18" charset="0"/>
            </a:endParaRPr>
          </a:p>
        </p:txBody>
      </p:sp>
      <p:pic>
        <p:nvPicPr>
          <p:cNvPr id="32770" name="Picture 2" descr="D:\Д.C. №122 от 12,10,2018\Локальный диск D\Проекты+досуги\День города\Орск 282\IMG_20170905_094233.jpg"/>
          <p:cNvPicPr>
            <a:picLocks noChangeAspect="1" noChangeArrowheads="1"/>
          </p:cNvPicPr>
          <p:nvPr/>
        </p:nvPicPr>
        <p:blipFill>
          <a:blip r:embed="rId3" cstate="print"/>
          <a:srcRect/>
          <a:stretch>
            <a:fillRect/>
          </a:stretch>
        </p:blipFill>
        <p:spPr bwMode="auto">
          <a:xfrm rot="20982127">
            <a:off x="581938" y="1237217"/>
            <a:ext cx="5988344" cy="4491258"/>
          </a:xfrm>
          <a:prstGeom prst="rect">
            <a:avLst/>
          </a:prstGeom>
          <a:solidFill>
            <a:srgbClr val="FFFFFF">
              <a:shade val="85000"/>
            </a:srgbClr>
          </a:solidFill>
          <a:ln w="88900" cap="sq">
            <a:solidFill>
              <a:srgbClr val="CC009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771" name="Picture 3"/>
          <p:cNvPicPr>
            <a:picLocks noChangeAspect="1" noChangeArrowheads="1"/>
          </p:cNvPicPr>
          <p:nvPr/>
        </p:nvPicPr>
        <p:blipFill>
          <a:blip r:embed="rId4" cstate="print"/>
          <a:srcRect/>
          <a:stretch>
            <a:fillRect/>
          </a:stretch>
        </p:blipFill>
        <p:spPr bwMode="auto">
          <a:xfrm rot="793701">
            <a:off x="7252940" y="1186042"/>
            <a:ext cx="4541276" cy="3405957"/>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772" name="Picture 4" descr="D:\Д.C. №122 от 12,10,2018\Локальный диск D\Проекты+досуги\День города\Орск 282\IMG_20170905_094328.jpg"/>
          <p:cNvPicPr>
            <a:picLocks noChangeAspect="1" noChangeArrowheads="1"/>
          </p:cNvPicPr>
          <p:nvPr/>
        </p:nvPicPr>
        <p:blipFill>
          <a:blip r:embed="rId5" cstate="print"/>
          <a:srcRect/>
          <a:stretch>
            <a:fillRect/>
          </a:stretch>
        </p:blipFill>
        <p:spPr bwMode="auto">
          <a:xfrm>
            <a:off x="6486623" y="1254897"/>
            <a:ext cx="3987192" cy="5316255"/>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773" name="Picture 5"/>
          <p:cNvPicPr>
            <a:picLocks noChangeAspect="1" noChangeArrowheads="1"/>
          </p:cNvPicPr>
          <p:nvPr/>
        </p:nvPicPr>
        <p:blipFill>
          <a:blip r:embed="rId6" cstate="print"/>
          <a:srcRect/>
          <a:stretch>
            <a:fillRect/>
          </a:stretch>
        </p:blipFill>
        <p:spPr bwMode="auto">
          <a:xfrm rot="20928851">
            <a:off x="1496298" y="2324366"/>
            <a:ext cx="5540549" cy="415541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9909171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32770"/>
                                        </p:tgtEl>
                                        <p:attrNameLst>
                                          <p:attrName>style.visibility</p:attrName>
                                        </p:attrNameLst>
                                      </p:cBhvr>
                                      <p:to>
                                        <p:strVal val="visible"/>
                                      </p:to>
                                    </p:set>
                                    <p:anim calcmode="lin" valueType="num">
                                      <p:cBhvr additive="base">
                                        <p:cTn id="14" dur="1000" fill="hold"/>
                                        <p:tgtEl>
                                          <p:spTgt spid="32770"/>
                                        </p:tgtEl>
                                        <p:attrNameLst>
                                          <p:attrName>ppt_x</p:attrName>
                                        </p:attrNameLst>
                                      </p:cBhvr>
                                      <p:tavLst>
                                        <p:tav tm="0">
                                          <p:val>
                                            <p:strVal val="0-#ppt_w/2"/>
                                          </p:val>
                                        </p:tav>
                                        <p:tav tm="100000">
                                          <p:val>
                                            <p:strVal val="#ppt_x"/>
                                          </p:val>
                                        </p:tav>
                                      </p:tavLst>
                                    </p:anim>
                                    <p:anim calcmode="lin" valueType="num">
                                      <p:cBhvr additive="base">
                                        <p:cTn id="15" dur="1000" fill="hold"/>
                                        <p:tgtEl>
                                          <p:spTgt spid="32770"/>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2" presetClass="entr" presetSubtype="3" fill="hold" nodeType="afterEffect">
                                  <p:stCondLst>
                                    <p:cond delay="0"/>
                                  </p:stCondLst>
                                  <p:childTnLst>
                                    <p:set>
                                      <p:cBhvr>
                                        <p:cTn id="18" dur="1" fill="hold">
                                          <p:stCondLst>
                                            <p:cond delay="0"/>
                                          </p:stCondLst>
                                        </p:cTn>
                                        <p:tgtEl>
                                          <p:spTgt spid="32771"/>
                                        </p:tgtEl>
                                        <p:attrNameLst>
                                          <p:attrName>style.visibility</p:attrName>
                                        </p:attrNameLst>
                                      </p:cBhvr>
                                      <p:to>
                                        <p:strVal val="visible"/>
                                      </p:to>
                                    </p:set>
                                    <p:anim calcmode="lin" valueType="num">
                                      <p:cBhvr additive="base">
                                        <p:cTn id="19" dur="1000" fill="hold"/>
                                        <p:tgtEl>
                                          <p:spTgt spid="32771"/>
                                        </p:tgtEl>
                                        <p:attrNameLst>
                                          <p:attrName>ppt_x</p:attrName>
                                        </p:attrNameLst>
                                      </p:cBhvr>
                                      <p:tavLst>
                                        <p:tav tm="0">
                                          <p:val>
                                            <p:strVal val="1+#ppt_w/2"/>
                                          </p:val>
                                        </p:tav>
                                        <p:tav tm="100000">
                                          <p:val>
                                            <p:strVal val="#ppt_x"/>
                                          </p:val>
                                        </p:tav>
                                      </p:tavLst>
                                    </p:anim>
                                    <p:anim calcmode="lin" valueType="num">
                                      <p:cBhvr additive="base">
                                        <p:cTn id="20" dur="1000" fill="hold"/>
                                        <p:tgtEl>
                                          <p:spTgt spid="32771"/>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2" presetClass="entr" presetSubtype="12" fill="hold" nodeType="afterEffect">
                                  <p:stCondLst>
                                    <p:cond delay="0"/>
                                  </p:stCondLst>
                                  <p:childTnLst>
                                    <p:set>
                                      <p:cBhvr>
                                        <p:cTn id="23" dur="1" fill="hold">
                                          <p:stCondLst>
                                            <p:cond delay="0"/>
                                          </p:stCondLst>
                                        </p:cTn>
                                        <p:tgtEl>
                                          <p:spTgt spid="32773"/>
                                        </p:tgtEl>
                                        <p:attrNameLst>
                                          <p:attrName>style.visibility</p:attrName>
                                        </p:attrNameLst>
                                      </p:cBhvr>
                                      <p:to>
                                        <p:strVal val="visible"/>
                                      </p:to>
                                    </p:set>
                                    <p:anim calcmode="lin" valueType="num">
                                      <p:cBhvr additive="base">
                                        <p:cTn id="24" dur="1000" fill="hold"/>
                                        <p:tgtEl>
                                          <p:spTgt spid="32773"/>
                                        </p:tgtEl>
                                        <p:attrNameLst>
                                          <p:attrName>ppt_x</p:attrName>
                                        </p:attrNameLst>
                                      </p:cBhvr>
                                      <p:tavLst>
                                        <p:tav tm="0">
                                          <p:val>
                                            <p:strVal val="0-#ppt_w/2"/>
                                          </p:val>
                                        </p:tav>
                                        <p:tav tm="100000">
                                          <p:val>
                                            <p:strVal val="#ppt_x"/>
                                          </p:val>
                                        </p:tav>
                                      </p:tavLst>
                                    </p:anim>
                                    <p:anim calcmode="lin" valueType="num">
                                      <p:cBhvr additive="base">
                                        <p:cTn id="25" dur="1000" fill="hold"/>
                                        <p:tgtEl>
                                          <p:spTgt spid="32773"/>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6"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 calcmode="lin" valueType="num">
                                      <p:cBhvr additive="base">
                                        <p:cTn id="29" dur="1000" fill="hold"/>
                                        <p:tgtEl>
                                          <p:spTgt spid="32772"/>
                                        </p:tgtEl>
                                        <p:attrNameLst>
                                          <p:attrName>ppt_x</p:attrName>
                                        </p:attrNameLst>
                                      </p:cBhvr>
                                      <p:tavLst>
                                        <p:tav tm="0">
                                          <p:val>
                                            <p:strVal val="1+#ppt_w/2"/>
                                          </p:val>
                                        </p:tav>
                                        <p:tav tm="100000">
                                          <p:val>
                                            <p:strVal val="#ppt_x"/>
                                          </p:val>
                                        </p:tav>
                                      </p:tavLst>
                                    </p:anim>
                                    <p:anim calcmode="lin" valueType="num">
                                      <p:cBhvr additive="base">
                                        <p:cTn id="30" dur="10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79500"/>
            <a:ext cx="12192000" cy="6937500"/>
          </a:xfrm>
          <a:prstGeom prst="rect">
            <a:avLst/>
          </a:prstGeom>
        </p:spPr>
      </p:pic>
      <p:sp>
        <p:nvSpPr>
          <p:cNvPr id="4" name="Прямоугольник 3"/>
          <p:cNvSpPr/>
          <p:nvPr/>
        </p:nvSpPr>
        <p:spPr>
          <a:xfrm>
            <a:off x="133004" y="-195067"/>
            <a:ext cx="12058996" cy="1323439"/>
          </a:xfrm>
          <a:prstGeom prst="rect">
            <a:avLst/>
          </a:prstGeom>
        </p:spPr>
        <p:txBody>
          <a:bodyPr wrap="square">
            <a:spAutoFit/>
          </a:bodyPr>
          <a:lstStyle/>
          <a:p>
            <a:pPr algn="ctr"/>
            <a:r>
              <a:rPr lang="ru-RU" sz="4000" b="1" dirty="0">
                <a:solidFill>
                  <a:srgbClr val="FF0000"/>
                </a:solidFill>
                <a:latin typeface="Times New Roman" pitchFamily="18" charset="0"/>
                <a:cs typeface="Times New Roman" pitchFamily="18" charset="0"/>
              </a:rPr>
              <a:t>Настольная игра – путешествие </a:t>
            </a:r>
          </a:p>
          <a:p>
            <a:pPr algn="ctr"/>
            <a:r>
              <a:rPr lang="ru-RU" sz="4000" b="1" dirty="0">
                <a:solidFill>
                  <a:srgbClr val="FF0000"/>
                </a:solidFill>
                <a:latin typeface="Times New Roman" pitchFamily="18" charset="0"/>
                <a:cs typeface="Times New Roman" pitchFamily="18" charset="0"/>
              </a:rPr>
              <a:t>«Мой город Орск»</a:t>
            </a:r>
          </a:p>
        </p:txBody>
      </p:sp>
      <p:sp>
        <p:nvSpPr>
          <p:cNvPr id="1025" name="Rectangle 1"/>
          <p:cNvSpPr>
            <a:spLocks noChangeArrowheads="1"/>
          </p:cNvSpPr>
          <p:nvPr/>
        </p:nvSpPr>
        <p:spPr bwMode="auto">
          <a:xfrm>
            <a:off x="0" y="1379580"/>
            <a:ext cx="12192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Дидактическая игра «Путешествие по городу»</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Приоритетная образовательная область:</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«Познавательное развитие».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Цель:</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формирование основ краеведения.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Задачи: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38600"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систематизировать представления детей 5-7 лет о родном городе;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38600" algn="l"/>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высказывать суждение по теме, используя личный опыт, впечатления;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38600" algn="l"/>
              </a:tabLst>
            </a:pPr>
            <a:r>
              <a:rPr kumimoji="0" lang="ru-RU"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развивать</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детей умение ориентироваться на </a:t>
            </a:r>
            <a:r>
              <a:rPr kumimoji="0" lang="ru-RU"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карте-схеме города</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38600"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воспитывать культуру игры (соблюдать правила, проявлять честность, радоваться успехам);</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Количество игроков</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подгруппа детей от 2-х до 4-х человек.</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комплекте:</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поле-карта города Орска, карточки - вопросы 25 штук, жетоны, фишки, игровая кость.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Правила игры:</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8600"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Поставьте фишки на «</a:t>
            </a: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Старт</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Игроки ходят по очереди. В свой ход игрок бросает кубик и переставляет свою фишку вперед ровно на столько шагов, сколько выпало очков на кубике. Фишка игрока может проходить мимо шагов, занятых фишками других игроков или останавливаться на них. Цифры на игровом поле соответствуют номерам карточек с вопросами по теме игры. Игрок отвечает на вопрос, возвращает карточку и передает ход другому.  За правильный ответ зарабатывает жетон.  Если фишка остановилась на шаге "изменение траектории" - игрок двигается дальше по указанному направлению. Побеждает тот, кто за время игры соберет больше жетонов.</a:t>
            </a:r>
          </a:p>
          <a:p>
            <a:pPr lvl="0" algn="just" eaLnBrk="0" fontAlgn="base" hangingPunct="0">
              <a:spcBef>
                <a:spcPct val="0"/>
              </a:spcBef>
              <a:spcAft>
                <a:spcPct val="0"/>
              </a:spcAft>
              <a:tabLst>
                <a:tab pos="4038600" algn="l"/>
              </a:tabLst>
            </a:pPr>
            <a:r>
              <a:rPr lang="ru-RU" b="1" dirty="0" smtClean="0">
                <a:latin typeface="Times New Roman" pitchFamily="18" charset="0"/>
                <a:cs typeface="Times New Roman" pitchFamily="18" charset="0"/>
              </a:rPr>
              <a:t>Комплект игры: </a:t>
            </a:r>
            <a:r>
              <a:rPr lang="en-US" dirty="0" smtClean="0">
                <a:solidFill>
                  <a:srgbClr val="0070C0"/>
                </a:solidFill>
                <a:latin typeface="Times New Roman" pitchFamily="18" charset="0"/>
                <a:cs typeface="Times New Roman" pitchFamily="18" charset="0"/>
                <a:hlinkClick r:id="rId3"/>
              </a:rPr>
              <a:t>https://nsportal.ru/detskiy-sad/regionalnyy-komponent/2017/06/26/didakticheskaya-igra-puteshestvie-po-gorodu</a:t>
            </a:r>
            <a:endParaRPr lang="ru-RU" dirty="0" smtClean="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776235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250" fill="hold"/>
                                        <p:tgtEl>
                                          <p:spTgt spid="4"/>
                                        </p:tgtEl>
                                        <p:attrNameLst>
                                          <p:attrName>ppt_w</p:attrName>
                                        </p:attrNameLst>
                                      </p:cBhvr>
                                      <p:tavLst>
                                        <p:tav tm="0">
                                          <p:val>
                                            <p:fltVal val="0"/>
                                          </p:val>
                                        </p:tav>
                                        <p:tav tm="100000">
                                          <p:val>
                                            <p:strVal val="#ppt_w"/>
                                          </p:val>
                                        </p:tav>
                                      </p:tavLst>
                                    </p:anim>
                                    <p:anim calcmode="lin" valueType="num">
                                      <p:cBhvr>
                                        <p:cTn id="21" dur="1250" fill="hold"/>
                                        <p:tgtEl>
                                          <p:spTgt spid="4"/>
                                        </p:tgtEl>
                                        <p:attrNameLst>
                                          <p:attrName>ppt_h</p:attrName>
                                        </p:attrNameLst>
                                      </p:cBhvr>
                                      <p:tavLst>
                                        <p:tav tm="0">
                                          <p:val>
                                            <p:fltVal val="0"/>
                                          </p:val>
                                        </p:tav>
                                        <p:tav tm="100000">
                                          <p:val>
                                            <p:strVal val="#ppt_h"/>
                                          </p:val>
                                        </p:tav>
                                      </p:tavLst>
                                    </p:anim>
                                    <p:anim calcmode="lin" valueType="num">
                                      <p:cBhvr>
                                        <p:cTn id="22" dur="1250" fill="hold"/>
                                        <p:tgtEl>
                                          <p:spTgt spid="4"/>
                                        </p:tgtEl>
                                        <p:attrNameLst>
                                          <p:attrName>style.rotation</p:attrName>
                                        </p:attrNameLst>
                                      </p:cBhvr>
                                      <p:tavLst>
                                        <p:tav tm="0">
                                          <p:val>
                                            <p:fltVal val="90"/>
                                          </p:val>
                                        </p:tav>
                                        <p:tav tm="100000">
                                          <p:val>
                                            <p:fltVal val="0"/>
                                          </p:val>
                                        </p:tav>
                                      </p:tavLst>
                                    </p:anim>
                                    <p:animEffect transition="in" filter="fade">
                                      <p:cBhvr>
                                        <p:cTn id="23" dur="1250"/>
                                        <p:tgtEl>
                                          <p:spTgt spid="4"/>
                                        </p:tgtEl>
                                      </p:cBhvr>
                                    </p:animEffect>
                                  </p:childTnLst>
                                </p:cTn>
                              </p:par>
                            </p:childTnLst>
                          </p:cTn>
                        </p:par>
                        <p:par>
                          <p:cTn id="24" fill="hold">
                            <p:stCondLst>
                              <p:cond delay="2250"/>
                            </p:stCondLst>
                            <p:childTnLst>
                              <p:par>
                                <p:cTn id="25" presetID="2" presetClass="entr" presetSubtype="4" fill="hold" grpId="0" nodeType="afterEffect">
                                  <p:stCondLst>
                                    <p:cond delay="0"/>
                                  </p:stCondLst>
                                  <p:childTnLst>
                                    <p:set>
                                      <p:cBhvr>
                                        <p:cTn id="26" dur="1" fill="hold">
                                          <p:stCondLst>
                                            <p:cond delay="0"/>
                                          </p:stCondLst>
                                        </p:cTn>
                                        <p:tgtEl>
                                          <p:spTgt spid="1025"/>
                                        </p:tgtEl>
                                        <p:attrNameLst>
                                          <p:attrName>style.visibility</p:attrName>
                                        </p:attrNameLst>
                                      </p:cBhvr>
                                      <p:to>
                                        <p:strVal val="visible"/>
                                      </p:to>
                                    </p:set>
                                    <p:anim calcmode="lin" valueType="num">
                                      <p:cBhvr additive="base">
                                        <p:cTn id="27" dur="1000" fill="hold"/>
                                        <p:tgtEl>
                                          <p:spTgt spid="1025"/>
                                        </p:tgtEl>
                                        <p:attrNameLst>
                                          <p:attrName>ppt_x</p:attrName>
                                        </p:attrNameLst>
                                      </p:cBhvr>
                                      <p:tavLst>
                                        <p:tav tm="0">
                                          <p:val>
                                            <p:strVal val="#ppt_x"/>
                                          </p:val>
                                        </p:tav>
                                        <p:tav tm="100000">
                                          <p:val>
                                            <p:strVal val="#ppt_x"/>
                                          </p:val>
                                        </p:tav>
                                      </p:tavLst>
                                    </p:anim>
                                    <p:anim calcmode="lin" valueType="num">
                                      <p:cBhvr additive="base">
                                        <p:cTn id="28" dur="10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2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638</Words>
  <Application>Microsoft Office PowerPoint</Application>
  <PresentationFormat>Произвольный</PresentationFormat>
  <Paragraphs>103</Paragraphs>
  <Slides>20</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Слайд 1</vt:lpstr>
      <vt:lpstr>Слайд 2</vt:lpstr>
      <vt:lpstr>Слайд 3</vt:lpstr>
      <vt:lpstr>                </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ASUS</cp:lastModifiedBy>
  <cp:revision>85</cp:revision>
  <dcterms:created xsi:type="dcterms:W3CDTF">2020-10-01T16:50:28Z</dcterms:created>
  <dcterms:modified xsi:type="dcterms:W3CDTF">2020-10-08T05:57:58Z</dcterms:modified>
</cp:coreProperties>
</file>