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3" r:id="rId2"/>
    <p:sldId id="270" r:id="rId3"/>
    <p:sldId id="257" r:id="rId4"/>
    <p:sldId id="258" r:id="rId5"/>
    <p:sldId id="272" r:id="rId6"/>
    <p:sldId id="271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>
      <p:cViewPr varScale="1">
        <p:scale>
          <a:sx n="69" d="100"/>
          <a:sy n="69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3A75-6011-4BC4-8969-AEB523E88DA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914B60-5B70-4B3D-ABE5-5FA45C725A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3A75-6011-4BC4-8969-AEB523E88DA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914B60-5B70-4B3D-ABE5-5FA45C725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3A75-6011-4BC4-8969-AEB523E88DA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914B60-5B70-4B3D-ABE5-5FA45C725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3A75-6011-4BC4-8969-AEB523E88DA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914B60-5B70-4B3D-ABE5-5FA45C725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3A75-6011-4BC4-8969-AEB523E88DA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914B60-5B70-4B3D-ABE5-5FA45C725A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3A75-6011-4BC4-8969-AEB523E88DA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914B60-5B70-4B3D-ABE5-5FA45C725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3A75-6011-4BC4-8969-AEB523E88DA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914B60-5B70-4B3D-ABE5-5FA45C725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3A75-6011-4BC4-8969-AEB523E88DA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914B60-5B70-4B3D-ABE5-5FA45C725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3A75-6011-4BC4-8969-AEB523E88DA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914B60-5B70-4B3D-ABE5-5FA45C725A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3A75-6011-4BC4-8969-AEB523E88DA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914B60-5B70-4B3D-ABE5-5FA45C725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3A75-6011-4BC4-8969-AEB523E88DA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914B60-5B70-4B3D-ABE5-5FA45C725A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F4D3A75-6011-4BC4-8969-AEB523E88DA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9914B60-5B70-4B3D-ABE5-5FA45C725A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052736"/>
            <a:ext cx="7704856" cy="526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«Фольклор в физическом развитии детей раннего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возраста»</a:t>
            </a:r>
          </a:p>
          <a:p>
            <a:endParaRPr lang="ru-RU" dirty="0"/>
          </a:p>
          <a:p>
            <a:endParaRPr lang="ru-RU" dirty="0" smtClean="0"/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ru-RU" b="1" dirty="0">
              <a:latin typeface="Times New Roman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Подготовила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: </a:t>
            </a:r>
            <a:endParaRPr lang="ru-RU" sz="14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воспитатель 1 кв. категории </a:t>
            </a:r>
            <a:endParaRPr lang="ru-RU" sz="14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Кокина Анастасия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Сергеевн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а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b509988c18f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429000"/>
            <a:ext cx="2413369" cy="30152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260648"/>
            <a:ext cx="7414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– детский сад № 120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г.Орска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«Крепыш»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320"/>
            <a:ext cx="789008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effectLst/>
              </a:rPr>
            </a:br>
            <a:r>
              <a:rPr lang="ru-RU" sz="3600" b="1" dirty="0" smtClean="0">
                <a:solidFill>
                  <a:srgbClr val="C00000"/>
                </a:solidFill>
                <a:effectLst/>
              </a:rPr>
              <a:t>Типы </a:t>
            </a:r>
            <a:r>
              <a:rPr lang="ru-RU" sz="3600" b="1" dirty="0">
                <a:solidFill>
                  <a:srgbClr val="C00000"/>
                </a:solidFill>
                <a:effectLst/>
              </a:rPr>
              <a:t>фольклорных физических занятий:</a:t>
            </a:r>
            <a:br>
              <a:rPr lang="ru-RU" sz="3600" b="1" dirty="0">
                <a:solidFill>
                  <a:srgbClr val="C00000"/>
                </a:solidFill>
                <a:effectLst/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9632" y="1524000"/>
            <a:ext cx="3600400" cy="466344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Двигательно-творческие занятия,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основанные на одном из видов устного народного творчества -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потешках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загадках, стихах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_01\Desktop\изображение_viber_2023-04-21_12-53-18-5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77072"/>
            <a:ext cx="2758269" cy="257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_01\Desktop\изображение_viber_2023-04-21_12-53-18-6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75583"/>
            <a:ext cx="2736304" cy="311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69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5616" y="620688"/>
            <a:ext cx="3816424" cy="556675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Сюжетные физкультурные занятия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«вкраплением», «вплетением» элементов фольклора. Эти занятия проводятся в форме «двигательного» рассказа или сказки.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_01\Desktop\изображение_viber_2023-04-21_12-59-11-7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6576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54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476672"/>
            <a:ext cx="3657600" cy="5710768"/>
          </a:xfrm>
        </p:spPr>
        <p:txBody>
          <a:bodyPr/>
          <a:lstStyle/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Театрализованные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физкультурные занятия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использованием имитационных, мимических и пантомимических упражнений, инсценировок и игр - драматизаций. </a:t>
            </a:r>
          </a:p>
        </p:txBody>
      </p:sp>
      <p:pic>
        <p:nvPicPr>
          <p:cNvPr id="3074" name="Picture 2" descr="C:\Users\User_01\Desktop\изображение_viber_2023-04-21_13-00-31-0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6504"/>
            <a:ext cx="3153544" cy="344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_01\Desktop\изображение_viber_2023-04-21_13-21-50-6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17032"/>
            <a:ext cx="3096345" cy="28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404664"/>
            <a:ext cx="3657600" cy="5782776"/>
          </a:xfrm>
        </p:spPr>
        <p:txBody>
          <a:bodyPr/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Музыкально - ритмические занятия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основанные на русских народных плясках и танцах, игра и хороводах, с использованием русских песен и народных мелодий.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_01\Desktop\изображение_viber_2023-04-21_13-02-04-6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344157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_01\Desktop\изображение_viber_2023-04-21_13-02-04-7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12976"/>
            <a:ext cx="331236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32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692696"/>
            <a:ext cx="3424424" cy="5494744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Игровые физкультурные занятия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основе русских народных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подвижных игр.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_01\Desktop\изображение_viber_2023-04-21_13-06-50-7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0968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_01\Desktop\изображение_viber_2023-04-21_13-21-19-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6672"/>
            <a:ext cx="2952328" cy="329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64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764704"/>
            <a:ext cx="3657600" cy="5422736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Интегрированные физкультурные занятия с элементами фольклора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позволяют осуществить более качественное и прочное усвоение знаний, умений и навыков в области физического воспитания.</a:t>
            </a:r>
          </a:p>
        </p:txBody>
      </p:sp>
      <p:pic>
        <p:nvPicPr>
          <p:cNvPr id="5122" name="Picture 2" descr="C:\Users\User_01\Desktop\изображение_viber_2023-04-21_13-07-58-9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92696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_01\Desktop\изображение_viber_2023-04-21_13-08-19-3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73016"/>
            <a:ext cx="3600400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89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818072" cy="56749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/>
              </a:rPr>
              <a:t>Вывод: 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образом, целенаправленное и систематическое использование малых форм фольклора в работе с детьми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помогает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им овладеть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первоначальными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навыками самостоятельной художественно-­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речевой деятельности.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основами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здорового образа жизни, потребностями в ежедневной двигательной активности являющая главной задачей, которая отражена во всех программах по воспитанию и обучению дошкольников.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Народ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мудрый и добрый учитель и использование фольклора в воспитании детей дает возможность педагогу и родителям без назидательных, сухих нравоучений в приятной, доступной для ребёнка форме обучать его тому или иному навыку, прививать жизненные ценности.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29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320"/>
            <a:ext cx="7962088" cy="6107008"/>
          </a:xfrm>
        </p:spPr>
        <p:txBody>
          <a:bodyPr>
            <a:normAutofit/>
          </a:bodyPr>
          <a:lstStyle/>
          <a:p>
            <a:pPr algn="r">
              <a:spcAft>
                <a:spcPts val="0"/>
              </a:spcAft>
            </a:pPr>
            <a:r>
              <a:rPr lang="ru-RU" sz="2800" i="1" dirty="0">
                <a:solidFill>
                  <a:srgbClr val="000000"/>
                </a:solidFill>
                <a:effectLst/>
                <a:latin typeface="Times New Roman"/>
                <a:ea typeface="Arial Unicode MS"/>
                <a:cs typeface="Times New Roman"/>
              </a:rPr>
              <a:t>«</a:t>
            </a:r>
            <a:r>
              <a:rPr lang="ru-RU" sz="2800" i="1" dirty="0">
                <a:solidFill>
                  <a:srgbClr val="000000"/>
                </a:solidFill>
                <a:effectLst/>
                <a:latin typeface="Arial Unicode MS"/>
              </a:rPr>
              <a:t>Едва ли можно найти материал более близкий, затрагивающий интересы и потребности детского возраста</a:t>
            </a:r>
            <a:br>
              <a:rPr lang="ru-RU" sz="2800" i="1" dirty="0">
                <a:solidFill>
                  <a:srgbClr val="000000"/>
                </a:solidFill>
                <a:effectLst/>
                <a:latin typeface="Arial Unicode MS"/>
              </a:rPr>
            </a:br>
            <a:r>
              <a:rPr lang="ru-RU" sz="2800" i="1" dirty="0">
                <a:solidFill>
                  <a:srgbClr val="000000"/>
                </a:solidFill>
                <a:effectLst/>
                <a:latin typeface="Arial Unicode MS"/>
              </a:rPr>
              <a:t>и потому самый занимательный, чем тот, который связан с детским бытом, повседневной жизнью, который возник, вырос и развивался из исканий высокой радости детской народной массы. Это - детский фольклор»</a:t>
            </a:r>
            <a:br>
              <a:rPr lang="ru-RU" sz="2800" i="1" dirty="0">
                <a:solidFill>
                  <a:srgbClr val="000000"/>
                </a:solidFill>
                <a:effectLst/>
                <a:latin typeface="Arial Unicode MS"/>
              </a:rPr>
            </a:br>
            <a:r>
              <a:rPr lang="ru-RU" sz="2800" i="1" dirty="0">
                <a:solidFill>
                  <a:srgbClr val="000000"/>
                </a:solidFill>
                <a:effectLst/>
                <a:latin typeface="Arial Unicode MS"/>
              </a:rPr>
              <a:t>Г.С. Виноградов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25538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cache3.youla.io/files/images/720_720_out/5d/b8/5db80bd2d677508dbd6e3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356992"/>
            <a:ext cx="3672408" cy="3264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75656" y="404664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Фольклор-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это устное народное творчество, включающее в себя большое количество жанров: сказки, пословицы, поговорки,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частушки - это неоценимое богатство народа, народная мудрость, народное знание. Фольклор выражает вкусы, склонности, интересы народа.</a:t>
            </a:r>
          </a:p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Детский фольклор дает нам возможность уже на ранних этапах жизни ребенка приобщать его к народной поэзии. Песенки,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прибаутки - маленькие шедевры народного творчества, накопленные веками, передают мудрость, лиризм и юмор.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xn----7sbarsfbddrkmxpff.xn--p1ai/tinybrowser_subsites/_kds_/fulls/images/novosti/2019/16/5_efb1d6dca046658b4943dacb32191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80928"/>
            <a:ext cx="3744416" cy="3849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s://i2.wp.com/www.poemsonalltimes.ru/wp-content/uploads/2016/12/Poteshki.jpg?fit=500%2C5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780928"/>
            <a:ext cx="3168352" cy="3964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59632" y="836712"/>
            <a:ext cx="734481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82600" algn="just">
              <a:lnSpc>
                <a:spcPts val="185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</a:rPr>
              <a:t>Ценность </a:t>
            </a:r>
            <a:r>
              <a:rPr lang="ru-RU" sz="2000" dirty="0">
                <a:latin typeface="Times New Roman"/>
                <a:ea typeface="Times New Roman"/>
              </a:rPr>
              <a:t>фольклора заключается в том, что с его помощью взрослый легко устанавливает с ребёнком эмоциональный контакт.</a:t>
            </a:r>
          </a:p>
          <a:p>
            <a:pPr indent="482600" algn="just">
              <a:lnSpc>
                <a:spcPts val="185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В.А. Сухомлинский считал сказки, песни, </a:t>
            </a:r>
            <a:r>
              <a:rPr lang="ru-RU" sz="2000" dirty="0" err="1">
                <a:latin typeface="Times New Roman"/>
                <a:ea typeface="Times New Roman"/>
              </a:rPr>
              <a:t>потешки</a:t>
            </a:r>
            <a:r>
              <a:rPr lang="ru-RU" sz="2000" dirty="0">
                <a:latin typeface="Times New Roman"/>
                <a:ea typeface="Times New Roman"/>
              </a:rPr>
              <a:t> - незаменимым средством пробуждения познавательной активности и самостоятельности ребёнка.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320"/>
            <a:ext cx="7890080" cy="6395040"/>
          </a:xfrm>
        </p:spPr>
        <p:txBody>
          <a:bodyPr>
            <a:normAutofit/>
          </a:bodyPr>
          <a:lstStyle/>
          <a:p>
            <a:pPr>
              <a:lnSpc>
                <a:spcPts val="185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Цель :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Посредством элементов устного народного творчества (фольклора) разнообразить процесс физического воспитании у детей раннего  возраста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.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Задачи: 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:</a:t>
            </a:r>
            <a:br>
              <a:rPr lang="ru-RU" sz="2000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1.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Создать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условий в группе для приобщения детей к фольклору.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2.  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Поддерживать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интерес к физической культуре посредством устного народного творчества: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       -оздоровительные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(охрана жизни и укрепление здоровья ребёнка. гармоничное развитие детей, удовлетворение потребностей ребёнка в двигательной активности),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       -образовательные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(приобщение ребёнка к народной поэзии, обогащение словарного запаса, развитие интереса к окружающему миру, народному слову, народным обычаям; формирование двигательных умений и навыков);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        -воспитательные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(воспитание самостоятельности, творчества, инициативы, взаимопомощи, потребности быть здоровым; познакомить с произведениями русского фольклора с использованием наглядного материала)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3.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 Формировать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у детей любовь к красоте художественного слова.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13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320"/>
            <a:ext cx="7962088" cy="6107008"/>
          </a:xfrm>
        </p:spPr>
        <p:txBody>
          <a:bodyPr>
            <a:normAutofit/>
          </a:bodyPr>
          <a:lstStyle/>
          <a:p>
            <a:pPr algn="ctr"/>
            <a:r>
              <a:rPr lang="ru-RU" sz="2700" dirty="0" smtClean="0">
                <a:effectLst/>
              </a:rPr>
              <a:t/>
            </a:r>
            <a:br>
              <a:rPr lang="ru-RU" sz="2700" dirty="0" smtClean="0">
                <a:effectLst/>
              </a:rPr>
            </a:br>
            <a:r>
              <a:rPr lang="ru-RU" sz="27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Использование детского фольклора в работе с детьми имеет несколько направлений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Первое 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установление и формирование доверительных, добрых, ласковых отношений между взрослыми и ребёнком.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Второе 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выполнение детьми различных движений при проговаривании народных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прибауток,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закличек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поговорок, считалок т.д.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 smtClean="0">
                <a:effectLst/>
              </a:rPr>
              <a:t/>
            </a:r>
            <a:br>
              <a:rPr lang="ru-RU" sz="1800" dirty="0" smtClean="0">
                <a:effectLst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485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320"/>
            <a:ext cx="7890080" cy="6467048"/>
          </a:xfrm>
        </p:spPr>
        <p:txBody>
          <a:bodyPr>
            <a:normAutofit fontScale="90000"/>
          </a:bodyPr>
          <a:lstStyle/>
          <a:p>
            <a:pPr indent="469900" algn="just">
              <a:lnSpc>
                <a:spcPts val="185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dirty="0" smtClean="0">
                <a:effectLst/>
                <a:latin typeface="Times New Roman"/>
                <a:ea typeface="Times New Roman"/>
              </a:rPr>
            </a:br>
            <a:r>
              <a:rPr lang="ru-RU" sz="2000" dirty="0">
                <a:effectLst/>
                <a:latin typeface="Times New Roman"/>
                <a:ea typeface="Times New Roman"/>
              </a:rPr>
              <a:t/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r>
              <a:rPr lang="ru-RU" sz="20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dirty="0" smtClean="0">
                <a:effectLst/>
                <a:latin typeface="Times New Roman"/>
                <a:ea typeface="Times New Roman"/>
              </a:rPr>
            </a:br>
            <a:r>
              <a:rPr lang="ru-RU" sz="2000" dirty="0">
                <a:effectLst/>
                <a:latin typeface="Times New Roman"/>
                <a:ea typeface="Times New Roman"/>
              </a:rPr>
              <a:t/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r>
              <a:rPr lang="ru-RU" sz="20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dirty="0" smtClean="0">
                <a:effectLst/>
                <a:latin typeface="Times New Roman"/>
                <a:ea typeface="Times New Roman"/>
              </a:rPr>
            </a:br>
            <a:r>
              <a:rPr lang="ru-RU" sz="20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dirty="0" smtClean="0">
                <a:effectLst/>
                <a:latin typeface="Times New Roman"/>
                <a:ea typeface="Times New Roman"/>
              </a:rPr>
            </a:br>
            <a:r>
              <a:rPr lang="ru-RU" sz="27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В </a:t>
            </a:r>
            <a:r>
              <a:rPr lang="ru-RU" sz="2700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основу работы легли следующие принципы</a:t>
            </a:r>
            <a:r>
              <a:rPr lang="ru-RU" sz="27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:</a:t>
            </a:r>
            <a:br>
              <a:rPr lang="ru-RU" sz="27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ru-RU" sz="2700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700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ru-RU" sz="27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7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Принцип 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индивидуального подхода: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максимальное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учитывание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индивидуальных физических, психологических особенностей ребёнка и создание наиболее благоприятных условий для их развития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.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-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Принцип </a:t>
            </a:r>
            <a:r>
              <a:rPr lang="ru-RU" sz="2000" b="1" dirty="0" err="1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гуманизации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: построение содержания, методов и форм занятий физическими упражнениями в соответствии с наличным опытом и уровнем достижений детей, направленностью их личности, структурой их интересов.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2000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-	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Принцип 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развивающего обучения: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построение занятий от простого - к сложному.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Принцип 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систематичности: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	регулярное, последовательное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формирование у дошкольников знаний, умений и навыков двигательного поведения, согласно адекватных особенностей их развития в периоды младенчества, раннего и дошкольного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возраста;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Принцип 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наглядности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: активизация зрительного анализаторов ребенка для формирования у ребенка представлений об осваиваемых движениях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.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Принцип деятельного подхода: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	активизация слухового,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вестибулярного и тактильного анализаторов ребенка для вовлечения в активную деятельность для формирования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здоровьесберегающих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компетенц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ий.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16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1600" dirty="0" smtClean="0">
                <a:effectLst/>
                <a:latin typeface="Times New Roman"/>
                <a:ea typeface="Times New Roman"/>
              </a:rPr>
            </a:br>
            <a:r>
              <a:rPr lang="ru-RU" sz="16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1600" dirty="0" smtClean="0">
                <a:effectLst/>
                <a:latin typeface="Times New Roman"/>
                <a:ea typeface="Times New Roman"/>
              </a:rPr>
            </a:br>
            <a:r>
              <a:rPr lang="ru-RU" sz="16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1600" dirty="0" smtClean="0">
                <a:effectLst/>
                <a:latin typeface="Times New Roman"/>
                <a:ea typeface="Times New Roman"/>
              </a:rPr>
            </a:br>
            <a:r>
              <a:rPr lang="ru-RU" sz="16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1600" dirty="0" smtClean="0">
                <a:effectLst/>
                <a:latin typeface="Times New Roman"/>
                <a:ea typeface="Times New Roman"/>
              </a:rPr>
            </a:br>
            <a:r>
              <a:rPr lang="ru-RU" sz="16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1600" dirty="0" smtClean="0">
                <a:effectLst/>
                <a:latin typeface="Times New Roman"/>
                <a:ea typeface="Times New Roman"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58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8074144" cy="6480720"/>
          </a:xfrm>
        </p:spPr>
        <p:txBody>
          <a:bodyPr>
            <a:normAutofit fontScale="90000"/>
          </a:bodyPr>
          <a:lstStyle/>
          <a:p>
            <a:pPr indent="469900">
              <a:lnSpc>
                <a:spcPts val="1825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Ожидаемые результаты:</a:t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ru-RU" sz="2800" b="1" dirty="0">
                <a:effectLst/>
                <a:latin typeface="Times New Roman"/>
                <a:ea typeface="Times New Roman"/>
              </a:rPr>
              <a:t/>
            </a:r>
            <a:br>
              <a:rPr lang="ru-RU" sz="2800" b="1" dirty="0"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Ребёнок: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20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0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-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Физически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подготовленный: имеет потребность в двигательной активности; владеющий основными видами движений, развитый в двигательных и физических качествах; имеющий представления о профилактике нарушений опорно-двигательного аппарата, зрения, простудных заболеваний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;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-У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него сформирована внутренняя готовность к более глубокому восприятию произведений русской народной литературы, обогащен и расширен словарный запас, способность к овладению родной речью.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-Эмоционально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отзывчивый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.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-Социально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адаптированный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.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Педагог: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20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0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-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Обеспечивают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эмоциональное положительное общение с ребенком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.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-Совершенствуют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двигательную активность посредством фольклора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.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-Привлекает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родителей к развитию двигательной активности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.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-Создают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развивающую среду для развития двигательной активности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детей.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0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320"/>
            <a:ext cx="7890080" cy="5746968"/>
          </a:xfrm>
        </p:spPr>
        <p:txBody>
          <a:bodyPr>
            <a:normAutofit/>
          </a:bodyPr>
          <a:lstStyle/>
          <a:p>
            <a:pPr lvl="0"/>
            <a:r>
              <a:rPr lang="ru-RU" sz="3600" b="1" dirty="0">
                <a:solidFill>
                  <a:srgbClr val="C00000"/>
                </a:solidFill>
                <a:effectLst/>
              </a:rPr>
              <a:t>Основные направления работы</a:t>
            </a:r>
            <a:r>
              <a:rPr lang="ru-RU" sz="3600" b="1" dirty="0" smtClean="0">
                <a:solidFill>
                  <a:srgbClr val="C00000"/>
                </a:solidFill>
                <a:effectLst/>
              </a:rPr>
              <a:t>:</a:t>
            </a:r>
            <a:br>
              <a:rPr lang="ru-RU" sz="3600" b="1" dirty="0" smtClean="0">
                <a:solidFill>
                  <a:srgbClr val="C00000"/>
                </a:solidFill>
                <a:effectLst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</a:rPr>
              <a:t>-«</a:t>
            </a:r>
            <a:r>
              <a:rPr lang="ru-RU" sz="3200" b="1" dirty="0">
                <a:solidFill>
                  <a:schemeClr val="tx1"/>
                </a:solidFill>
                <a:effectLst/>
              </a:rPr>
              <a:t>Создание условий и предпосылок, обеспечивающих полноценное и разностороннее развитие детей: физического, интеллектуального, эстетического;»</a:t>
            </a:r>
            <a:br>
              <a:rPr lang="ru-RU" sz="3200" b="1" dirty="0">
                <a:solidFill>
                  <a:schemeClr val="tx1"/>
                </a:solidFill>
                <a:effectLst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</a:rPr>
              <a:t>-«</a:t>
            </a:r>
            <a:r>
              <a:rPr lang="ru-RU" sz="3200" b="1" dirty="0">
                <a:solidFill>
                  <a:schemeClr val="tx1"/>
                </a:solidFill>
                <a:effectLst/>
              </a:rPr>
              <a:t>Приобщение детей к истокам русской народной культуры»</a:t>
            </a:r>
            <a:br>
              <a:rPr lang="ru-RU" sz="3200" b="1" dirty="0">
                <a:solidFill>
                  <a:schemeClr val="tx1"/>
                </a:solidFill>
                <a:effectLst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</a:rPr>
              <a:t>-«</a:t>
            </a:r>
            <a:r>
              <a:rPr lang="ru-RU" sz="3200" b="1" dirty="0">
                <a:solidFill>
                  <a:schemeClr val="tx1"/>
                </a:solidFill>
                <a:effectLst/>
              </a:rPr>
              <a:t>Развитие физической культуры детей раннего возраста»</a:t>
            </a:r>
          </a:p>
        </p:txBody>
      </p:sp>
    </p:spTree>
    <p:extLst>
      <p:ext uri="{BB962C8B-B14F-4D97-AF65-F5344CB8AC3E}">
        <p14:creationId xmlns:p14="http://schemas.microsoft.com/office/powerpoint/2010/main" val="266040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317</TotalTime>
  <Words>318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Презентация PowerPoint</vt:lpstr>
      <vt:lpstr>«Едва ли можно найти материал более близкий, затрагивающий интересы и потребности детского возраста и потому самый занимательный, чем тот, который связан с детским бытом, повседневной жизнью, который возник, вырос и развивался из исканий высокой радости детской народной массы. Это - детский фольклор» Г.С. Виноградов</vt:lpstr>
      <vt:lpstr>Презентация PowerPoint</vt:lpstr>
      <vt:lpstr>Презентация PowerPoint</vt:lpstr>
      <vt:lpstr>Цель : Посредством элементов устного народного творчества (фольклора) разнообразить процесс физического воспитании у детей раннего  возраста.   Задачи: : 1. Создать условий в группе для приобщения детей к фольклору. 2.   Поддерживать интерес к физической культуре посредством устного народного творчества:        -оздоровительные (охрана жизни и укрепление здоровья ребёнка. гармоничное развитие детей, удовлетворение потребностей ребёнка в двигательной активности),        -образовательные (приобщение ребёнка к народной поэзии, обогащение словарного запаса, развитие интереса к окружающему миру, народному слову, народным обычаям; формирование двигательных умений и навыков);         -воспитательные (воспитание самостоятельности, творчества, инициативы, взаимопомощи, потребности быть здоровым; познакомить с произведениями русского фольклора с использованием наглядного материала) 3. Формировать у детей любовь к красоте художественного слова. </vt:lpstr>
      <vt:lpstr> Использование детского фольклора в работе с детьми имеет несколько направлений:   Первое направление - это установление и формирование доверительных, добрых, ласковых отношений между взрослыми и ребёнком.   Второе направление - выполнение детьми различных движений при проговаривании народных потешек, прибауток, закличек, поговорок, считалок т.д.     </vt:lpstr>
      <vt:lpstr>      В основу работы легли следующие принципы:   Принцип индивидуального подхода: максимальное учитывание индивидуальных физических, психологических особенностей ребёнка и создание наиболее благоприятных условий для их развития.  - Принцип гуманизации : построение содержания, методов и форм занятий физическими упражнениями в соответствии с наличным опытом и уровнем достижений детей, направленностью их личности, структурой их интересов. -  Принцип развивающего обучения: построение занятий от простого - к сложному. Принцип систематичности: регулярное, последовательное формирование у дошкольников знаний, умений и навыков двигательного поведения, согласно адекватных особенностей их развития в периоды младенчества, раннего и дошкольного возраста;  Принцип наглядности: активизация зрительного анализаторов ребенка для формирования у ребенка представлений об осваиваемых движениях.  Принцип деятельного подхода: активизация слухового, вестибулярного и тактильного анализаторов ребенка для вовлечения в активную деятельность для формирования здоровьесберегающих компетенций.      </vt:lpstr>
      <vt:lpstr>Ожидаемые результаты:  Ребёнок:  -Физически подготовленный: имеет потребность в двигательной активности; владеющий основными видами движений, развитый в двигательных и физических качествах; имеющий представления о профилактике нарушений опорно-двигательного аппарата, зрения, простудных заболеваний;  -У него сформирована внутренняя готовность к более глубокому восприятию произведений русской народной литературы, обогащен и расширен словарный запас, способность к овладению родной речью. -Эмоционально отзывчивый.  -Социально адаптированный.  Педагог:  -Обеспечивают эмоциональное положительное общение с ребенком.  -Совершенствуют двигательную активность посредством фольклора.  -Привлекает родителей к развитию двигательной активности.  -Создают развивающую среду для развития двигательной активности детей. </vt:lpstr>
      <vt:lpstr>Основные направления работы: -«Создание условий и предпосылок, обеспечивающих полноценное и разностороннее развитие детей: физического, интеллектуального, эстетического;» -«Приобщение детей к истокам русской народной культуры» -«Развитие физической культуры детей раннего возраста»</vt:lpstr>
      <vt:lpstr> Типы фольклорных физических занятий: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Вывод:  Таким образом, целенаправленное и систематическое использование малых форм фольклора в работе с детьми помогает им овладеть:  -первоначальными навыками самостоятельной художественно-­речевой деятельности. -основами здорового образа жизни, потребностями в ежедневной двигательной активности являющая главной задачей, которая отражена во всех программах по воспитанию и обучению дошкольников.   - Народ - мудрый и добрый учитель и использование фольклора в воспитании детей дает возможность педагогу и родителям без назидательных, сухих нравоучений в приятной, доступной для ребёнка форме обучать его тому или иному навыку, прививать жизненные ценности.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МДОАУ №120</cp:lastModifiedBy>
  <cp:revision>40</cp:revision>
  <dcterms:created xsi:type="dcterms:W3CDTF">2020-11-18T05:24:56Z</dcterms:created>
  <dcterms:modified xsi:type="dcterms:W3CDTF">2023-04-24T09:50:08Z</dcterms:modified>
</cp:coreProperties>
</file>