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9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</a:bodyPr>
          <a:lstStyle>
            <a:defPPr/>
            <a:lvl1pPr lvl="0" algn="r">
              <a:buNone/>
              <a:defRPr sz="5600" b="1">
                <a:solidFill>
                  <a:schemeClr val="accent3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defPPr/>
            <a:lvl1pPr marL="0" marR="45720" lvl="0" indent="0" algn="r">
              <a:buNone/>
              <a:defRPr>
                <a:solidFill>
                  <a:schemeClr val="lt1"/>
                </a:solidFill>
              </a:defRPr>
            </a:lvl1pPr>
            <a:lvl2pPr marL="457200" lvl="1" indent="0" algn="ctr">
              <a:buNone/>
            </a:lvl2pPr>
            <a:lvl3pPr marL="914400" lvl="2" indent="0" algn="ctr">
              <a:buNone/>
            </a:lvl3pPr>
            <a:lvl4pPr marL="1371600" lvl="3" indent="0" algn="ctr">
              <a:buNone/>
            </a:lvl4pPr>
            <a:lvl5pPr marL="1828800" lvl="4" indent="0" algn="ctr">
              <a:buNone/>
            </a:lvl5pPr>
            <a:lvl6pPr marL="2286000" lvl="5" indent="0" algn="ctr">
              <a:buNone/>
            </a:lvl6pPr>
            <a:lvl7pPr marL="2743200" lvl="6" indent="0" algn="ctr">
              <a:buNone/>
            </a:lvl7pPr>
            <a:lvl8pPr marL="3200400" lvl="7" indent="0" algn="ctr">
              <a:buNone/>
            </a:lvl8pPr>
            <a:lvl9pPr marL="3657600" lvl="8" indent="0" algn="ctr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06.01.2023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06.01.2023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06.01.2023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06.01.2023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</a:bodyPr>
          <a:lstStyle>
            <a:defPPr/>
            <a:lvl1pPr lvl="0" algn="l">
              <a:buNone/>
              <a:defRPr sz="5600" b="1" cap="none" baseline="0">
                <a:solidFill>
                  <a:schemeClr val="accent4">
                    <a:tint val="90000"/>
                    <a:satMod val="1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defPPr/>
            <a:lvl1pPr marL="0" lvl="0" indent="0">
              <a:buNone/>
              <a:defRPr sz="2200">
                <a:solidFill>
                  <a:schemeClr val="lt1"/>
                </a:solidFill>
              </a:defRPr>
            </a:lvl1pPr>
            <a:lvl2pPr lvl="1">
              <a:buNone/>
              <a:defRPr sz="1800">
                <a:solidFill>
                  <a:schemeClr val="lt1"/>
                </a:solidFill>
              </a:defRPr>
            </a:lvl2pPr>
            <a:lvl3pPr lvl="2">
              <a:buNone/>
              <a:defRPr sz="1600">
                <a:solidFill>
                  <a:schemeClr val="lt1"/>
                </a:solidFill>
              </a:defRPr>
            </a:lvl3pPr>
            <a:lvl4pPr lvl="3">
              <a:buNone/>
              <a:defRPr sz="1400">
                <a:solidFill>
                  <a:schemeClr val="lt1"/>
                </a:solidFill>
              </a:defRPr>
            </a:lvl4pPr>
            <a:lvl5pPr lvl="4">
              <a:buNone/>
              <a:defRPr sz="1400">
                <a:solidFill>
                  <a:schemeClr val="lt1"/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06.01.2023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</a:bodyPr>
          <a:lstStyle>
            <a:defPPr/>
            <a:lvl1pPr lvl="0" algn="l">
              <a:buNone/>
              <a:defRPr sz="50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06.01.2023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600" cy="4434840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8200" y="1920084"/>
            <a:ext cx="4038600" cy="4434840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06.01.2023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06.01.2023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defPPr/>
            <a:lvl1pPr marL="0" lvl="0" indent="0">
              <a:buNone/>
              <a:defRPr sz="2400" b="1" cap="none" baseline="0">
                <a:solidFill>
                  <a:schemeClr val="tx2"/>
                </a:solidFill>
              </a:defRPr>
            </a:lvl1pPr>
            <a:lvl2pPr lvl="1">
              <a:buNone/>
              <a:defRPr sz="2000" b="1"/>
            </a:lvl2pPr>
            <a:lvl3pPr lvl="2">
              <a:buNone/>
              <a:defRPr sz="1800" b="1"/>
            </a:lvl3pPr>
            <a:lvl4pPr lvl="3">
              <a:buNone/>
              <a:defRPr sz="1600" b="1"/>
            </a:lvl4pPr>
            <a:lvl5pPr lvl="4">
              <a:buNone/>
              <a:defRPr sz="1600" b="1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defPPr/>
            <a:lvl1pPr marL="0" lvl="0" indent="0">
              <a:buNone/>
              <a:defRPr sz="2400" b="1" cap="none" baseline="0">
                <a:solidFill>
                  <a:schemeClr val="tx2"/>
                </a:solidFill>
              </a:defRPr>
            </a:lvl1pPr>
            <a:lvl2pPr lvl="1">
              <a:buNone/>
              <a:defRPr sz="2000" b="1"/>
            </a:lvl2pPr>
            <a:lvl3pPr lvl="2">
              <a:buNone/>
              <a:defRPr sz="1800" b="1"/>
            </a:lvl3pPr>
            <a:lvl4pPr lvl="3">
              <a:buNone/>
              <a:defRPr sz="1600" b="1"/>
            </a:lvl4pPr>
            <a:lvl5pPr lvl="4">
              <a:buNone/>
              <a:defRPr sz="1600" b="1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defPPr/>
            <a:lvl1pPr lvl="0">
              <a:defRPr sz="22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defPPr/>
            <a:lvl1pPr lvl="0">
              <a:defRPr sz="22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06.01.2023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defPPr/>
            <a:lvl1pPr lvl="0" algn="l">
              <a:buNone/>
              <a:defRPr sz="26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defPPr/>
            <a:lvl1pPr marL="0" lvl="0" indent="0" algn="l">
              <a:buNone/>
              <a:defRPr sz="1400"/>
            </a:lvl1pPr>
            <a:lvl2pPr marL="0" lvl="1" indent="0" algn="l">
              <a:buNone/>
              <a:defRPr sz="1200"/>
            </a:lvl2pPr>
            <a:lvl3pPr marL="0" lvl="2" indent="0" algn="l">
              <a:buNone/>
              <a:defRPr sz="1000"/>
            </a:lvl3pPr>
            <a:lvl4pPr marL="0" lvl="3" indent="0" algn="l">
              <a:buNone/>
              <a:defRPr sz="900"/>
            </a:lvl4pPr>
            <a:lvl5pPr marL="0" lvl="4" indent="0" algn="l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defPPr/>
            <a:lvl1pPr lvl="0">
              <a:defRPr sz="2800"/>
            </a:lvl1pPr>
            <a:lvl2pPr lvl="1">
              <a:defRPr sz="2600"/>
            </a:lvl2pPr>
            <a:lvl3pPr lvl="2">
              <a:defRPr sz="2400"/>
            </a:lvl3pPr>
            <a:lvl4pPr lvl="3">
              <a:defRPr sz="20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06.01.2023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>
            <a:solidFill>
              <a:srgbClr val="C0C0C0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Shape 38"/>
          <p:cNvSpPr/>
          <p:nvPr/>
        </p:nvSpPr>
        <p:spPr>
          <a:xfrm rot="420000" flipV="1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defPPr/>
            <a:lvl1pPr lvl="0"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defPPr/>
            <a:lvl1pPr marL="0" lvl="0" indent="0" algn="l">
              <a:spcBef>
                <a:spcPts val="250"/>
              </a:spcBef>
              <a:buNone/>
              <a:defRPr sz="1300"/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06.01.2023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>
            <a:solidFill>
              <a:srgbClr val="C0C0C0"/>
            </a:solidFill>
            <a:prstDash val="solid"/>
          </a:ln>
        </p:spPr>
        <p:txBody>
          <a:bodyPr/>
          <a:lstStyle>
            <a:defPPr/>
            <a:lvl1pPr marL="0" lvl="0" indent="0">
              <a:buNone/>
              <a:defRPr sz="3200"/>
            </a:lvl1pPr>
          </a:lstStyle>
          <a:p>
            <a:r>
              <a:t>Вставка рисунка</a:t>
            </a:r>
          </a:p>
        </p:txBody>
      </p:sp>
      <p:sp>
        <p:nvSpPr>
          <p:cNvPr id="45" name="Shape 45"/>
          <p:cNvSpPr/>
          <p:nvPr/>
        </p:nvSpPr>
        <p:spPr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OXMLTextRectL" fmla="val 0"/>
              <a:gd name="OXMLTextRectT" fmla="val 0"/>
              <a:gd name="OXMLTextRectR" fmla="val 0"/>
              <a:gd name="OXMLTextRectB" fmla="val 0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772"/>
              <a:gd name="ODFBottom" fmla="val 656"/>
              <a:gd name="ODFWidth" fmla="val 5772"/>
              <a:gd name="ODFHeight" fmla="val 656"/>
            </a:gdLst>
            <a:ahLst/>
            <a:cxnLst/>
            <a:rect l="OXMLTextRectL" t="OXMLTextRectT" r="OXMLTextRectR" b="OXMLTextRect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</a:gradFill>
          <a:ln w="9525"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Shape 46"/>
          <p:cNvSpPr/>
          <p:nvPr/>
        </p:nvSpPr>
        <p:spPr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OXMLTextRectL" fmla="val 0"/>
              <a:gd name="OXMLTextRectT" fmla="val 0"/>
              <a:gd name="OXMLTextRectR" fmla="val 0"/>
              <a:gd name="OXMLTextRectB" fmla="val 0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000"/>
              <a:gd name="ODFBottom" fmla="val 595"/>
              <a:gd name="ODFWidth" fmla="val 3000"/>
              <a:gd name="ODFHeight" fmla="val 595"/>
            </a:gdLst>
            <a:ahLst/>
            <a:cxnLst/>
            <a:rect l="OXMLTextRectL" t="OXMLTextRectT" r="OXMLTextRectR" b="OXMLTextRect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</a:gradFill>
          <a:ln w="9525"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OXMLTextRectL" fmla="val 0"/>
              <a:gd name="OXMLTextRectT" fmla="val 0"/>
              <a:gd name="OXMLTextRectR" fmla="val 0"/>
              <a:gd name="OXMLTextRectB" fmla="val 0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772"/>
              <a:gd name="ODFBottom" fmla="val 656"/>
              <a:gd name="ODFWidth" fmla="val 5772"/>
              <a:gd name="ODFHeight" fmla="val 656"/>
            </a:gdLst>
            <a:ahLst/>
            <a:cxnLst/>
            <a:rect l="OXMLTextRectL" t="OXMLTextRectT" r="OXMLTextRectR" b="OXMLTextRect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</a:gradFill>
          <a:ln w="9525"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3"/>
          <p:cNvSpPr/>
          <p:nvPr/>
        </p:nvSpPr>
        <p:spPr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OXMLTextRectL" fmla="val 0"/>
              <a:gd name="OXMLTextRectT" fmla="val 0"/>
              <a:gd name="OXMLTextRectR" fmla="val 0"/>
              <a:gd name="OXMLTextRectB" fmla="val 0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000"/>
              <a:gd name="ODFBottom" fmla="val 595"/>
              <a:gd name="ODFWidth" fmla="val 3000"/>
              <a:gd name="ODFHeight" fmla="val 595"/>
            </a:gdLst>
            <a:ahLst/>
            <a:cxnLst/>
            <a:rect l="OXMLTextRectL" t="OXMLTextRectT" r="OXMLTextRectR" b="OXMLTextRect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</a:gradFill>
          <a:ln w="9525"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/>
            <a:lvl1pPr marL="0" lvl="0" indent="0" algn="l"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06.01.2023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ft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/>
            <a:lvl1pPr marL="0" lvl="0" indent="0" algn="l"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/>
            <a:lvl1pPr marL="0" lvl="0" indent="0" algn="r"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grpSp>
        <p:nvGrpSpPr>
          <p:cNvPr id="9" name="Shape 9"/>
          <p:cNvGrpSpPr/>
          <p:nvPr/>
        </p:nvGrpSpPr>
        <p:grpSpPr>
          <a:xfrm>
            <a:off x="-19017" y="202408"/>
            <a:ext cx="9180548" cy="649223"/>
            <a:chOff x="0" y="0"/>
            <a:chExt cx="9180548" cy="649223"/>
          </a:xfrm>
        </p:grpSpPr>
        <p:sp>
          <p:nvSpPr>
            <p:cNvPr id="10" name="Shape 10"/>
            <p:cNvSpPr/>
            <p:nvPr/>
          </p:nvSpPr>
          <p:spPr>
            <a:xfrm rot="21435692">
              <a:off x="0" y="0"/>
              <a:ext cx="9163050" cy="64922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OXMLTextRectL" fmla="val 0"/>
                <a:gd name="OXMLTextRectT" fmla="val 0"/>
                <a:gd name="OXMLTextRectR" fmla="val 0"/>
                <a:gd name="OXMLTextRectB" fmla="val 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772"/>
                <a:gd name="ODFBottom" fmla="val 1055"/>
                <a:gd name="ODFWidth" fmla="val 5772"/>
                <a:gd name="ODFHeight" fmla="val 1055"/>
              </a:gdLst>
              <a:ahLst/>
              <a:cxnLst/>
              <a:rect l="OXMLTextRectL" t="OXMLTextRectT" r="OXMLTextRectR" b="OXMLTextRect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chemeClr val="accent3">
                  <a:shade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square" lIns="91440" tIns="45720" rIns="91440" bIns="45720" anchor="t"/>
            <a:lstStyle/>
            <a:p>
              <a:pPr marL="0" indent="0" algn="l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 rot="21435692">
              <a:off x="4735" y="73452"/>
              <a:ext cx="9175812" cy="53035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OXMLTextRectL" fmla="val 0"/>
                <a:gd name="OXMLTextRectT" fmla="val 0"/>
                <a:gd name="OXMLTextRectR" fmla="val 0"/>
                <a:gd name="OXMLTextRectB" fmla="val 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766"/>
                <a:gd name="ODFBottom" fmla="val 854"/>
                <a:gd name="ODFWidth" fmla="val 5766"/>
                <a:gd name="ODFHeight" fmla="val 854"/>
              </a:gdLst>
              <a:ahLst/>
              <a:cxnLst/>
              <a:rect l="OXMLTextRectL" t="OXMLTextRectT" r="OXMLTextRectR" b="OXMLTextRect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square" lIns="91440" tIns="45720" rIns="91440" bIns="45720" anchor="t"/>
            <a:lstStyle/>
            <a:p>
              <a:pPr marL="0" indent="0" algn="l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buNone/>
        <a:defRPr sz="5000" b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defPPr/>
      <a:lvl1pPr marL="274320" lvl="0" indent="-274320" algn="l">
        <a:buClr>
          <a:schemeClr val="accent3"/>
        </a:buClr>
        <a:buSzPts val="247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40080" lvl="1" indent="-246888" algn="l">
        <a:buClr>
          <a:schemeClr val="accent1"/>
        </a:buClr>
        <a:buSzPts val="2040"/>
        <a:buFont typeface="Wingdings 2"/>
        <a:buChar char="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-246888" algn="l">
        <a:buClr>
          <a:schemeClr val="accent2"/>
        </a:buClr>
        <a:buSzPts val="147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188720" lvl="3" indent="-210311" algn="l">
        <a:buClr>
          <a:schemeClr val="accent3"/>
        </a:buClr>
        <a:buSzPts val="13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463040" lvl="4" indent="-210311" algn="l">
        <a:buClr>
          <a:schemeClr val="accent4"/>
        </a:buClr>
        <a:buSzPts val="13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737360" lvl="5" indent="-210311" algn="l">
        <a:buClr>
          <a:schemeClr val="accent5"/>
        </a:buClr>
        <a:buSzPts val="144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20240" lvl="6" indent="-182879" algn="l">
        <a:buClr>
          <a:schemeClr val="accent6"/>
        </a:buClr>
        <a:buSzPts val="1280"/>
        <a:buFont typeface="Wingdings 2"/>
        <a:buChar char=""/>
        <a:defRPr sz="16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lvl="7" indent="-182879" algn="l"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468880" lvl="8" indent="-182879" algn="l">
        <a:buClr>
          <a:schemeClr val="tx2"/>
        </a:buClr>
        <a:buChar char="•"/>
        <a:defRPr sz="14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3568" y="2852936"/>
            <a:ext cx="7851648" cy="1515018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ctr"/>
            <a:r>
              <a:rPr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</a:t>
            </a:r>
            <a:r>
              <a:rPr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Маячок</a:t>
            </a:r>
            <a:r>
              <a:rPr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навыков здорового образа жизни дошкольников»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Саломатина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С 107\Desktop\nN3-TYw6V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75" y="430348"/>
            <a:ext cx="3738719" cy="29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С 107\Desktop\kokvIxu7by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8687"/>
            <a:ext cx="4104456" cy="29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С 107\Desktop\rqkUWM5oO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193132" cy="27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С 107\Desktop\Rbd_gYK5n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556" y="548680"/>
            <a:ext cx="6912768" cy="4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ownloads\20231204_081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39952" cy="6408712"/>
          </a:xfrm>
          <a:prstGeom prst="rect">
            <a:avLst/>
          </a:prstGeom>
          <a:noFill/>
        </p:spPr>
      </p:pic>
      <p:pic>
        <p:nvPicPr>
          <p:cNvPr id="1027" name="Picture 3" descr="C:\Users\admin\Downloads\20231204_081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639" y="188640"/>
            <a:ext cx="4640361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Screenshot_20231205_191011_Video 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31900"/>
            <a:ext cx="7920037" cy="4392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755576" y="692696"/>
            <a:ext cx="7927031" cy="129614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5400">
                <a:solidFill>
                  <a:schemeClr val="accent3">
                    <a:lumMod val="75000"/>
                  </a:schemeClr>
                </a:solidFill>
              </a:rPr>
              <a:t>Закаливание организма.</a:t>
            </a:r>
          </a:p>
        </p:txBody>
      </p:sp>
      <p:pic>
        <p:nvPicPr>
          <p:cNvPr id="147" name="Picture 147"/>
          <p:cNvPicPr/>
          <p:nvPr/>
        </p:nvPicPr>
        <p:blipFill>
          <a:blip r:embed="rId2" cstate="print"/>
          <a:stretch/>
        </p:blipFill>
        <p:spPr>
          <a:xfrm>
            <a:off x="1763688" y="2222866"/>
            <a:ext cx="5544616" cy="41584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С 107\Downloads\20231205_151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1764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С 107\Downloads\20231205_151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36254"/>
            <a:ext cx="3888432" cy="43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ДС 107\Downloads\20231205_151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4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00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39552" y="404664"/>
            <a:ext cx="7927031" cy="129614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40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</a:t>
            </a:r>
            <a:r>
              <a:rPr sz="4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стабильного</a:t>
            </a:r>
            <a:r>
              <a:rPr sz="4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sz="4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</a:t>
            </a:r>
            <a:endParaRPr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6" name="Picture 156"/>
          <p:cNvPicPr/>
          <p:nvPr/>
        </p:nvPicPr>
        <p:blipFill>
          <a:blip r:embed="rId2" cstate="print"/>
          <a:stretch/>
        </p:blipFill>
        <p:spPr>
          <a:xfrm>
            <a:off x="1694756" y="2132856"/>
            <a:ext cx="5616624" cy="42124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20231205_115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104456" cy="3078342"/>
          </a:xfrm>
          <a:prstGeom prst="rect">
            <a:avLst/>
          </a:prstGeom>
          <a:noFill/>
        </p:spPr>
      </p:pic>
      <p:pic>
        <p:nvPicPr>
          <p:cNvPr id="3078" name="Picture 6" descr="C:\Users\admin\Downloads\Screenshot_20231205_193136_Gallery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5"/>
            <a:ext cx="4392613" cy="3024335"/>
          </a:xfrm>
          <a:prstGeom prst="rect">
            <a:avLst/>
          </a:prstGeom>
          <a:noFill/>
        </p:spPr>
      </p:pic>
      <p:pic>
        <p:nvPicPr>
          <p:cNvPr id="3079" name="Picture 7" descr="C:\Users\admin\Downloads\Screenshot_20231205_193756_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12416"/>
            <a:ext cx="2917179" cy="3645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Screenshot_20231205_193825_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72808" cy="4333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352839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жизнерадостности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бодрости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мировоззрение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умственное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В.А. </a:t>
            </a:r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flipH="1">
            <a:off x="9036496" y="6278880"/>
            <a:ext cx="107504" cy="4571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/>
            <a:lvl1pPr lvl="0"/>
          </a:lstStyle>
          <a:p>
            <a:pPr>
              <a:buNone/>
            </a:pPr>
            <a:r>
              <a:rPr sz="4000"/>
              <a:t>   </a:t>
            </a:r>
          </a:p>
          <a:p>
            <a:pPr>
              <a:buNone/>
            </a:pP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39552" y="404664"/>
            <a:ext cx="7927031" cy="129614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5400">
                <a:solidFill>
                  <a:schemeClr val="accent3">
                    <a:lumMod val="75000"/>
                  </a:schemeClr>
                </a:solidFill>
              </a:rPr>
              <a:t>Личная гигиена.</a:t>
            </a:r>
          </a:p>
        </p:txBody>
      </p:sp>
      <p:pic>
        <p:nvPicPr>
          <p:cNvPr id="181" name="Picture 181"/>
          <p:cNvPicPr/>
          <p:nvPr/>
        </p:nvPicPr>
        <p:blipFill>
          <a:blip r:embed="rId2" cstate="print"/>
          <a:stretch/>
        </p:blipFill>
        <p:spPr>
          <a:xfrm>
            <a:off x="1475656" y="1844824"/>
            <a:ext cx="5832647" cy="43744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С 107\Downloads\20231205_152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843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С 107\Downloads\20231205_120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ctr"/>
            <a:r>
              <a:rPr dirty="0"/>
              <a:t/>
            </a:r>
            <a:br>
              <a:rPr dirty="0"/>
            </a:br>
            <a:r>
              <a:rPr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</a:t>
            </a:r>
            <a:r>
              <a:rPr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</a:t>
            </a:r>
            <a:r>
              <a:rPr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buNone/>
            </a:pPr>
            <a:r>
              <a:rPr sz="2400" b="1" dirty="0"/>
              <a:t> -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направленностью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комплексом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созданием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ДОУ;</a:t>
            </a:r>
          </a:p>
          <a:p>
            <a:pPr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xmlns="" val="397058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ctr"/>
            <a:r>
              <a:rPr dirty="0"/>
              <a:t/>
            </a:r>
            <a:br>
              <a:rPr dirty="0"/>
            </a:br>
            <a:r>
              <a:rPr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</a:t>
            </a:r>
            <a:r>
              <a:rPr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</a:t>
            </a:r>
            <a:r>
              <a:rPr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66187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buNone/>
            </a:pPr>
            <a:r>
              <a:rPr sz="1800" b="1" dirty="0"/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плохо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побольше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овощей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бывать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свежем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устойчивыми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своем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осанки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целом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39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/>
          <p:nvPr/>
        </p:nvPicPr>
        <p:blipFill>
          <a:blip r:embed="rId2" cstate="print"/>
          <a:stretch/>
        </p:blipFill>
        <p:spPr>
          <a:xfrm>
            <a:off x="1547664" y="548680"/>
            <a:ext cx="5907804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33400" y="764704"/>
            <a:ext cx="7927031" cy="864096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ctr"/>
            <a:r>
              <a:rPr sz="6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sz="6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6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endParaRPr sz="6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100"/>
          <p:cNvPicPr/>
          <p:nvPr/>
        </p:nvPicPr>
        <p:blipFill>
          <a:blip r:embed="rId2" cstate="print"/>
          <a:stretch/>
        </p:blipFill>
        <p:spPr>
          <a:xfrm>
            <a:off x="1979712" y="1628800"/>
            <a:ext cx="4545764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7927031" cy="432048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ctr"/>
            <a:r>
              <a:rPr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С 107\Downloads\20231205_152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3"/>
            <a:ext cx="3765787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 107\Downloads\20231205_123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943" y="1772817"/>
            <a:ext cx="4488497" cy="33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539553" y="980729"/>
            <a:ext cx="7344816" cy="936104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ctr"/>
            <a:r>
              <a:rPr sz="53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Рациональная</a:t>
            </a:r>
            <a:r>
              <a:rPr sz="53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3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</a:t>
            </a:r>
            <a:r>
              <a:rPr sz="53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3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endParaRPr sz="6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0" name="Picture 110"/>
          <p:cNvPicPr/>
          <p:nvPr/>
        </p:nvPicPr>
        <p:blipFill>
          <a:blip r:embed="rId2" cstate="print"/>
          <a:stretch/>
        </p:blipFill>
        <p:spPr>
          <a:xfrm>
            <a:off x="1935837" y="1988840"/>
            <a:ext cx="4926067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С 107\Downloads\20231205_12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344816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ток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</a:gradFill>
        <a:gradFill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</a:gradFill>
      </a:fillStyleLst>
      <a:lnStyleLst>
        <a:ln w="9525">
          <a:solidFill>
            <a:schemeClr val="phClr">
              <a:shade val="50000"/>
              <a:satMod val="103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</a:gradFill>
        <a:no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100</TotalTime>
  <Words>201</Words>
  <Application>Microsoft Office PowerPoint</Application>
  <DocSecurity>0</DocSecurity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Муниципальное дошкольное образовательное автономное учреждение Детский сад № 107 «Маячок» г.Орска  «Формирование навыков здорового образа жизни дошкольников» Воспитатель: Саломатина А.В.   .</vt:lpstr>
      <vt:lpstr>От жизнерадостности, бодрости детей зависит их духовная жизнь, мировоззрение, умственное развитие, прочность знаний, вера в свои силы.                              В.А. Сухомлинский.</vt:lpstr>
      <vt:lpstr> Реализация данного направления обеспечивается:</vt:lpstr>
      <vt:lpstr> Задачи работы по формированию культуры здорового образа жизни у дошкольников:</vt:lpstr>
      <vt:lpstr>Слайд 5</vt:lpstr>
      <vt:lpstr>Режим дня</vt:lpstr>
      <vt:lpstr>Правильное питание</vt:lpstr>
      <vt:lpstr>Рациональная двигательная активность</vt:lpstr>
      <vt:lpstr>Слайд 9</vt:lpstr>
      <vt:lpstr>Слайд 10</vt:lpstr>
      <vt:lpstr>Слайд 11</vt:lpstr>
      <vt:lpstr>Слайд 12</vt:lpstr>
      <vt:lpstr>Слайд 13</vt:lpstr>
      <vt:lpstr>Закаливание организма.</vt:lpstr>
      <vt:lpstr>Слайд 15</vt:lpstr>
      <vt:lpstr>Слайд 16</vt:lpstr>
      <vt:lpstr>Сохранение стабильного психоэмоционального состояния</vt:lpstr>
      <vt:lpstr>Слайд 18</vt:lpstr>
      <vt:lpstr>Слайд 19</vt:lpstr>
      <vt:lpstr>Личная гигиена.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Детский сад № 107 «Маячок» г.Орска  «Формирование навыков здорового образа жизни дошкольников» Воспитатель: Саломатина А.В.   .</dc:title>
  <dc:creator>ДС 107</dc:creator>
  <cp:lastModifiedBy>admin</cp:lastModifiedBy>
  <cp:revision>7</cp:revision>
  <dcterms:modified xsi:type="dcterms:W3CDTF">2023-12-05T14:42:35Z</dcterms:modified>
</cp:coreProperties>
</file>