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57" r:id="rId5"/>
    <p:sldId id="259" r:id="rId6"/>
    <p:sldId id="264" r:id="rId7"/>
    <p:sldId id="262" r:id="rId8"/>
    <p:sldId id="265" r:id="rId9"/>
    <p:sldId id="267" r:id="rId10"/>
    <p:sldId id="268" r:id="rId11"/>
    <p:sldId id="269" r:id="rId12"/>
    <p:sldId id="270" r:id="rId13"/>
    <p:sldId id="266"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27.01.2022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27.01.2022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27.01.2022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7664" y="764704"/>
            <a:ext cx="5616624" cy="5400600"/>
          </a:xfrm>
        </p:spPr>
        <p:txBody>
          <a:bodyPr>
            <a:normAutofit fontScale="90000"/>
          </a:bodyPr>
          <a:lstStyle/>
          <a:p>
            <a:r>
              <a:rPr lang="ru-RU" sz="4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Сенсорное развитие детей младшего дошкольного возраста посредством дидактических игр</a:t>
            </a:r>
            <a:r>
              <a:rPr lang="ru-RU" dirty="0" smtClean="0"/>
              <a:t/>
            </a:r>
            <a:br>
              <a:rPr lang="ru-RU" dirty="0" smtClean="0"/>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ЦВЕТ И РАЗМЕР</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285720" y="980728"/>
            <a:ext cx="8572560" cy="5145435"/>
          </a:xfrm>
        </p:spPr>
        <p:txBody>
          <a:bodyPr>
            <a:noAutofit/>
          </a:bodyPr>
          <a:lstStyle/>
          <a:p>
            <a:pPr algn="just"/>
            <a:r>
              <a:rPr lang="ru-RU" b="1" dirty="0" smtClean="0">
                <a:latin typeface="Times New Roman" pitchFamily="18" charset="0"/>
                <a:cs typeface="Times New Roman" pitchFamily="18" charset="0"/>
              </a:rPr>
              <a:t>«Собери букет </a:t>
            </a:r>
            <a:r>
              <a:rPr lang="ru-RU" b="1" dirty="0" smtClean="0">
                <a:latin typeface="Times New Roman" pitchFamily="18" charset="0"/>
                <a:cs typeface="Times New Roman" pitchFamily="18" charset="0"/>
              </a:rPr>
              <a:t>в </a:t>
            </a:r>
            <a:r>
              <a:rPr lang="ru-RU" b="1" dirty="0" smtClean="0">
                <a:latin typeface="Times New Roman" pitchFamily="18" charset="0"/>
                <a:cs typeface="Times New Roman" pitchFamily="18" charset="0"/>
              </a:rPr>
              <a:t>вазу»</a:t>
            </a:r>
            <a:endParaRPr lang="ru-RU" dirty="0">
              <a:latin typeface="Times New Roman" pitchFamily="18" charset="0"/>
              <a:cs typeface="Times New Roman" pitchFamily="18" charset="0"/>
            </a:endParaRPr>
          </a:p>
        </p:txBody>
      </p:sp>
      <p:pic>
        <p:nvPicPr>
          <p:cNvPr id="6" name="Рисунок 5" descr="C:\Users\Ангелина\Desktop\20220124_153053.jpg"/>
          <p:cNvPicPr/>
          <p:nvPr/>
        </p:nvPicPr>
        <p:blipFill>
          <a:blip r:embed="rId3" cstate="print"/>
          <a:srcRect t="24672"/>
          <a:stretch>
            <a:fillRect/>
          </a:stretch>
        </p:blipFill>
        <p:spPr bwMode="auto">
          <a:xfrm>
            <a:off x="1000101" y="1857364"/>
            <a:ext cx="6143668" cy="36433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ЦВЕТ И РАЗМЕР</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285720" y="980728"/>
            <a:ext cx="8572560" cy="5145435"/>
          </a:xfrm>
        </p:spPr>
        <p:txBody>
          <a:bodyPr>
            <a:noAutofit/>
          </a:bodyPr>
          <a:lstStyle/>
          <a:p>
            <a:pPr algn="just"/>
            <a:r>
              <a:rPr lang="ru-RU" b="1"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Подбери ленточки к шарикам</a:t>
            </a:r>
            <a:r>
              <a:rPr lang="ru-RU" b="1"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5" name="Рисунок 4"/>
          <p:cNvPicPr/>
          <p:nvPr/>
        </p:nvPicPr>
        <p:blipFill>
          <a:blip r:embed="rId3" cstate="print"/>
          <a:srcRect/>
          <a:stretch>
            <a:fillRect/>
          </a:stretch>
        </p:blipFill>
        <p:spPr bwMode="auto">
          <a:xfrm>
            <a:off x="1500166" y="2000240"/>
            <a:ext cx="5048028" cy="378680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ЦВЕТ И ОСЯЗАНИЕ</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285720" y="980728"/>
            <a:ext cx="8572560" cy="5145435"/>
          </a:xfrm>
        </p:spPr>
        <p:txBody>
          <a:bodyPr>
            <a:noAutofit/>
          </a:bodyPr>
          <a:lstStyle/>
          <a:p>
            <a:pPr algn="just"/>
            <a:r>
              <a:rPr lang="ru-RU" b="1"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Найди прищепки такого же цвета</a:t>
            </a:r>
            <a:r>
              <a:rPr lang="ru-RU" b="1"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6" name="Рисунок 5"/>
          <p:cNvPicPr/>
          <p:nvPr/>
        </p:nvPicPr>
        <p:blipFill>
          <a:blip r:embed="rId3" cstate="print"/>
          <a:srcRect/>
          <a:stretch>
            <a:fillRect/>
          </a:stretch>
        </p:blipFill>
        <p:spPr bwMode="auto">
          <a:xfrm>
            <a:off x="1928794" y="1643050"/>
            <a:ext cx="5318263" cy="398952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ЛИТЕРАТУРА</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285720" y="980728"/>
            <a:ext cx="8572560" cy="5145435"/>
          </a:xfrm>
        </p:spPr>
        <p:txBody>
          <a:bodyPr>
            <a:noAutofit/>
          </a:bodyPr>
          <a:lstStyle/>
          <a:p>
            <a:pPr lvl="0" algn="just" fontAlgn="base"/>
            <a:r>
              <a:rPr lang="ru-RU" sz="2400" dirty="0" err="1" smtClean="0">
                <a:latin typeface="Times New Roman" pitchFamily="18" charset="0"/>
                <a:cs typeface="Times New Roman" pitchFamily="18" charset="0"/>
              </a:rPr>
              <a:t>Башаева</a:t>
            </a:r>
            <a:r>
              <a:rPr lang="ru-RU" sz="2400" dirty="0" smtClean="0">
                <a:latin typeface="Times New Roman" pitchFamily="18" charset="0"/>
                <a:cs typeface="Times New Roman" pitchFamily="18" charset="0"/>
              </a:rPr>
              <a:t> Т.В. Развитие восприятия у детей. Форма, цвет, звук. — Ярославль: Академия развития, </a:t>
            </a:r>
            <a:r>
              <a:rPr lang="ru-RU" sz="2400" dirty="0" smtClean="0">
                <a:latin typeface="Times New Roman" pitchFamily="18" charset="0"/>
                <a:cs typeface="Times New Roman" pitchFamily="18" charset="0"/>
              </a:rPr>
              <a:t>1997.</a:t>
            </a:r>
            <a:endParaRPr lang="ru-RU" sz="2400" dirty="0" smtClean="0">
              <a:latin typeface="Times New Roman" pitchFamily="18" charset="0"/>
              <a:cs typeface="Times New Roman" pitchFamily="18" charset="0"/>
            </a:endParaRPr>
          </a:p>
          <a:p>
            <a:pPr lvl="0" algn="just" fontAlgn="base"/>
            <a:r>
              <a:rPr lang="ru-RU" sz="2400" dirty="0" err="1" smtClean="0">
                <a:latin typeface="Times New Roman" pitchFamily="18" charset="0"/>
                <a:cs typeface="Times New Roman" pitchFamily="18" charset="0"/>
              </a:rPr>
              <a:t>Венгер</a:t>
            </a:r>
            <a:r>
              <a:rPr lang="ru-RU" sz="2400" dirty="0" smtClean="0">
                <a:latin typeface="Times New Roman" pitchFamily="18" charset="0"/>
                <a:cs typeface="Times New Roman" pitchFamily="18" charset="0"/>
              </a:rPr>
              <a:t> Л.А. Воспитание сенсорной культуры ребенка от рождения до 6 лет» — М.: Просвещение </a:t>
            </a:r>
            <a:r>
              <a:rPr lang="ru-RU" sz="2400" dirty="0" smtClean="0">
                <a:latin typeface="Times New Roman" pitchFamily="18" charset="0"/>
                <a:cs typeface="Times New Roman" pitchFamily="18" charset="0"/>
              </a:rPr>
              <a:t>1995. </a:t>
            </a:r>
            <a:endParaRPr lang="ru-RU" sz="2400" dirty="0" smtClean="0">
              <a:latin typeface="Times New Roman" pitchFamily="18" charset="0"/>
              <a:cs typeface="Times New Roman" pitchFamily="18" charset="0"/>
            </a:endParaRPr>
          </a:p>
          <a:p>
            <a:pPr lvl="0" algn="just" fontAlgn="base"/>
            <a:r>
              <a:rPr lang="ru-RU" sz="2400" dirty="0" smtClean="0">
                <a:latin typeface="Times New Roman" pitchFamily="18" charset="0"/>
                <a:cs typeface="Times New Roman" pitchFamily="18" charset="0"/>
              </a:rPr>
              <a:t>Дидактические игры и упражнения по сенсорному </a:t>
            </a:r>
            <a:r>
              <a:rPr lang="ru-RU" sz="2400" dirty="0" smtClean="0">
                <a:latin typeface="Times New Roman" pitchFamily="18" charset="0"/>
                <a:cs typeface="Times New Roman" pitchFamily="18" charset="0"/>
              </a:rPr>
              <a:t>воспитанию дошкольников</a:t>
            </a:r>
            <a:r>
              <a:rPr lang="ru-RU" sz="2400" dirty="0" smtClean="0">
                <a:latin typeface="Times New Roman" pitchFamily="18" charset="0"/>
                <a:cs typeface="Times New Roman" pitchFamily="18" charset="0"/>
              </a:rPr>
              <a:t>. Под редакцией JI. А. </a:t>
            </a:r>
            <a:r>
              <a:rPr lang="ru-RU" sz="2400" dirty="0" err="1" smtClean="0">
                <a:latin typeface="Times New Roman" pitchFamily="18" charset="0"/>
                <a:cs typeface="Times New Roman" pitchFamily="18" charset="0"/>
              </a:rPr>
              <a:t>Венгера</a:t>
            </a:r>
            <a:r>
              <a:rPr lang="ru-RU" sz="2400" dirty="0" smtClean="0">
                <a:latin typeface="Times New Roman" pitchFamily="18" charset="0"/>
                <a:cs typeface="Times New Roman" pitchFamily="18" charset="0"/>
              </a:rPr>
              <a:t>. М.: «Просвещение», 1973.</a:t>
            </a:r>
          </a:p>
          <a:p>
            <a:pPr lvl="0" algn="just" fontAlgn="base"/>
            <a:r>
              <a:rPr lang="ru-RU" sz="2400" dirty="0" smtClean="0">
                <a:latin typeface="Times New Roman" pitchFamily="18" charset="0"/>
                <a:cs typeface="Times New Roman" pitchFamily="18" charset="0"/>
              </a:rPr>
              <a:t>Новоселова С.Л. Дидактические игры и занятия с детьми раннего возраста. –М.: Просвещение, 2015г</a:t>
            </a:r>
            <a:r>
              <a:rPr lang="ru-RU"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pPr lvl="0" algn="just" fontAlgn="base"/>
            <a:r>
              <a:rPr lang="ru-RU" sz="2400" dirty="0" smtClean="0">
                <a:latin typeface="Times New Roman" pitchFamily="18" charset="0"/>
                <a:cs typeface="Times New Roman" pitchFamily="18" charset="0"/>
              </a:rPr>
              <a:t>Павлова Л. Н., Пилюгина Э. Г., Волосова Е. Б. «Раннее детство: познавательное развитие» М. «Мозаика – Синтез», 2003.</a:t>
            </a:r>
          </a:p>
          <a:p>
            <a:pPr algn="just"/>
            <a:endParaRPr lang="ru-RU"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Спасибо за внимание!</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285720" y="980728"/>
            <a:ext cx="8572560" cy="5145435"/>
          </a:xfrm>
        </p:spPr>
        <p:txBody>
          <a:bodyPr>
            <a:noAutofit/>
          </a:bodyPr>
          <a:lstStyle/>
          <a:p>
            <a:pPr algn="just"/>
            <a:endParaRPr lang="ru-RU" sz="2200" dirty="0"/>
          </a:p>
        </p:txBody>
      </p:sp>
      <p:pic>
        <p:nvPicPr>
          <p:cNvPr id="1030" name="Picture 6" descr="https://opt-1673921.ssl.1c-bitrix-cdn.ru/upload/iblock/09c/hello_html_332ada4.jpg?1616569266548517"/>
          <p:cNvPicPr>
            <a:picLocks noChangeAspect="1" noChangeArrowheads="1"/>
          </p:cNvPicPr>
          <p:nvPr/>
        </p:nvPicPr>
        <p:blipFill>
          <a:blip r:embed="rId3" cstate="print"/>
          <a:srcRect/>
          <a:stretch>
            <a:fillRect/>
          </a:stretch>
        </p:blipFill>
        <p:spPr bwMode="auto">
          <a:xfrm>
            <a:off x="1428728" y="1428736"/>
            <a:ext cx="5904164" cy="442915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Условие формирования опыта работы</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755576" y="1412776"/>
            <a:ext cx="7459762" cy="4525963"/>
          </a:xfrm>
        </p:spPr>
        <p:txBody>
          <a:bodyPr>
            <a:normAutofit fontScale="85000" lnSpcReduction="20000"/>
          </a:bodyPr>
          <a:lstStyle/>
          <a:p>
            <a:pPr algn="just">
              <a:buFont typeface="Wingdings" pitchFamily="2" charset="2"/>
              <a:buChar char="Ø"/>
            </a:pPr>
            <a:r>
              <a:rPr lang="ru-RU" dirty="0" smtClean="0">
                <a:latin typeface="Times New Roman" pitchFamily="18" charset="0"/>
                <a:cs typeface="Times New Roman" pitchFamily="18" charset="0"/>
              </a:rPr>
              <a:t>Сенсорное развитие ребенка буквально с первых дней его жизни является залогом успешного осуществления разных видов деятельности, формирования различных способностей, готовности ребенка к школьному обучению.</a:t>
            </a:r>
          </a:p>
          <a:p>
            <a:pPr algn="just">
              <a:buFont typeface="Wingdings" pitchFamily="2" charset="2"/>
              <a:buChar char="Ø"/>
            </a:pPr>
            <a:r>
              <a:rPr lang="ru-RU" dirty="0" smtClean="0">
                <a:latin typeface="Times New Roman" pitchFamily="18" charset="0"/>
                <a:cs typeface="Times New Roman" pitchFamily="18" charset="0"/>
              </a:rPr>
              <a:t>        Успешность умственного, физического, эстетического воспитания в значительной степени зависит от уровня сенсорного воспитания, то есть от того, насколько совершенно ребенок слышит, видит, осязает окружающее.</a:t>
            </a:r>
            <a:endParaRPr lang="ru-RU"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Теоретическая база опыта</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1331640" y="1412776"/>
            <a:ext cx="5616624" cy="4525963"/>
          </a:xfrm>
        </p:spPr>
        <p:txBody>
          <a:bodyPr>
            <a:normAutofit/>
          </a:bodyPr>
          <a:lstStyle/>
          <a:p>
            <a:pPr algn="ctr">
              <a:buFont typeface="Wingdings" pitchFamily="2" charset="2"/>
              <a:buChar char="Ø"/>
            </a:pPr>
            <a:r>
              <a:rPr lang="ru-RU" b="1" dirty="0" smtClean="0"/>
              <a:t> </a:t>
            </a:r>
            <a:r>
              <a:rPr lang="ru-RU" b="1" dirty="0" smtClean="0">
                <a:latin typeface="Times New Roman" pitchFamily="18" charset="0"/>
                <a:cs typeface="Times New Roman" pitchFamily="18" charset="0"/>
              </a:rPr>
              <a:t>В педагогической энциклопедии </a:t>
            </a:r>
            <a:r>
              <a:rPr lang="ru-RU" b="1" i="1" dirty="0" smtClean="0">
                <a:latin typeface="Times New Roman" pitchFamily="18" charset="0"/>
                <a:cs typeface="Times New Roman" pitchFamily="18" charset="0"/>
              </a:rPr>
              <a:t>сенсорное воспитание</a:t>
            </a:r>
            <a:r>
              <a:rPr lang="ru-RU" b="1" dirty="0" smtClean="0">
                <a:latin typeface="Times New Roman" pitchFamily="18" charset="0"/>
                <a:cs typeface="Times New Roman" pitchFamily="18" charset="0"/>
              </a:rPr>
              <a:t>, понимается как целенаправленное развитие и совершенствование сенсорных процессов (ощущений, восприятий, представлений).</a:t>
            </a:r>
            <a:endParaRPr lang="ru-RU" b="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Актуальность  и перспективность опыта работы</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285720" y="980728"/>
            <a:ext cx="8572560" cy="5145435"/>
          </a:xfrm>
        </p:spPr>
        <p:txBody>
          <a:bodyPr>
            <a:noAutofit/>
          </a:bodyPr>
          <a:lstStyle/>
          <a:p>
            <a:pPr algn="just">
              <a:buFont typeface="Wingdings" pitchFamily="2" charset="2"/>
              <a:buChar char="Ø"/>
            </a:pPr>
            <a:r>
              <a:rPr lang="ru-RU" sz="2200" dirty="0" smtClean="0">
                <a:latin typeface="Times New Roman" pitchFamily="18" charset="0"/>
                <a:cs typeface="Times New Roman" pitchFamily="18" charset="0"/>
              </a:rPr>
              <a:t>Сенсорное развитие составляет фундамент общего умственного развития ребенка, оно необходимо для успешного обучения ребенка. С восприятия предметов и явлений окружающего мира начинается познание. Все другие формы познания строятся на основе образов восприятия, являются результатом их переработки. Овладение знаниями и умениями требует постоянного внимания к внешним свойствам предметов (форме, цвету, величине). </a:t>
            </a:r>
          </a:p>
          <a:p>
            <a:pPr algn="just">
              <a:buFont typeface="Wingdings" pitchFamily="2" charset="2"/>
              <a:buChar char="Ø"/>
            </a:pPr>
            <a:r>
              <a:rPr lang="ru-RU" sz="2200"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Процесс </a:t>
            </a:r>
            <a:r>
              <a:rPr lang="ru-RU" sz="2200" dirty="0" smtClean="0">
                <a:latin typeface="Times New Roman" pitchFamily="18" charset="0"/>
                <a:cs typeface="Times New Roman" pitchFamily="18" charset="0"/>
              </a:rPr>
              <a:t>образования меняется, идет вперед, появляются новые разработки, программы, в следствии меняется и потребность школ в новых, умных, любознательных детях. Значит должен меняться и сам педагог- воспитатель, вносить что- то новое, яркое. В первую очередь это означает отказ от авторитарного способа обучения и воспитания.</a:t>
            </a:r>
          </a:p>
          <a:p>
            <a:pPr algn="just">
              <a:buFont typeface="Wingdings" pitchFamily="2" charset="2"/>
              <a:buChar char="Ø"/>
            </a:pPr>
            <a:r>
              <a:rPr lang="ru-RU" sz="2200" dirty="0" smtClean="0">
                <a:latin typeface="Times New Roman" pitchFamily="18" charset="0"/>
                <a:cs typeface="Times New Roman" pitchFamily="18" charset="0"/>
              </a:rPr>
              <a:t>     Должны претерпеть изменения способы, средства и методы обучения и воспитания детей. В связи с этим особое значение приобретают игровые формы, в частности, дидактические игры.</a:t>
            </a:r>
          </a:p>
          <a:p>
            <a:pPr algn="just"/>
            <a:endParaRPr lang="ru-RU"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404664"/>
            <a:ext cx="8496944" cy="4525963"/>
          </a:xfrm>
        </p:spPr>
        <p:txBody>
          <a:bodyPr>
            <a:noAutofit/>
          </a:bodyPr>
          <a:lstStyle/>
          <a:p>
            <a:pPr algn="ctr">
              <a:buFont typeface="Wingdings" pitchFamily="2" charset="2"/>
              <a:buChar char="Ø"/>
            </a:pPr>
            <a:r>
              <a:rPr lang="ru-RU" sz="3000" b="1" dirty="0" smtClean="0">
                <a:latin typeface="Times New Roman" pitchFamily="18" charset="0"/>
                <a:cs typeface="Times New Roman" pitchFamily="18" charset="0"/>
              </a:rPr>
              <a:t>Развитие сенсорных способностей является наиболее важной темой во всестороннем развитие детей. Именно этот возраст наиболее благоприятен для совершенствования деятельности органов чувств, накопления представлений об окружающем мире. Сенсорное воспитание, направленное на обеспечение полноценного сенсорного развития, является одной из основных сторон дошкольного воспитания. </a:t>
            </a:r>
            <a:endParaRPr lang="ru-RU" sz="3000"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Цель и задачи</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285720" y="980728"/>
            <a:ext cx="8572560" cy="5145435"/>
          </a:xfrm>
        </p:spPr>
        <p:txBody>
          <a:bodyPr>
            <a:noAutofit/>
          </a:bodyPr>
          <a:lstStyle/>
          <a:p>
            <a:pPr algn="just">
              <a:buFont typeface="Wingdings" pitchFamily="2" charset="2"/>
              <a:buChar char="Ø"/>
            </a:pPr>
            <a:r>
              <a:rPr lang="ru-RU" sz="2200" dirty="0" smtClean="0">
                <a:latin typeface="Times New Roman" pitchFamily="18" charset="0"/>
                <a:cs typeface="Times New Roman" pitchFamily="18" charset="0"/>
              </a:rPr>
              <a:t>Сенсорное развитие составляет фундамент общего умственного развития ребенка, оно необходимо для успешного обучения ребенка. С восприятия предметов и явлений окружающего мира начинается познание. Все другие формы познания строятся на основе образов восприятия, являются результатом их переработки. Овладение знаниями и умениями требует постоянного внимания к внешним свойствам предметов (форме, цвету, величине). </a:t>
            </a:r>
          </a:p>
          <a:p>
            <a:pPr algn="just">
              <a:buFont typeface="Wingdings" pitchFamily="2" charset="2"/>
              <a:buChar char="Ø"/>
            </a:pPr>
            <a:r>
              <a:rPr lang="ru-RU" sz="2200"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Процесс </a:t>
            </a:r>
            <a:r>
              <a:rPr lang="ru-RU" sz="2200" dirty="0" smtClean="0">
                <a:latin typeface="Times New Roman" pitchFamily="18" charset="0"/>
                <a:cs typeface="Times New Roman" pitchFamily="18" charset="0"/>
              </a:rPr>
              <a:t>образования меняется, идет вперед, появляются новые разработки, программы, в следствии меняется и потребность школ в новых, умных, любознательных детях. Значит должен меняться и сам педагог- воспитатель, вносить что- то новое, яркое. В первую очередь это означает отказ от авторитарного способа обучения и воспитания.</a:t>
            </a:r>
          </a:p>
          <a:p>
            <a:pPr algn="just">
              <a:buFont typeface="Wingdings" pitchFamily="2" charset="2"/>
              <a:buChar char="Ø"/>
            </a:pPr>
            <a:r>
              <a:rPr lang="ru-RU" sz="2200" dirty="0" smtClean="0">
                <a:latin typeface="Times New Roman" pitchFamily="18" charset="0"/>
                <a:cs typeface="Times New Roman" pitchFamily="18" charset="0"/>
              </a:rPr>
              <a:t>     Должны претерпеть изменения способы, средства и методы обучения и воспитания детей. В связи с этим особое значение приобретают игровые формы, в частности, дидактические игры.</a:t>
            </a:r>
          </a:p>
          <a:p>
            <a:pPr algn="just"/>
            <a:endParaRPr lang="ru-RU"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виды дидактических игр используемых в опыте </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p:txBody>
          <a:bodyPr>
            <a:normAutofit fontScale="77500" lnSpcReduction="20000"/>
          </a:bodyPr>
          <a:lstStyle/>
          <a:p>
            <a:pPr>
              <a:buFont typeface="Wingdings" pitchFamily="2" charset="2"/>
              <a:buChar char="Ø"/>
            </a:pPr>
            <a:r>
              <a:rPr lang="ru-RU" b="1" dirty="0" smtClean="0">
                <a:latin typeface="Times New Roman" pitchFamily="18" charset="0"/>
                <a:cs typeface="Times New Roman" pitchFamily="18" charset="0"/>
              </a:rPr>
              <a:t>Игры для сенсорного развития: </a:t>
            </a:r>
          </a:p>
          <a:p>
            <a:pPr lvl="0">
              <a:buFont typeface="Wingdings" pitchFamily="2" charset="2"/>
              <a:buChar char="Ø"/>
            </a:pPr>
            <a:r>
              <a:rPr lang="ru-RU" b="1" u="sng" dirty="0" smtClean="0">
                <a:latin typeface="Times New Roman" pitchFamily="18" charset="0"/>
                <a:cs typeface="Times New Roman" pitchFamily="18" charset="0"/>
              </a:rPr>
              <a:t>Величина:</a:t>
            </a:r>
            <a:r>
              <a:rPr lang="ru-RU" b="1" dirty="0" smtClean="0">
                <a:latin typeface="Times New Roman" pitchFamily="18" charset="0"/>
                <a:cs typeface="Times New Roman" pitchFamily="18" charset="0"/>
              </a:rPr>
              <a:t> «Укрась елку», «Построй дом», «Угости зайчика» и т. п. Эти игры учат детей различать, чередовать, группировать предметы по величине;</a:t>
            </a:r>
          </a:p>
          <a:p>
            <a:pPr lvl="0">
              <a:buFont typeface="Wingdings" pitchFamily="2" charset="2"/>
              <a:buChar char="Ø"/>
            </a:pPr>
            <a:r>
              <a:rPr lang="ru-RU" b="1" u="sng" dirty="0" smtClean="0">
                <a:latin typeface="Times New Roman" pitchFamily="18" charset="0"/>
                <a:cs typeface="Times New Roman" pitchFamily="18" charset="0"/>
              </a:rPr>
              <a:t>Форма:</a:t>
            </a:r>
            <a:r>
              <a:rPr lang="ru-RU" b="1" dirty="0" smtClean="0">
                <a:latin typeface="Times New Roman" pitchFamily="18" charset="0"/>
                <a:cs typeface="Times New Roman" pitchFamily="18" charset="0"/>
              </a:rPr>
              <a:t> «Подбери фигуру», «Сложи картинку», «Составь цветок», и т. п. В этих играх дети учатся различать, группировать предметы по форме;</a:t>
            </a:r>
          </a:p>
          <a:p>
            <a:pPr lvl="0">
              <a:buFont typeface="Wingdings" pitchFamily="2" charset="2"/>
              <a:buChar char="Ø"/>
            </a:pPr>
            <a:r>
              <a:rPr lang="ru-RU" b="1" u="sng" dirty="0" smtClean="0">
                <a:latin typeface="Times New Roman" pitchFamily="18" charset="0"/>
                <a:cs typeface="Times New Roman" pitchFamily="18" charset="0"/>
              </a:rPr>
              <a:t>Цвет</a:t>
            </a:r>
            <a:r>
              <a:rPr lang="ru-RU" b="1" dirty="0" smtClean="0">
                <a:latin typeface="Times New Roman" pitchFamily="18" charset="0"/>
                <a:cs typeface="Times New Roman" pitchFamily="18" charset="0"/>
              </a:rPr>
              <a:t>: «Разноцветные бусы», «Подбери мышке чашку», «Семья ежей» «Стирка» и т. п. Играя в эти игры, дети учатся группировать, соотносить предметы по цвету.</a:t>
            </a:r>
          </a:p>
          <a:p>
            <a:pPr lvl="0">
              <a:buFont typeface="Wingdings" pitchFamily="2" charset="2"/>
              <a:buChar char="Ø"/>
            </a:pPr>
            <a:r>
              <a:rPr lang="ru-RU" b="1" u="sng" dirty="0" smtClean="0">
                <a:latin typeface="Times New Roman" pitchFamily="18" charset="0"/>
                <a:cs typeface="Times New Roman" pitchFamily="18" charset="0"/>
              </a:rPr>
              <a:t>Развитие осязания</a:t>
            </a:r>
            <a:r>
              <a:rPr lang="ru-RU" b="1" dirty="0" smtClean="0">
                <a:latin typeface="Times New Roman" pitchFamily="18" charset="0"/>
                <a:cs typeface="Times New Roman" pitchFamily="18" charset="0"/>
              </a:rPr>
              <a:t>: «Чудесный мешочек», «Спрячь червячка», «Тактильные кубики».</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ВЕЛИЧИНА</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285720" y="980728"/>
            <a:ext cx="8572560" cy="5145435"/>
          </a:xfrm>
        </p:spPr>
        <p:txBody>
          <a:bodyPr>
            <a:noAutofit/>
          </a:bodyPr>
          <a:lstStyle/>
          <a:p>
            <a:pPr algn="just"/>
            <a:r>
              <a:rPr lang="ru-RU" sz="2800" b="1" dirty="0" smtClean="0">
                <a:latin typeface="Times New Roman" pitchFamily="18" charset="0"/>
                <a:cs typeface="Times New Roman" pitchFamily="18" charset="0"/>
              </a:rPr>
              <a:t>«Большие и маленькие кубики»</a:t>
            </a:r>
            <a:r>
              <a:rPr lang="ru-RU" sz="2800" dirty="0" smtClean="0">
                <a:latin typeface="Times New Roman" pitchFamily="18" charset="0"/>
                <a:cs typeface="Times New Roman" pitchFamily="18" charset="0"/>
              </a:rPr>
              <a:t> </a:t>
            </a:r>
          </a:p>
          <a:p>
            <a:pPr algn="just"/>
            <a:endParaRPr lang="ru-RU" sz="2200" dirty="0"/>
          </a:p>
        </p:txBody>
      </p:sp>
      <p:pic>
        <p:nvPicPr>
          <p:cNvPr id="4" name="Рисунок 3" descr="C:\Users\Ангелина\Desktop\20220124_152858.jpg"/>
          <p:cNvPicPr/>
          <p:nvPr/>
        </p:nvPicPr>
        <p:blipFill>
          <a:blip r:embed="rId3" cstate="print"/>
          <a:srcRect/>
          <a:stretch>
            <a:fillRect/>
          </a:stretch>
        </p:blipFill>
        <p:spPr bwMode="auto">
          <a:xfrm>
            <a:off x="1928794" y="1860307"/>
            <a:ext cx="4735807" cy="399758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РАЗВИТИЕ ОСЯЗАНИЯ</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285720" y="980728"/>
            <a:ext cx="8572560" cy="5145435"/>
          </a:xfrm>
        </p:spPr>
        <p:txBody>
          <a:bodyPr>
            <a:noAutofit/>
          </a:bodyPr>
          <a:lstStyle/>
          <a:p>
            <a:pPr algn="just"/>
            <a:r>
              <a:rPr lang="ru-RU" sz="2800" b="1" dirty="0" smtClean="0">
                <a:latin typeface="Times New Roman" pitchFamily="18" charset="0"/>
                <a:cs typeface="Times New Roman" pitchFamily="18" charset="0"/>
              </a:rPr>
              <a:t>«</a:t>
            </a:r>
            <a:r>
              <a:rPr lang="ru-RU" sz="2800" b="1" dirty="0" err="1" smtClean="0">
                <a:latin typeface="Times New Roman" pitchFamily="18" charset="0"/>
                <a:cs typeface="Times New Roman" pitchFamily="18" charset="0"/>
              </a:rPr>
              <a:t>Игры-моталочки</a:t>
            </a:r>
            <a:r>
              <a:rPr lang="ru-RU" sz="2800" b="1"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a:t>
            </a:r>
          </a:p>
          <a:p>
            <a:pPr algn="just"/>
            <a:endParaRPr lang="ru-RU" sz="2200" dirty="0"/>
          </a:p>
        </p:txBody>
      </p:sp>
      <p:pic>
        <p:nvPicPr>
          <p:cNvPr id="5" name="Рисунок 4" descr="C:\Users\Ангелина\Desktop\20220124_153319.jpg"/>
          <p:cNvPicPr/>
          <p:nvPr/>
        </p:nvPicPr>
        <p:blipFill>
          <a:blip r:embed="rId3" cstate="print"/>
          <a:srcRect/>
          <a:stretch>
            <a:fillRect/>
          </a:stretch>
        </p:blipFill>
        <p:spPr bwMode="auto">
          <a:xfrm>
            <a:off x="1785918" y="1782074"/>
            <a:ext cx="4983044" cy="386150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372</Words>
  <Application>Microsoft Office PowerPoint</Application>
  <PresentationFormat>Экран (4:3)</PresentationFormat>
  <Paragraphs>38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Сенсорное развитие детей младшего дошкольного возраста посредством дидактических игр </vt:lpstr>
      <vt:lpstr>Условие формирования опыта работы</vt:lpstr>
      <vt:lpstr>Теоретическая база опыта</vt:lpstr>
      <vt:lpstr>Актуальность  и перспективность опыта работы</vt:lpstr>
      <vt:lpstr>Слайд 5</vt:lpstr>
      <vt:lpstr>Цель и задачи</vt:lpstr>
      <vt:lpstr>виды дидактических игр используемых в опыте </vt:lpstr>
      <vt:lpstr>ВЕЛИЧИНА</vt:lpstr>
      <vt:lpstr>РАЗВИТИЕ ОСЯЗАНИЯ</vt:lpstr>
      <vt:lpstr>ЦВЕТ И РАЗМЕР</vt:lpstr>
      <vt:lpstr>ЦВЕТ И РАЗМЕР</vt:lpstr>
      <vt:lpstr>ЦВЕТ И ОСЯЗАНИЕ</vt:lpstr>
      <vt:lpstr>ЛИТЕРАТУРА</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Андрей Волков</dc:creator>
  <cp:lastModifiedBy>Воронцова</cp:lastModifiedBy>
  <cp:revision>18</cp:revision>
  <dcterms:created xsi:type="dcterms:W3CDTF">2022-01-24T18:42:11Z</dcterms:created>
  <dcterms:modified xsi:type="dcterms:W3CDTF">2022-01-27T11:52:17Z</dcterms:modified>
</cp:coreProperties>
</file>