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8" r:id="rId13"/>
    <p:sldId id="272" r:id="rId14"/>
    <p:sldId id="266" r:id="rId15"/>
    <p:sldId id="273" r:id="rId16"/>
  </p:sldIdLst>
  <p:sldSz cx="18288000" cy="10287000"/>
  <p:notesSz cx="6858000" cy="9144000"/>
  <p:embeddedFontLst>
    <p:embeddedFont>
      <p:font typeface="Shuneet Square Book Bold" panose="020B0604020202020204" charset="-79"/>
      <p:regular r:id="rId18"/>
    </p:embeddedFont>
    <p:embeddedFont>
      <p:font typeface="Arimo Bold" panose="020B0604020202020204" charset="0"/>
      <p:regular r:id="rId19"/>
    </p:embeddedFont>
    <p:embeddedFont>
      <p:font typeface="Shuneet Square Book" panose="020B0604020202020204" charset="-79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2E10D-04A8-4AD8-A9EA-5D56724F476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C0C4-4DA7-4B5F-B593-E50552B65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7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C0C4-4DA7-4B5F-B593-E50552B6526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/>
          <p:cNvGrpSpPr/>
          <p:nvPr/>
        </p:nvGrpSpPr>
        <p:grpSpPr>
          <a:xfrm rot="1702793">
            <a:off x="14479286" y="5751"/>
            <a:ext cx="3537981" cy="3486729"/>
            <a:chOff x="13850" y="0"/>
            <a:chExt cx="2279048" cy="2156755"/>
          </a:xfrm>
        </p:grpSpPr>
        <p:grpSp>
          <p:nvGrpSpPr>
            <p:cNvPr id="32" name="Group 32"/>
            <p:cNvGrpSpPr/>
            <p:nvPr/>
          </p:nvGrpSpPr>
          <p:grpSpPr>
            <a:xfrm>
              <a:off x="13850" y="0"/>
              <a:ext cx="2279048" cy="2156755"/>
              <a:chOff x="21590" y="0"/>
              <a:chExt cx="3552593" cy="336196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95373" y="762555"/>
                <a:ext cx="3178810" cy="2599407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599407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94283"/>
                    </a:cubicBezTo>
                    <a:cubicBezTo>
                      <a:pt x="2540" y="882401"/>
                      <a:pt x="7620" y="1418307"/>
                      <a:pt x="7620" y="1678657"/>
                    </a:cubicBezTo>
                    <a:cubicBezTo>
                      <a:pt x="7620" y="1872967"/>
                      <a:pt x="16510" y="2271747"/>
                      <a:pt x="21590" y="2463517"/>
                    </a:cubicBezTo>
                    <a:lnTo>
                      <a:pt x="130810" y="2577817"/>
                    </a:lnTo>
                    <a:cubicBezTo>
                      <a:pt x="275590" y="2585437"/>
                      <a:pt x="543560" y="2599407"/>
                      <a:pt x="793750" y="2599407"/>
                    </a:cubicBezTo>
                    <a:lnTo>
                      <a:pt x="3178810" y="2599407"/>
                    </a:lnTo>
                    <a:lnTo>
                      <a:pt x="3178810" y="668578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21590" y="0"/>
                <a:ext cx="2689860" cy="2797527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2797527">
                    <a:moveTo>
                      <a:pt x="0" y="2683227"/>
                    </a:moveTo>
                    <a:lnTo>
                      <a:pt x="109220" y="2797527"/>
                    </a:lnTo>
                    <a:lnTo>
                      <a:pt x="123190" y="2664177"/>
                    </a:lnTo>
                    <a:lnTo>
                      <a:pt x="0" y="2683227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397066" y="920880"/>
              <a:ext cx="1763888" cy="412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ru-RU" sz="2800" b="1" dirty="0" smtClean="0">
                  <a:solidFill>
                    <a:srgbClr val="000000"/>
                  </a:solidFill>
                  <a:latin typeface="Shuneet Square Book Bold"/>
                </a:rPr>
                <a:t>Достижения</a:t>
              </a:r>
            </a:p>
            <a:p>
              <a:pPr algn="ctr">
                <a:lnSpc>
                  <a:spcPts val="1280"/>
                </a:lnSpc>
              </a:pPr>
              <a:endParaRPr lang="ru-RU" sz="2800" b="1" dirty="0">
                <a:solidFill>
                  <a:srgbClr val="000000"/>
                </a:solidFill>
                <a:latin typeface="Shuneet Square Book Bold"/>
              </a:endParaRPr>
            </a:p>
            <a:p>
              <a:pPr algn="ctr">
                <a:lnSpc>
                  <a:spcPts val="1280"/>
                </a:lnSpc>
              </a:pPr>
              <a:endParaRPr lang="ru-RU" sz="2800" b="1" dirty="0" smtClean="0">
                <a:solidFill>
                  <a:srgbClr val="000000"/>
                </a:solidFill>
                <a:latin typeface="Shuneet Square Book Bold"/>
              </a:endParaRPr>
            </a:p>
            <a:p>
              <a:pPr algn="ctr">
                <a:lnSpc>
                  <a:spcPts val="1280"/>
                </a:lnSpc>
              </a:pPr>
              <a:r>
                <a:rPr lang="ru-RU" sz="2800" b="1" dirty="0" smtClean="0">
                  <a:solidFill>
                    <a:srgbClr val="000000"/>
                  </a:solidFill>
                  <a:latin typeface="Shuneet Square Book Bold"/>
                </a:rPr>
                <a:t> воспитанников</a:t>
              </a:r>
              <a:endParaRPr lang="en-US" sz="2800" b="1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355661">
            <a:off x="760928" y="109577"/>
            <a:ext cx="2367140" cy="2265070"/>
            <a:chOff x="0" y="0"/>
            <a:chExt cx="2040075" cy="202444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040075" cy="2024445"/>
              <a:chOff x="0" y="0"/>
              <a:chExt cx="3180080" cy="315571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218440"/>
                <a:ext cx="3178810" cy="2937275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727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793"/>
                    </a:cubicBezTo>
                    <a:cubicBezTo>
                      <a:pt x="2540" y="1165250"/>
                      <a:pt x="7620" y="1756175"/>
                      <a:pt x="7620" y="2016525"/>
                    </a:cubicBezTo>
                    <a:cubicBezTo>
                      <a:pt x="7620" y="2210835"/>
                      <a:pt x="16510" y="2609615"/>
                      <a:pt x="21590" y="2801385"/>
                    </a:cubicBezTo>
                    <a:lnTo>
                      <a:pt x="130810" y="2915685"/>
                    </a:lnTo>
                    <a:cubicBezTo>
                      <a:pt x="275590" y="2923305"/>
                      <a:pt x="543560" y="2937275"/>
                      <a:pt x="793750" y="2937275"/>
                    </a:cubicBezTo>
                    <a:lnTo>
                      <a:pt x="3178810" y="2937275"/>
                    </a:lnTo>
                    <a:lnTo>
                      <a:pt x="3178810" y="698706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21590" y="0"/>
                <a:ext cx="2689860" cy="3135395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5395">
                    <a:moveTo>
                      <a:pt x="0" y="3021095"/>
                    </a:moveTo>
                    <a:lnTo>
                      <a:pt x="109220" y="3135395"/>
                    </a:lnTo>
                    <a:lnTo>
                      <a:pt x="123190" y="3002045"/>
                    </a:lnTo>
                    <a:lnTo>
                      <a:pt x="0" y="3021095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05794" y="1063979"/>
              <a:ext cx="1428487" cy="14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Shuneet Square Book"/>
                </a:rPr>
                <a:t>Д</a:t>
              </a:r>
              <a:r>
                <a:rPr lang="ru-RU" sz="2400" dirty="0" err="1" smtClean="0">
                  <a:solidFill>
                    <a:srgbClr val="000000"/>
                  </a:solidFill>
                  <a:latin typeface="Shuneet Square Book"/>
                </a:rPr>
                <a:t>окументы</a:t>
              </a:r>
              <a:r>
                <a:rPr lang="ru-RU" sz="2400" dirty="0" smtClean="0">
                  <a:solidFill>
                    <a:srgbClr val="000000"/>
                  </a:solidFill>
                  <a:latin typeface="Shuneet Square Book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Shuneet Square Book"/>
                </a:rPr>
                <a:t>.</a:t>
              </a:r>
              <a:endParaRPr lang="en-US" sz="1600" dirty="0">
                <a:solidFill>
                  <a:srgbClr val="000000"/>
                </a:solidFill>
                <a:latin typeface="Shuneet Square Book"/>
              </a:endParaRP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6558" y="4371927"/>
            <a:ext cx="8190828" cy="54824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06558" y="2323839"/>
            <a:ext cx="15999281" cy="1704692"/>
            <a:chOff x="0" y="2060097"/>
            <a:chExt cx="21332374" cy="2272922"/>
          </a:xfrm>
        </p:grpSpPr>
        <p:sp>
          <p:nvSpPr>
            <p:cNvPr id="5" name="TextBox 5"/>
            <p:cNvSpPr txBox="1"/>
            <p:nvPr/>
          </p:nvSpPr>
          <p:spPr>
            <a:xfrm>
              <a:off x="0" y="3821209"/>
              <a:ext cx="21303953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421" y="2060097"/>
              <a:ext cx="21303953" cy="2120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ru-RU" sz="5600" dirty="0" smtClean="0">
                  <a:solidFill>
                    <a:srgbClr val="FDF9DE"/>
                  </a:solidFill>
                  <a:latin typeface="Raleway Bold Italics"/>
                </a:rPr>
                <a:t>«Создание электронного </a:t>
              </a:r>
              <a:r>
                <a:rPr lang="ru-RU" sz="5600" dirty="0">
                  <a:solidFill>
                    <a:srgbClr val="FDF9DE"/>
                  </a:solidFill>
                  <a:latin typeface="Raleway Bold Italics"/>
                </a:rPr>
                <a:t>портфолио педагога </a:t>
              </a:r>
              <a:r>
                <a:rPr lang="ru-RU" sz="5600" dirty="0" smtClean="0">
                  <a:solidFill>
                    <a:srgbClr val="FDF9DE"/>
                  </a:solidFill>
                  <a:latin typeface="Raleway Bold Italics"/>
                </a:rPr>
                <a:t>  в </a:t>
              </a:r>
              <a:r>
                <a:rPr lang="ru-RU" sz="5600" dirty="0" err="1" smtClean="0">
                  <a:solidFill>
                    <a:srgbClr val="FDF9DE"/>
                  </a:solidFill>
                  <a:latin typeface="Raleway Bold Italics"/>
                </a:rPr>
                <a:t>веб-сервисе</a:t>
              </a:r>
              <a:r>
                <a:rPr lang="ru-RU" sz="5600" dirty="0" smtClean="0">
                  <a:solidFill>
                    <a:srgbClr val="FDF9DE"/>
                  </a:solidFill>
                  <a:latin typeface="Raleway Bold Italics"/>
                </a:rPr>
                <a:t> </a:t>
              </a:r>
              <a:r>
                <a:rPr lang="en-US" sz="5600" dirty="0" err="1" smtClean="0">
                  <a:solidFill>
                    <a:srgbClr val="FDF9DE"/>
                  </a:solidFill>
                  <a:latin typeface="Raleway Bold Italics"/>
                </a:rPr>
                <a:t>Padlet</a:t>
              </a:r>
              <a:r>
                <a:rPr lang="ru-RU" sz="5600" dirty="0" smtClean="0">
                  <a:solidFill>
                    <a:srgbClr val="FDF9DE"/>
                  </a:solidFill>
                  <a:latin typeface="Raleway Bold Italics"/>
                </a:rPr>
                <a:t>»</a:t>
              </a:r>
              <a:endParaRPr lang="en-US" sz="5600" dirty="0">
                <a:solidFill>
                  <a:srgbClr val="FDF9DE"/>
                </a:solidFill>
                <a:latin typeface="Arimo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0728051">
            <a:off x="13944528" y="3848372"/>
            <a:ext cx="2959178" cy="2724269"/>
            <a:chOff x="0" y="0"/>
            <a:chExt cx="2040075" cy="180769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40075" cy="1807696"/>
              <a:chOff x="0" y="0"/>
              <a:chExt cx="3180080" cy="281784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218440"/>
                <a:ext cx="3178810" cy="2599407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599407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94283"/>
                    </a:cubicBezTo>
                    <a:cubicBezTo>
                      <a:pt x="2540" y="882401"/>
                      <a:pt x="7620" y="1418307"/>
                      <a:pt x="7620" y="1678657"/>
                    </a:cubicBezTo>
                    <a:cubicBezTo>
                      <a:pt x="7620" y="1872967"/>
                      <a:pt x="16510" y="2271747"/>
                      <a:pt x="21590" y="2463517"/>
                    </a:cubicBezTo>
                    <a:lnTo>
                      <a:pt x="130810" y="2577817"/>
                    </a:lnTo>
                    <a:cubicBezTo>
                      <a:pt x="275590" y="2585437"/>
                      <a:pt x="543560" y="2599407"/>
                      <a:pt x="793750" y="2599407"/>
                    </a:cubicBezTo>
                    <a:lnTo>
                      <a:pt x="3178810" y="2599407"/>
                    </a:lnTo>
                    <a:lnTo>
                      <a:pt x="3178810" y="668578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C5CD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21590" y="0"/>
                <a:ext cx="2689860" cy="2797527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2797527">
                    <a:moveTo>
                      <a:pt x="0" y="2683227"/>
                    </a:moveTo>
                    <a:lnTo>
                      <a:pt x="109220" y="2797527"/>
                    </a:lnTo>
                    <a:lnTo>
                      <a:pt x="123190" y="2664177"/>
                    </a:lnTo>
                    <a:lnTo>
                      <a:pt x="0" y="2683227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05794" y="875523"/>
              <a:ext cx="1428487" cy="309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ru-RU" sz="2000" b="1" dirty="0" smtClean="0">
                  <a:solidFill>
                    <a:srgbClr val="000000"/>
                  </a:solidFill>
                  <a:latin typeface="Shuneet Square Book"/>
                </a:rPr>
                <a:t>Публикации</a:t>
              </a:r>
            </a:p>
            <a:p>
              <a:pPr algn="ctr">
                <a:lnSpc>
                  <a:spcPts val="1280"/>
                </a:lnSpc>
              </a:pPr>
              <a:endParaRPr lang="ru-RU" sz="2000" b="1" dirty="0">
                <a:solidFill>
                  <a:srgbClr val="000000"/>
                </a:solidFill>
                <a:latin typeface="Shuneet Square Book"/>
              </a:endParaRPr>
            </a:p>
            <a:p>
              <a:pPr algn="ctr">
                <a:lnSpc>
                  <a:spcPts val="128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Shuneet Square Book"/>
                </a:rPr>
                <a:t>.</a:t>
              </a:r>
              <a:endParaRPr lang="en-US" sz="1600" dirty="0">
                <a:solidFill>
                  <a:srgbClr val="000000"/>
                </a:solidFill>
                <a:latin typeface="Shuneet Square Book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627010">
            <a:off x="11197983" y="6060757"/>
            <a:ext cx="3109769" cy="3082730"/>
            <a:chOff x="0" y="0"/>
            <a:chExt cx="2040075" cy="2024445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40075" cy="2024445"/>
              <a:chOff x="0" y="0"/>
              <a:chExt cx="3180080" cy="315571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18440"/>
                <a:ext cx="3178810" cy="2937275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727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793"/>
                    </a:cubicBezTo>
                    <a:cubicBezTo>
                      <a:pt x="2540" y="1165250"/>
                      <a:pt x="7620" y="1756175"/>
                      <a:pt x="7620" y="2016525"/>
                    </a:cubicBezTo>
                    <a:cubicBezTo>
                      <a:pt x="7620" y="2210835"/>
                      <a:pt x="16510" y="2609615"/>
                      <a:pt x="21590" y="2801385"/>
                    </a:cubicBezTo>
                    <a:lnTo>
                      <a:pt x="130810" y="2915685"/>
                    </a:lnTo>
                    <a:cubicBezTo>
                      <a:pt x="275590" y="2923305"/>
                      <a:pt x="543560" y="2937275"/>
                      <a:pt x="793750" y="2937275"/>
                    </a:cubicBezTo>
                    <a:lnTo>
                      <a:pt x="3178810" y="2937275"/>
                    </a:lnTo>
                    <a:lnTo>
                      <a:pt x="3178810" y="698706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590" y="0"/>
                <a:ext cx="2689860" cy="3135395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5395">
                    <a:moveTo>
                      <a:pt x="0" y="3021095"/>
                    </a:moveTo>
                    <a:lnTo>
                      <a:pt x="109220" y="3135395"/>
                    </a:lnTo>
                    <a:lnTo>
                      <a:pt x="123190" y="3002045"/>
                    </a:lnTo>
                    <a:lnTo>
                      <a:pt x="0" y="3021095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71950" y="1062845"/>
              <a:ext cx="1652659" cy="259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ru-RU" sz="1600" dirty="0" smtClean="0">
                  <a:solidFill>
                    <a:srgbClr val="000000"/>
                  </a:solidFill>
                  <a:latin typeface="Shuneet Square Book"/>
                </a:rPr>
                <a:t>Методическая разработка</a:t>
              </a:r>
              <a:endParaRPr lang="en-US" sz="1600" dirty="0">
                <a:solidFill>
                  <a:srgbClr val="000000"/>
                </a:solidFill>
                <a:latin typeface="Shuneet Square Book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2190151">
            <a:off x="14585406" y="7723270"/>
            <a:ext cx="2709208" cy="1815739"/>
            <a:chOff x="-1" y="0"/>
            <a:chExt cx="2039261" cy="1807697"/>
          </a:xfrm>
        </p:grpSpPr>
        <p:grpSp>
          <p:nvGrpSpPr>
            <p:cNvPr id="22" name="Group 22"/>
            <p:cNvGrpSpPr/>
            <p:nvPr/>
          </p:nvGrpSpPr>
          <p:grpSpPr>
            <a:xfrm>
              <a:off x="-1" y="0"/>
              <a:ext cx="2039261" cy="1807697"/>
              <a:chOff x="0" y="-1"/>
              <a:chExt cx="3178811" cy="28178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218441"/>
                <a:ext cx="3178811" cy="2599408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599407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94283"/>
                    </a:cubicBezTo>
                    <a:cubicBezTo>
                      <a:pt x="2540" y="882401"/>
                      <a:pt x="7620" y="1418307"/>
                      <a:pt x="7620" y="1678657"/>
                    </a:cubicBezTo>
                    <a:cubicBezTo>
                      <a:pt x="7620" y="1872967"/>
                      <a:pt x="16510" y="2271747"/>
                      <a:pt x="21590" y="2463517"/>
                    </a:cubicBezTo>
                    <a:lnTo>
                      <a:pt x="130810" y="2577817"/>
                    </a:lnTo>
                    <a:cubicBezTo>
                      <a:pt x="275590" y="2585437"/>
                      <a:pt x="543560" y="2599407"/>
                      <a:pt x="793750" y="2599407"/>
                    </a:cubicBezTo>
                    <a:lnTo>
                      <a:pt x="3178810" y="2599407"/>
                    </a:lnTo>
                    <a:lnTo>
                      <a:pt x="3178810" y="668578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21590" y="-1"/>
                <a:ext cx="2689860" cy="2797527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2797527">
                    <a:moveTo>
                      <a:pt x="0" y="2683227"/>
                    </a:moveTo>
                    <a:lnTo>
                      <a:pt x="109220" y="2797527"/>
                    </a:lnTo>
                    <a:lnTo>
                      <a:pt x="123190" y="2664177"/>
                    </a:lnTo>
                    <a:lnTo>
                      <a:pt x="0" y="2683227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305794" y="891357"/>
              <a:ext cx="1428487" cy="27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en-US" sz="1600">
                  <a:solidFill>
                    <a:srgbClr val="000000"/>
                  </a:solidFill>
                  <a:latin typeface="Shuneet Square Book"/>
                </a:rPr>
                <a:t>РППС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 rot="1680735">
            <a:off x="8397096" y="4164839"/>
            <a:ext cx="3479870" cy="2764328"/>
            <a:chOff x="0" y="0"/>
            <a:chExt cx="2040075" cy="180769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2040075" cy="1807696"/>
              <a:chOff x="0" y="0"/>
              <a:chExt cx="3180080" cy="281784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218440"/>
                <a:ext cx="3178810" cy="2599407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599407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94283"/>
                    </a:cubicBezTo>
                    <a:cubicBezTo>
                      <a:pt x="2540" y="882401"/>
                      <a:pt x="7620" y="1418307"/>
                      <a:pt x="7620" y="1678657"/>
                    </a:cubicBezTo>
                    <a:cubicBezTo>
                      <a:pt x="7620" y="1872967"/>
                      <a:pt x="16510" y="2271747"/>
                      <a:pt x="21590" y="2463517"/>
                    </a:cubicBezTo>
                    <a:lnTo>
                      <a:pt x="130810" y="2577817"/>
                    </a:lnTo>
                    <a:cubicBezTo>
                      <a:pt x="275590" y="2585437"/>
                      <a:pt x="543560" y="2599407"/>
                      <a:pt x="793750" y="2599407"/>
                    </a:cubicBezTo>
                    <a:lnTo>
                      <a:pt x="3178810" y="2599407"/>
                    </a:lnTo>
                    <a:lnTo>
                      <a:pt x="3178810" y="668578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39CAB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21590" y="0"/>
                <a:ext cx="2689860" cy="2797527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2797527">
                    <a:moveTo>
                      <a:pt x="0" y="2683227"/>
                    </a:moveTo>
                    <a:lnTo>
                      <a:pt x="109220" y="2797527"/>
                    </a:lnTo>
                    <a:lnTo>
                      <a:pt x="123190" y="2664177"/>
                    </a:lnTo>
                    <a:lnTo>
                      <a:pt x="0" y="2683227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305794" y="866574"/>
              <a:ext cx="1428487" cy="327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0"/>
                </a:lnSpc>
              </a:pPr>
              <a:r>
                <a:rPr lang="ru-RU" sz="3200" b="1" dirty="0" smtClean="0">
                  <a:solidFill>
                    <a:srgbClr val="000000"/>
                  </a:solidFill>
                  <a:latin typeface="Shuneet Square Book"/>
                </a:rPr>
                <a:t>Достижения</a:t>
              </a:r>
            </a:p>
            <a:p>
              <a:pPr algn="ctr">
                <a:lnSpc>
                  <a:spcPts val="1280"/>
                </a:lnSpc>
              </a:pPr>
              <a:endParaRPr lang="ru-RU" sz="3200" b="1" dirty="0">
                <a:solidFill>
                  <a:srgbClr val="000000"/>
                </a:solidFill>
                <a:latin typeface="Shuneet Square Book"/>
              </a:endParaRPr>
            </a:p>
            <a:p>
              <a:pPr algn="ctr">
                <a:lnSpc>
                  <a:spcPts val="1280"/>
                </a:lnSpc>
              </a:pPr>
              <a:r>
                <a:rPr lang="ru-RU" sz="3200" b="1" dirty="0" smtClean="0">
                  <a:solidFill>
                    <a:srgbClr val="000000"/>
                  </a:solidFill>
                  <a:latin typeface="Shuneet Square Book"/>
                </a:rPr>
                <a:t> педагога</a:t>
              </a:r>
              <a:r>
                <a:rPr lang="en-US" sz="1600" dirty="0" smtClean="0">
                  <a:solidFill>
                    <a:srgbClr val="000000"/>
                  </a:solidFill>
                  <a:latin typeface="Shuneet Square Book"/>
                </a:rPr>
                <a:t>.</a:t>
              </a:r>
              <a:endParaRPr lang="en-US" sz="1600" dirty="0">
                <a:solidFill>
                  <a:srgbClr val="000000"/>
                </a:solidFill>
                <a:latin typeface="Shuneet Square Book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950517" y="5236353"/>
            <a:ext cx="570290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  <a:spcBef>
                <a:spcPct val="0"/>
              </a:spcBef>
            </a:pPr>
            <a:r>
              <a:rPr lang="ru-RU" sz="3112" b="1" dirty="0" smtClean="0">
                <a:solidFill>
                  <a:srgbClr val="FFFF00"/>
                </a:solidFill>
                <a:latin typeface="Shuneet Square Book Bold"/>
              </a:rPr>
              <a:t>Составила: старший воспитатель Слепухина Варвара Викторовна</a:t>
            </a:r>
            <a:endParaRPr lang="en-US" sz="3112" b="1" dirty="0">
              <a:solidFill>
                <a:srgbClr val="FFFF00"/>
              </a:solidFill>
              <a:latin typeface="Shuneet Square Book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0829" y="383125"/>
            <a:ext cx="965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 «</a:t>
            </a:r>
            <a:r>
              <a:rPr lang="ru-R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комбинированного вида г. Орска»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0" y="857220"/>
            <a:ext cx="16287863" cy="91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>
          <a:xfrm rot="-1353273">
            <a:off x="1773642" y="4651601"/>
            <a:ext cx="2775275" cy="419273"/>
            <a:chOff x="0" y="0"/>
            <a:chExt cx="3841750" cy="580390"/>
          </a:xfrm>
        </p:grpSpPr>
        <p:sp>
          <p:nvSpPr>
            <p:cNvPr id="6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  <p:extLst>
      <p:ext uri="{BB962C8B-B14F-4D97-AF65-F5344CB8AC3E}">
        <p14:creationId xmlns:p14="http://schemas.microsoft.com/office/powerpoint/2010/main" val="11335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500030"/>
            <a:ext cx="16573616" cy="93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>
          <a:xfrm rot="-1353273">
            <a:off x="1188658" y="4516704"/>
            <a:ext cx="2775275" cy="419273"/>
            <a:chOff x="0" y="0"/>
            <a:chExt cx="3841750" cy="580390"/>
          </a:xfrm>
        </p:grpSpPr>
        <p:sp>
          <p:nvSpPr>
            <p:cNvPr id="6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  <p:extLst>
      <p:ext uri="{BB962C8B-B14F-4D97-AF65-F5344CB8AC3E}">
        <p14:creationId xmlns:p14="http://schemas.microsoft.com/office/powerpoint/2010/main" val="3327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9585" b="4616"/>
          <a:stretch/>
        </p:blipFill>
        <p:spPr bwMode="auto">
          <a:xfrm>
            <a:off x="863080" y="2085078"/>
            <a:ext cx="16239938" cy="813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184" y="606996"/>
            <a:ext cx="141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электронных портфолио педагогов МДОАУ «Д/с № 12»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4619" b="3961"/>
          <a:stretch/>
        </p:blipFill>
        <p:spPr bwMode="auto">
          <a:xfrm>
            <a:off x="935088" y="895028"/>
            <a:ext cx="15993725" cy="85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b="5263"/>
          <a:stretch/>
        </p:blipFill>
        <p:spPr bwMode="auto">
          <a:xfrm>
            <a:off x="791072" y="893618"/>
            <a:ext cx="16561840" cy="83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136" y="2119164"/>
            <a:ext cx="15481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В заключение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отмечу,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что использование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виртуальной доски–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неотъемлемая часть современного процесса образования. </a:t>
            </a:r>
            <a:r>
              <a:rPr lang="ru-RU" sz="3200" dirty="0" err="1">
                <a:solidFill>
                  <a:schemeClr val="bg1"/>
                </a:solidFill>
                <a:latin typeface="Times New Roman"/>
                <a:ea typeface="Times New Roman"/>
              </a:rPr>
              <a:t>Padlet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 - хороший пример логичной идеи и ее технологически продвинутого воплощения, даже не взирая на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некоторые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недостатки. Легко осваивается и решает практические задачи по визуализации информации при различных формах удаленной работы, способствует формированию и развитию ИКТ-компетенций, расширяет возможности обучения в условиях реализации ФГОС,  позволяя им быть равноценными участниками в проявлении творческих идей и создании общего креативного образовательного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продукта.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232" y="6871692"/>
            <a:ext cx="12673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Всем творческих успехов!!!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69202">
            <a:off x="12032124" y="5541213"/>
            <a:ext cx="5227176" cy="437313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87278" y="790774"/>
            <a:ext cx="17658673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Сервис </a:t>
            </a:r>
            <a:r>
              <a:rPr lang="ru-RU" sz="6000" dirty="0" err="1">
                <a:solidFill>
                  <a:srgbClr val="FFFF00"/>
                </a:solidFill>
              </a:rPr>
              <a:t>Padlet</a:t>
            </a:r>
            <a:r>
              <a:rPr lang="ru-RU" sz="6000" dirty="0">
                <a:solidFill>
                  <a:srgbClr val="FFFF00"/>
                </a:solidFill>
              </a:rPr>
              <a:t> предназначен для быстрого совместного создания веб-страничек. </a:t>
            </a:r>
            <a:r>
              <a:rPr lang="ru-RU" sz="6000" dirty="0" err="1">
                <a:solidFill>
                  <a:srgbClr val="FFFF00"/>
                </a:solidFill>
              </a:rPr>
              <a:t>Padlet</a:t>
            </a:r>
            <a:r>
              <a:rPr lang="ru-RU" sz="6000" dirty="0">
                <a:solidFill>
                  <a:srgbClr val="FFFF00"/>
                </a:solidFill>
              </a:rPr>
              <a:t> – это гибрид блога, записной книжки и платформы 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>
                <a:solidFill>
                  <a:srgbClr val="FFFF00"/>
                </a:solidFill>
              </a:rPr>
              <a:t>обмена файлами. На стену можно прикреплять заметки, фото и видео (в том числе с камеры вашего устройства), тексты, ссылки на внешние ресурсы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7" y="1615910"/>
            <a:ext cx="12792079" cy="1769693"/>
            <a:chOff x="0" y="0"/>
            <a:chExt cx="17056105" cy="2359591"/>
          </a:xfrm>
        </p:grpSpPr>
        <p:sp>
          <p:nvSpPr>
            <p:cNvPr id="3" name="TextBox 3"/>
            <p:cNvSpPr txBox="1"/>
            <p:nvPr/>
          </p:nvSpPr>
          <p:spPr>
            <a:xfrm>
              <a:off x="0" y="16952"/>
              <a:ext cx="17056105" cy="120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01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42115"/>
              <a:ext cx="17056105" cy="485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1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0968" y="222717"/>
            <a:ext cx="9026843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aleway Bold Italics"/>
              </a:rPr>
              <a:t>Как можно использовать «Padlet»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4257" y="1628624"/>
            <a:ext cx="16662462" cy="682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9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мой взгляд, это самый эргономичный сервис по созданию виртуальных стен, что не умаляет его функциональности. Вот лишь некоторые возможные варианты применения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-хранилище разнохарактерных учебных материалов любого формата по выбранной теме;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групповой проектной деятельности;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дискуссии, мозгового штурма, опроса;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викторины с включением видео, аудио и фотоматериалов;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-организовать эффективное дистанционное обучение;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карты памяти, опорного конспекта, интерактивного плаката или презентации;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-эффективное общение со всеми участниками образовательного процесса;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педагогического электронного портфолио.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2829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0830468" y="7782252"/>
            <a:ext cx="1960576" cy="5961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385367"/>
            <a:ext cx="18128964" cy="25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Raleway Bold Italics"/>
              </a:rPr>
              <a:t>Сетевой сервис Padlet (-let – это английский уменьшительный суффикс, pad – в одном из значений – «блокнот, планшет») является одним из самых популярных онлайн-средств создания виртуальных досок.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aleway Bold Italics"/>
              </a:rPr>
              <a:t>1 ШАГ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895" b="1895"/>
          <a:stretch>
            <a:fillRect/>
          </a:stretch>
        </p:blipFill>
        <p:spPr>
          <a:xfrm>
            <a:off x="915181" y="3033629"/>
            <a:ext cx="12133611" cy="4921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853815"/>
            <a:ext cx="1669141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aleway Bold Italics"/>
              </a:rPr>
              <a:t>Для</a:t>
            </a:r>
            <a:r>
              <a:rPr lang="en-US" sz="2800" dirty="0" smtClean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начала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работы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откроем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новую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вкладку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и в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адресную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строку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браузера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вводим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адрес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latin typeface="Raleway Bold Italics"/>
              </a:rPr>
              <a:t>padlet.com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нажимаем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клавишу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Еnter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переходим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сайт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сервиса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.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Нажимаем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кнопку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aleway Bold Italics"/>
              </a:rPr>
              <a:t>Зарегистрироваться</a:t>
            </a:r>
            <a:r>
              <a:rPr lang="ru-RU" sz="2800" dirty="0" smtClean="0">
                <a:solidFill>
                  <a:srgbClr val="FFFFFF"/>
                </a:solidFill>
                <a:latin typeface="Raleway Bold Italics"/>
              </a:rPr>
              <a:t> бесплатно</a:t>
            </a:r>
            <a:r>
              <a:rPr lang="en-US" sz="2800" dirty="0" smtClean="0">
                <a:solidFill>
                  <a:srgbClr val="FFFFFF"/>
                </a:solidFill>
                <a:latin typeface="Raleway Bold Italics"/>
              </a:rPr>
              <a:t> ».</a:t>
            </a:r>
            <a:endParaRPr lang="en-US" sz="2800" dirty="0">
              <a:solidFill>
                <a:srgbClr val="FFFFFF"/>
              </a:solidFill>
              <a:latin typeface="Raleway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16885" y="5519194"/>
            <a:ext cx="1591628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Raleway Bold Italics"/>
              </a:rPr>
              <a:t>2 ШАГ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08513" y="8472982"/>
            <a:ext cx="3997801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.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Регистрация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aleway Bold Italics"/>
              </a:rPr>
              <a:t>сайте</a:t>
            </a:r>
            <a:r>
              <a:rPr lang="en-US" sz="2800" dirty="0">
                <a:solidFill>
                  <a:srgbClr val="FFFFFF"/>
                </a:solidFill>
                <a:latin typeface="Raleway Bold Itali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06" y="5288435"/>
            <a:ext cx="8890676" cy="49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20561785">
            <a:off x="7095091" y="8229437"/>
            <a:ext cx="3541429" cy="610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357154"/>
            <a:ext cx="16772238" cy="94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>
          <a:xfrm rot="-2604858">
            <a:off x="4953134" y="6381707"/>
            <a:ext cx="1400726" cy="211614"/>
            <a:chOff x="0" y="0"/>
            <a:chExt cx="3841750" cy="580390"/>
          </a:xfrm>
        </p:grpSpPr>
        <p:sp>
          <p:nvSpPr>
            <p:cNvPr id="4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92A4D7"/>
            </a:solidFill>
          </p:spPr>
        </p:sp>
      </p:grpSp>
      <p:sp>
        <p:nvSpPr>
          <p:cNvPr id="6" name="TextBox 5"/>
          <p:cNvSpPr txBox="1"/>
          <p:nvPr/>
        </p:nvSpPr>
        <p:spPr>
          <a:xfrm>
            <a:off x="3786150" y="685801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  Шаг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530" y="1158453"/>
            <a:ext cx="15409792" cy="8099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688" y="52149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 шаг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71572" y="5143500"/>
            <a:ext cx="200026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82" y="285716"/>
            <a:ext cx="15882863" cy="89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>
          <a:xfrm rot="-1353273">
            <a:off x="10689911" y="5016768"/>
            <a:ext cx="2775275" cy="419273"/>
            <a:chOff x="0" y="0"/>
            <a:chExt cx="3841750" cy="580390"/>
          </a:xfrm>
        </p:grpSpPr>
        <p:sp>
          <p:nvSpPr>
            <p:cNvPr id="4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3"/>
          <p:cNvGrpSpPr/>
          <p:nvPr/>
        </p:nvGrpSpPr>
        <p:grpSpPr>
          <a:xfrm rot="-1353273">
            <a:off x="10547035" y="6016903"/>
            <a:ext cx="2775275" cy="419273"/>
            <a:chOff x="0" y="0"/>
            <a:chExt cx="3841750" cy="580390"/>
          </a:xfrm>
        </p:grpSpPr>
        <p:sp>
          <p:nvSpPr>
            <p:cNvPr id="8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9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6" y="642906"/>
            <a:ext cx="16264051" cy="914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>
          <a:xfrm rot="-1353273">
            <a:off x="13618869" y="2302126"/>
            <a:ext cx="2775275" cy="419273"/>
            <a:chOff x="0" y="0"/>
            <a:chExt cx="3841750" cy="580390"/>
          </a:xfrm>
        </p:grpSpPr>
        <p:sp>
          <p:nvSpPr>
            <p:cNvPr id="6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357154"/>
            <a:ext cx="16307583" cy="91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>
          <a:xfrm rot="-1353273">
            <a:off x="3046046" y="3659447"/>
            <a:ext cx="2775275" cy="419273"/>
            <a:chOff x="0" y="0"/>
            <a:chExt cx="3841750" cy="580390"/>
          </a:xfrm>
        </p:grpSpPr>
        <p:sp>
          <p:nvSpPr>
            <p:cNvPr id="6" name="Freeform 4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  <p:extLst>
      <p:ext uri="{BB962C8B-B14F-4D97-AF65-F5344CB8AC3E}">
        <p14:creationId xmlns:p14="http://schemas.microsoft.com/office/powerpoint/2010/main" val="13370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325</Words>
  <Application>Microsoft Office PowerPoint</Application>
  <PresentationFormat>Произвольный</PresentationFormat>
  <Paragraphs>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Raleway Bold Italics</vt:lpstr>
      <vt:lpstr>Shuneet Square Book Bold</vt:lpstr>
      <vt:lpstr>Times New Roman</vt:lpstr>
      <vt:lpstr>Arimo Bold</vt:lpstr>
      <vt:lpstr>Shuneet Square Book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Фиолетовая и Розовая Современная Работа из Дома Простая Презентация</dc:title>
  <dc:creator>ADMIN</dc:creator>
  <cp:lastModifiedBy>Varvara Slepuhina</cp:lastModifiedBy>
  <cp:revision>23</cp:revision>
  <dcterms:created xsi:type="dcterms:W3CDTF">2006-08-16T00:00:00Z</dcterms:created>
  <dcterms:modified xsi:type="dcterms:W3CDTF">2022-04-04T04:34:31Z</dcterms:modified>
  <dc:identifier>DAEPdYUvsog</dc:identifier>
</cp:coreProperties>
</file>