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9" r:id="rId3"/>
    <p:sldId id="270" r:id="rId4"/>
    <p:sldId id="272" r:id="rId5"/>
    <p:sldId id="261" r:id="rId6"/>
    <p:sldId id="271" r:id="rId7"/>
    <p:sldId id="273" r:id="rId8"/>
    <p:sldId id="274" r:id="rId9"/>
    <p:sldId id="277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51" autoAdjust="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411C6E-5B1F-4EF3-89EE-133623C4321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50C48C-CE29-4026-BDE5-0F164E0C9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739A1-AF39-4C43-8F70-506697E19C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6EAFC9-F438-4072-852E-19D92055CC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5BBE4-8295-40CE-AE95-A2A97A5ABD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0DFC9F73-B99E-4156-9EA4-52A6BEDD7329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04338EB-62CB-4CE2-951C-880121281C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89A45-B007-4F3B-9F5F-2890F31E063A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C36B-5B45-42A9-A7C9-6430776DA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6F772-56BB-44DA-9E33-2FF2F6721942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9C9FC-4973-4A34-B5E7-E1F24E6D9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09678-FADC-4909-98B9-6364F93F5205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6718E-DA13-41DE-9706-B06950D1C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4129F-D1E7-4B5E-8258-8E64DAEFDCEE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8472F-5F44-4C87-AB40-BC331DD88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B8369-DD78-4A4D-8EB7-8BA73A9A7429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FEA30-70B0-4A14-A01B-3A01C663B8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738DF-6DFC-4F5F-9D70-8E971AD0C4F8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B220F-2595-45D5-974F-8112CA1BC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B7DA9-307C-49BA-A601-8D8ED1AB2D42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EB7ED-FCEB-45E6-9FD4-EE573A1DD0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F68BD5-A284-419F-AD76-5CB2F9039A63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FE10B-96E1-47E7-9143-E2B6FA9ACC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52417E32-5779-4405-8FA3-C6B1EE3E8AC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99A50F91-DE9B-4957-BD41-AB1A2F3734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B1D414AC-553B-4E4B-B028-94EE7CE86B8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BD2CF066-CBB9-4953-8087-AF8EFCA8F9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ABAE018-E4CF-4589-A2C2-37AF39ABEE6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9C9C839-9579-44D1-8FC9-52E9D0015F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cap="none" dirty="0" smtClean="0"/>
              <a:t/>
            </a:r>
            <a:br>
              <a:rPr lang="ru-RU" sz="3200" cap="none" dirty="0" smtClean="0"/>
            </a:br>
            <a:endParaRPr lang="ru-RU" sz="2500" cap="none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491880" y="4869160"/>
            <a:ext cx="4791307" cy="1309511"/>
          </a:xfrm>
        </p:spPr>
        <p:txBody>
          <a:bodyPr/>
          <a:lstStyle/>
          <a:p>
            <a:r>
              <a:rPr lang="ru-RU" b="1" dirty="0" smtClean="0"/>
              <a:t>МОАУ «СОШ №6 </a:t>
            </a:r>
            <a:r>
              <a:rPr lang="ru-RU" b="1" dirty="0" err="1" smtClean="0"/>
              <a:t>г.Орска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Учитель-логопед</a:t>
            </a:r>
          </a:p>
          <a:p>
            <a:r>
              <a:rPr lang="ru-RU" b="1" dirty="0" smtClean="0"/>
              <a:t>Нечаева Светлана Михайловна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124744"/>
            <a:ext cx="77048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Двигательная активность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средство развития речи детей</a:t>
            </a:r>
            <a:endParaRPr lang="ru-RU" sz="54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73016"/>
            <a:ext cx="2990123" cy="270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65245" cy="49685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485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Использование различных типов двигательной активности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сочетании с текущей логопедической работой является дополнительным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ресурсом                                                                      психомоторной 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          и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речевой коррекции.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latin typeface="Calibri"/>
                <a:ea typeface="Times New Roman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6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971600" y="2119257"/>
            <a:ext cx="7344816" cy="3603812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Раскрыть роль двигательной активности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коррекционно-развивающей работе,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стимулирующей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речевое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развитие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124744"/>
            <a:ext cx="29523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</a:t>
            </a:r>
            <a:r>
              <a:rPr lang="ru-RU" sz="5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Отставание </a:t>
            </a:r>
            <a:r>
              <a:rPr lang="ru-RU" sz="3600" dirty="0">
                <a:latin typeface="Times New Roman"/>
                <a:ea typeface="Times New Roman"/>
              </a:rPr>
              <a:t>в развитии двигательных </a:t>
            </a:r>
            <a:r>
              <a:rPr lang="ru-RU" sz="3600" dirty="0" smtClean="0">
                <a:latin typeface="Times New Roman"/>
                <a:ea typeface="Times New Roman"/>
              </a:rPr>
              <a:t>функций может проявляться как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6255797" cy="3950253"/>
          </a:xfrm>
        </p:spPr>
        <p:txBody>
          <a:bodyPr>
            <a:normAutofit fontScale="85000" lnSpcReduction="2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недостаточная координация,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моторная неловкость,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снижение темпа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работы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нарушение координации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движений рук 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зрительного контроля,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невыразительная мимика,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затруднение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или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полная невозможность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произношения некоторых звуков,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общая нечеткость, невнятность,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смазанность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речи.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Формы работы: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1023889" y="1266023"/>
            <a:ext cx="2458541" cy="7097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Логоритмика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92080" y="1455465"/>
            <a:ext cx="3000375" cy="10287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Артикуляционная гимнастика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1058830" y="5085184"/>
            <a:ext cx="314325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Речевые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подвижные игры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28975" y="3645024"/>
            <a:ext cx="3600400" cy="14401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Проговаривание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стихотворных 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текстов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сочетании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движениями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32040" y="5085184"/>
            <a:ext cx="327412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 мелкой моторики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29175" y="1484784"/>
            <a:ext cx="1014389" cy="1190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00563" y="1714500"/>
            <a:ext cx="647501" cy="1714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49675" y="2392363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03848" y="1643063"/>
            <a:ext cx="725216" cy="561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374943" y="1785938"/>
            <a:ext cx="696995" cy="1355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31755" y="2920306"/>
            <a:ext cx="2643188" cy="11382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Фонетическая ритмика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848498" y="2039393"/>
            <a:ext cx="2409701" cy="88954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Дыхательная гимнастика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62972" y="2697179"/>
            <a:ext cx="2643188" cy="11382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Игры с мячом</a:t>
            </a:r>
            <a:r>
              <a:rPr lang="ru-RU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149385" cy="2592288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485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sz="27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7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7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700" b="1" i="1" dirty="0" smtClean="0">
                <a:latin typeface="Times New Roman"/>
                <a:ea typeface="Times New Roman"/>
              </a:rPr>
              <a:t>Игры </a:t>
            </a:r>
            <a:r>
              <a:rPr lang="ru-RU" sz="2700" b="1" i="1" dirty="0">
                <a:latin typeface="Times New Roman"/>
                <a:ea typeface="Times New Roman"/>
              </a:rPr>
              <a:t>с мячом могут использоваться </a:t>
            </a:r>
            <a:r>
              <a:rPr lang="ru-RU" sz="2700" b="1" i="1" dirty="0" smtClean="0">
                <a:latin typeface="Times New Roman"/>
                <a:ea typeface="Times New Roman"/>
              </a:rPr>
              <a:t/>
            </a:r>
            <a:br>
              <a:rPr lang="ru-RU" sz="2700" b="1" i="1" dirty="0" smtClean="0">
                <a:latin typeface="Times New Roman"/>
                <a:ea typeface="Times New Roman"/>
              </a:rPr>
            </a:br>
            <a:r>
              <a:rPr lang="ru-RU" sz="2700" b="1" i="1" dirty="0" smtClean="0">
                <a:latin typeface="Times New Roman"/>
                <a:ea typeface="Times New Roman"/>
              </a:rPr>
              <a:t>для </a:t>
            </a:r>
            <a:r>
              <a:rPr lang="ru-RU" sz="2700" b="1" i="1" dirty="0">
                <a:latin typeface="Times New Roman"/>
                <a:ea typeface="Times New Roman"/>
              </a:rPr>
              <a:t>расширения словарного запаса, </a:t>
            </a:r>
            <a:r>
              <a:rPr lang="ru-RU" sz="2700" b="1" i="1" dirty="0" smtClean="0">
                <a:latin typeface="Times New Roman"/>
                <a:ea typeface="Times New Roman"/>
              </a:rPr>
              <a:t/>
            </a:r>
            <a:br>
              <a:rPr lang="ru-RU" sz="2700" b="1" i="1" dirty="0" smtClean="0">
                <a:latin typeface="Times New Roman"/>
                <a:ea typeface="Times New Roman"/>
              </a:rPr>
            </a:br>
            <a:r>
              <a:rPr lang="ru-RU" sz="2700" b="1" i="1" dirty="0" smtClean="0">
                <a:latin typeface="Times New Roman"/>
                <a:ea typeface="Times New Roman"/>
              </a:rPr>
              <a:t>развития </a:t>
            </a:r>
            <a:r>
              <a:rPr lang="ru-RU" sz="2700" b="1" i="1" dirty="0">
                <a:latin typeface="Times New Roman"/>
                <a:ea typeface="Times New Roman"/>
              </a:rPr>
              <a:t>грамматического строя, </a:t>
            </a:r>
            <a:r>
              <a:rPr lang="ru-RU" sz="2700" b="1" i="1" dirty="0" smtClean="0">
                <a:latin typeface="Times New Roman"/>
                <a:ea typeface="Times New Roman"/>
              </a:rPr>
              <a:t/>
            </a:r>
            <a:br>
              <a:rPr lang="ru-RU" sz="2700" b="1" i="1" dirty="0" smtClean="0">
                <a:latin typeface="Times New Roman"/>
                <a:ea typeface="Times New Roman"/>
              </a:rPr>
            </a:br>
            <a:r>
              <a:rPr lang="ru-RU" sz="2700" b="1" i="1" dirty="0" smtClean="0">
                <a:latin typeface="Times New Roman"/>
                <a:ea typeface="Times New Roman"/>
              </a:rPr>
              <a:t>развития </a:t>
            </a:r>
            <a:r>
              <a:rPr lang="ru-RU" sz="2700" b="1" i="1" dirty="0">
                <a:latin typeface="Times New Roman"/>
                <a:ea typeface="Times New Roman"/>
              </a:rPr>
              <a:t>фонематических процессов, формирования правильного звукопроизношения</a:t>
            </a:r>
            <a:r>
              <a:rPr lang="ru-RU" sz="2700" b="1" i="1" dirty="0" smtClean="0">
                <a:latin typeface="Times New Roman"/>
                <a:ea typeface="Times New Roman"/>
              </a:rPr>
              <a:t> </a:t>
            </a:r>
            <a:r>
              <a:rPr lang="ru-RU" sz="2700" b="1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b="1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36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80973"/>
            <a:ext cx="5544616" cy="298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1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748463" cy="36004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/>
                <a:ea typeface="Times New Roman"/>
              </a:rPr>
              <a:t>Речевые </a:t>
            </a:r>
            <a:r>
              <a:rPr lang="ru-RU" sz="3100" b="1" dirty="0">
                <a:latin typeface="Times New Roman"/>
                <a:ea typeface="Times New Roman"/>
              </a:rPr>
              <a:t>подвижные </a:t>
            </a:r>
            <a:r>
              <a:rPr lang="ru-RU" sz="3100" b="1" dirty="0" smtClean="0">
                <a:latin typeface="Times New Roman"/>
                <a:ea typeface="Times New Roman"/>
              </a:rPr>
              <a:t>игры помогают </a:t>
            </a:r>
            <a:r>
              <a:rPr lang="ru-RU" sz="3100" dirty="0" smtClean="0">
                <a:latin typeface="Times New Roman"/>
                <a:ea typeface="Times New Roman"/>
              </a:rPr>
              <a:t>корректировать </a:t>
            </a:r>
            <a:r>
              <a:rPr lang="ru-RU" sz="3100" dirty="0">
                <a:latin typeface="Times New Roman"/>
                <a:ea typeface="Times New Roman"/>
              </a:rPr>
              <a:t>речевые ошибки</a:t>
            </a:r>
            <a:r>
              <a:rPr lang="ru-RU" sz="3100" dirty="0" smtClean="0">
                <a:latin typeface="Times New Roman"/>
                <a:ea typeface="Times New Roman"/>
              </a:rPr>
              <a:t>,</a:t>
            </a:r>
            <a:br>
              <a:rPr lang="ru-RU" sz="3100" dirty="0" smtClean="0">
                <a:latin typeface="Times New Roman"/>
                <a:ea typeface="Times New Roman"/>
              </a:rPr>
            </a:br>
            <a:r>
              <a:rPr lang="ru-RU" sz="3100" dirty="0" smtClean="0">
                <a:latin typeface="Times New Roman"/>
                <a:ea typeface="Times New Roman"/>
              </a:rPr>
              <a:t> </a:t>
            </a:r>
            <a:r>
              <a:rPr lang="ru-RU" sz="3100" dirty="0">
                <a:latin typeface="Times New Roman"/>
                <a:ea typeface="Times New Roman"/>
              </a:rPr>
              <a:t>правильно произносить звуки</a:t>
            </a:r>
            <a:r>
              <a:rPr lang="ru-RU" sz="3100" dirty="0" smtClean="0">
                <a:latin typeface="Times New Roman"/>
                <a:ea typeface="Times New Roman"/>
              </a:rPr>
              <a:t>,</a:t>
            </a:r>
            <a:br>
              <a:rPr lang="ru-RU" sz="3100" dirty="0" smtClean="0">
                <a:latin typeface="Times New Roman"/>
                <a:ea typeface="Times New Roman"/>
              </a:rPr>
            </a:br>
            <a:r>
              <a:rPr lang="ru-RU" sz="3100" dirty="0" smtClean="0">
                <a:latin typeface="Times New Roman"/>
                <a:ea typeface="Times New Roman"/>
              </a:rPr>
              <a:t> развивать </a:t>
            </a:r>
            <a:r>
              <a:rPr lang="ru-RU" sz="3100" dirty="0">
                <a:latin typeface="Times New Roman"/>
                <a:ea typeface="Times New Roman"/>
              </a:rPr>
              <a:t>интонационную выразительность речи, грамматический строй, </a:t>
            </a:r>
            <a:r>
              <a:rPr lang="ru-RU" sz="3100" dirty="0" smtClean="0">
                <a:latin typeface="Times New Roman"/>
                <a:ea typeface="Times New Roman"/>
              </a:rPr>
              <a:t/>
            </a:r>
            <a:br>
              <a:rPr lang="ru-RU" sz="3100" dirty="0" smtClean="0">
                <a:latin typeface="Times New Roman"/>
                <a:ea typeface="Times New Roman"/>
              </a:rPr>
            </a:br>
            <a:r>
              <a:rPr lang="ru-RU" sz="3100" dirty="0" smtClean="0">
                <a:latin typeface="Times New Roman"/>
                <a:ea typeface="Times New Roman"/>
              </a:rPr>
              <a:t>внимание, память.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2484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36004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485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процессе проговаривания стихов одновременно с движениями происходит ритмизация речи, она становится более громкой, четкой и эмоциональной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latin typeface="Calibri"/>
                <a:ea typeface="Times New Roman"/>
                <a:cs typeface="Times New Roman"/>
              </a:rPr>
            </a:br>
            <a:r>
              <a:rPr lang="ru-RU" sz="2800" dirty="0" smtClean="0">
                <a:latin typeface="Calibri"/>
                <a:ea typeface="Times New Roman"/>
                <a:cs typeface="Times New Roman"/>
              </a:rPr>
              <a:t>                      </a:t>
            </a:r>
            <a:r>
              <a:rPr lang="ru-RU" sz="2800" dirty="0" smtClean="0">
                <a:latin typeface="Times New Roman"/>
                <a:ea typeface="Times New Roman"/>
              </a:rPr>
              <a:t>Накапливается </a:t>
            </a:r>
            <a:r>
              <a:rPr lang="ru-RU" sz="2800" dirty="0">
                <a:latin typeface="Times New Roman"/>
                <a:ea typeface="Times New Roman"/>
              </a:rPr>
              <a:t>и активизируется словарь. </a:t>
            </a:r>
            <a:endParaRPr lang="ru-RU" sz="28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064296" cy="294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2827442"/>
          </a:xfrm>
        </p:spPr>
        <p:txBody>
          <a:bodyPr>
            <a:noAutofit/>
          </a:bodyPr>
          <a:lstStyle/>
          <a:p>
            <a:r>
              <a:rPr lang="ru-RU" sz="3200" dirty="0" err="1">
                <a:latin typeface="Times New Roman"/>
                <a:ea typeface="Times New Roman"/>
              </a:rPr>
              <a:t>Логоритмика</a:t>
            </a:r>
            <a:r>
              <a:rPr lang="ru-RU" sz="3200" dirty="0">
                <a:latin typeface="Times New Roman"/>
                <a:ea typeface="Times New Roman"/>
              </a:rPr>
              <a:t> – это система двигательных упражнений, в которых различные движения сочетаются 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3200" dirty="0" smtClean="0">
                <a:latin typeface="Times New Roman"/>
                <a:ea typeface="Times New Roman"/>
              </a:rPr>
              <a:t>с </a:t>
            </a:r>
            <a:r>
              <a:rPr lang="ru-RU" sz="3200" dirty="0">
                <a:latin typeface="Times New Roman"/>
                <a:ea typeface="Times New Roman"/>
              </a:rPr>
              <a:t>произнесением специального 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r>
              <a:rPr lang="ru-RU" sz="3200" dirty="0" smtClean="0">
                <a:latin typeface="Times New Roman"/>
                <a:ea typeface="Times New Roman"/>
              </a:rPr>
              <a:t>речевого </a:t>
            </a:r>
            <a:r>
              <a:rPr lang="ru-RU" sz="3200" dirty="0">
                <a:latin typeface="Times New Roman"/>
                <a:ea typeface="Times New Roman"/>
              </a:rPr>
              <a:t>материала и </a:t>
            </a:r>
            <a:r>
              <a:rPr lang="ru-RU" sz="3200" dirty="0" smtClean="0">
                <a:latin typeface="Times New Roman"/>
                <a:ea typeface="Times New Roman"/>
              </a:rPr>
              <a:t>музыки.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89" y="3573016"/>
            <a:ext cx="50517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302</TotalTime>
  <Words>137</Words>
  <Application>Microsoft Office PowerPoint</Application>
  <PresentationFormat>Экран (4:3)</PresentationFormat>
  <Paragraphs>35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 </vt:lpstr>
      <vt:lpstr>Презентация PowerPoint</vt:lpstr>
      <vt:lpstr>Отставание в развитии двигательных функций может проявляться как </vt:lpstr>
      <vt:lpstr>Презентация PowerPoint</vt:lpstr>
      <vt:lpstr>Формы работы:</vt:lpstr>
      <vt:lpstr>     Игры с мячом могут использоваться  для расширения словарного запаса,  развития грамматического строя,  развития фонематических процессов, формирования правильного звукопроизношения      </vt:lpstr>
      <vt:lpstr>Речевые подвижные игры помогают корректировать речевые ошибки,  правильно произносить звуки,  развивать интонационную выразительность речи, грамматический строй,  внимание, память.</vt:lpstr>
      <vt:lpstr>В процессе проговаривания стихов одновременно с движениями происходит ритмизация речи, она становится более громкой, четкой и эмоциональной.                       Накапливается и активизируется словарь. </vt:lpstr>
      <vt:lpstr>Логоритмика – это система двигательных упражнений, в которых различные движения сочетаются  с произнесением специального  речевого материала и музыки.</vt:lpstr>
      <vt:lpstr>Использование различных типов двигательной активности  в сочетании с текущей логопедической работой является дополнительным ресурсом                                                                      психомоторной                             и речевой коррекции.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двигательной активности в  коррекционно-развивающем обучении детей с общим недоразвитием речи.</dc:title>
  <dc:creator>Директор</dc:creator>
  <cp:lastModifiedBy>user</cp:lastModifiedBy>
  <cp:revision>15</cp:revision>
  <dcterms:created xsi:type="dcterms:W3CDTF">2010-03-28T14:22:02Z</dcterms:created>
  <dcterms:modified xsi:type="dcterms:W3CDTF">2021-11-26T15:02:51Z</dcterms:modified>
</cp:coreProperties>
</file>