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33"/>
  </p:notesMasterIdLst>
  <p:sldIdLst>
    <p:sldId id="257" r:id="rId2"/>
    <p:sldId id="283" r:id="rId3"/>
    <p:sldId id="261" r:id="rId4"/>
    <p:sldId id="286" r:id="rId5"/>
    <p:sldId id="280" r:id="rId6"/>
    <p:sldId id="285" r:id="rId7"/>
    <p:sldId id="281" r:id="rId8"/>
    <p:sldId id="275" r:id="rId9"/>
    <p:sldId id="303" r:id="rId10"/>
    <p:sldId id="304" r:id="rId11"/>
    <p:sldId id="292" r:id="rId12"/>
    <p:sldId id="322" r:id="rId13"/>
    <p:sldId id="293" r:id="rId14"/>
    <p:sldId id="294" r:id="rId15"/>
    <p:sldId id="295" r:id="rId16"/>
    <p:sldId id="296" r:id="rId17"/>
    <p:sldId id="297" r:id="rId18"/>
    <p:sldId id="305" r:id="rId19"/>
    <p:sldId id="309" r:id="rId20"/>
    <p:sldId id="310" r:id="rId21"/>
    <p:sldId id="323" r:id="rId22"/>
    <p:sldId id="311" r:id="rId23"/>
    <p:sldId id="313" r:id="rId24"/>
    <p:sldId id="316" r:id="rId25"/>
    <p:sldId id="315" r:id="rId26"/>
    <p:sldId id="317" r:id="rId27"/>
    <p:sldId id="318" r:id="rId28"/>
    <p:sldId id="319" r:id="rId29"/>
    <p:sldId id="320" r:id="rId30"/>
    <p:sldId id="307" r:id="rId31"/>
    <p:sldId id="262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849" autoAdjust="0"/>
  </p:normalViewPr>
  <p:slideViewPr>
    <p:cSldViewPr snapToGrid="0">
      <p:cViewPr varScale="1">
        <p:scale>
          <a:sx n="67" d="100"/>
          <a:sy n="67" d="100"/>
        </p:scale>
        <p:origin x="83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23DB1-218C-4B78-BDC7-95DF80631149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40026-6BBF-4529-ABB6-C6F7BE1D7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669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40026-6BBF-4529-ABB6-C6F7BE1D749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849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40026-6BBF-4529-ABB6-C6F7BE1D749E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249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40026-6BBF-4529-ABB6-C6F7BE1D749E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882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40026-6BBF-4529-ABB6-C6F7BE1D749E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341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9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57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0854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460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4713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42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165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78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18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41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32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4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1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84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36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26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4C54B-FF11-46F7-8A88-8F875AF92568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14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.profkiosk.ru/eServices/service_content/file/e1ca43b2-58e5-4636-a141-5707c37052c0.docx;02-03%20Planiruemye%20rezultaty%20v%20rannem%20vozraste.docx" TargetMode="External"/><Relationship Id="rId7" Type="http://schemas.openxmlformats.org/officeDocument/2006/relationships/hyperlink" Target="https://e.profkiosk.ru/eServices/service_content/file/f648e6d5-9949-4caa-985c-4e411f57a314.docx;07%20Planiruemye%20rezultaty%20na%20ehtape%20zaversheniya%20osvoeniya%20FOP.docx" TargetMode="External"/><Relationship Id="rId2" Type="http://schemas.openxmlformats.org/officeDocument/2006/relationships/hyperlink" Target="https://e.profkiosk.ru/eServices/service_content/file/0231c7b1-c7f4-477f-9778-9377084193c0.docx;01%20Planiruemye%20rezultaty%20v%20mladencheskom%20vozraste.doc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.profkiosk.ru/eServices/service_content/file/5612df24-424f-4b44-85b8-74ccc6cd021d.docx;06%20Planiruemye%20rezultaty%20k%20shesti%20godam.docx" TargetMode="External"/><Relationship Id="rId5" Type="http://schemas.openxmlformats.org/officeDocument/2006/relationships/hyperlink" Target="https://e.profkiosk.ru/eServices/service_content/file/003f6bc6-3c6a-4b20-b549-57d55c12492a.docx;05%20Planiruemye%20rezultaty%20k%20pyati%20godam.docx" TargetMode="External"/><Relationship Id="rId4" Type="http://schemas.openxmlformats.org/officeDocument/2006/relationships/hyperlink" Target="https://e.profkiosk.ru/eServices/service_content/file/0b71f799-d463-41e7-918e-c9705bc2183f.docx;04%20Planiruemye%20rezultaty%20k%20chetyrem%20godam.docx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koroleva-marina.ru/wp-content/uploads/2020/02/Prikaz-o-rezhive-rabochego-vremeni-2016g.pdf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ossinka91.netboard.me/ke0jzqfkykwtqqm/?tab=71857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016" y="2044730"/>
            <a:ext cx="10584873" cy="1014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АВГУСТОВСКОЕ СОВЕЩАНИЕ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ТЕРРИТОРИЯ ПСИХОЛОГИЧЕСКОГО КОМФОРТА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6307" y="492072"/>
            <a:ext cx="12011892" cy="718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МЕТОДИЧЕСКОЕ ОБЪЕДИНЕНИЕ ПЕДАГОГОВ-ПСИХОЛОГОВ г. ОРСКА</a:t>
            </a:r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71801" y="4908262"/>
            <a:ext cx="9053946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Руководитель: педагог-психолог ВКК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Л.П.Федосеева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86122" y="6282652"/>
            <a:ext cx="1247457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Орск 2023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4" descr="https://chgpgt.ru/assets/userfiles/default/moddocument/3748/1564db4eeceee4267eeef24dcbd30301debb68f0.2ys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59" y="3186114"/>
            <a:ext cx="5216084" cy="3096538"/>
          </a:xfrm>
          <a:prstGeom prst="ellipse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98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ДО КЛЮЧЕВЫЕ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887998"/>
            <a:ext cx="117912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3.2.9: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максимально допустимый объем образовательной нагрузки приведен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соответствие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действующими СанПиН;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4.6: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включены целевые ориентиры образования в младенческом возрасте, а также расширены целевые ориентиры в раннем возрасте и на этапе завершения дошкольного образования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12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ПЛАНИРУЕМЫЕ РЕЗУЛЬТАТЫ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040" y="659011"/>
            <a:ext cx="1159764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400" b="1" dirty="0" smtClean="0">
                <a:ln w="3175" cmpd="sng">
                  <a:noFill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Характеристики </a:t>
            </a:r>
            <a:r>
              <a:rPr lang="ru-RU" sz="2400" b="1" dirty="0">
                <a:ln w="3175" cmpd="sng">
                  <a:noFill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возможных достижений ребенка*  даны детально.</a:t>
            </a:r>
            <a:r>
              <a:rPr lang="ru-RU" sz="2400" dirty="0">
                <a:ln w="3175" cmpd="sng">
                  <a:noFill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dirty="0">
                <a:ln w="3175" cmpd="sng">
                  <a:noFill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 младенческом возрасте 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 </a:t>
            </a:r>
            <a:r>
              <a:rPr lang="ru-RU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  <a:hlinkClick r:id="rId2"/>
              </a:rPr>
              <a:t>к одному году</a:t>
            </a: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 раннем возрасте – </a:t>
            </a:r>
            <a:r>
              <a:rPr lang="ru-RU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3"/>
              </a:rPr>
              <a:t>к трем годам</a:t>
            </a: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 дошкольном возрасте: 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 </a:t>
            </a:r>
            <a:r>
              <a:rPr lang="ru-RU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4"/>
              </a:rPr>
              <a:t>четырем годам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 </a:t>
            </a:r>
            <a:r>
              <a:rPr lang="ru-RU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5"/>
              </a:rPr>
              <a:t>пяти годам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 </a:t>
            </a:r>
            <a:r>
              <a:rPr lang="ru-RU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6"/>
              </a:rPr>
              <a:t>шести годам</a:t>
            </a: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 концу дошкольного возраста – </a:t>
            </a:r>
            <a:r>
              <a:rPr lang="ru-RU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7"/>
              </a:rPr>
              <a:t>на этапе завершения освоения</a:t>
            </a:r>
            <a:r>
              <a:rPr lang="ru-RU" sz="24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Планируемые результаты в младенческом, раннем, дошкольном возрасте (к 4-м, к 5- </a:t>
            </a:r>
            <a:r>
              <a:rPr lang="ru-RU" sz="2400" dirty="0" err="1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ти</a:t>
            </a: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к 6-ти годам) и к моменту завершения освоения ФОП </a:t>
            </a:r>
            <a:r>
              <a:rPr lang="ru-RU" sz="2400" b="1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представлены, дополнены и конкретизированы,</a:t>
            </a: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с учетом цели и задач дошкольного образования;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Содержание и планируемые результаты в ДОО должны быть не ниже прописанных в ФОП ДО</a:t>
            </a:r>
            <a:r>
              <a:rPr lang="ru-RU" sz="2400" dirty="0" smtClean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!</a:t>
            </a:r>
            <a: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400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400" dirty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Планируемые результаты должны быть по каждой возрастной группе. Подбор соответствующих диагностических методик – на усмотрение организации! </a:t>
            </a:r>
            <a:endParaRPr lang="en-US" sz="2400" dirty="0" smtClean="0">
              <a:ln w="3175" cmpd="sng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ru-RU" sz="2400" dirty="0" smtClean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Главное </a:t>
            </a:r>
            <a:r>
              <a:rPr lang="ru-RU" sz="2400" dirty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– </a:t>
            </a:r>
            <a:r>
              <a:rPr lang="ru-RU" sz="2400" b="1" u="sng" dirty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наблюдение</a:t>
            </a:r>
            <a:r>
              <a:rPr lang="ru-RU" sz="2400" b="1" u="sng" dirty="0" smtClean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sz="2400" b="1" u="sng" dirty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400" b="1" u="sng" dirty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400" dirty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Количество диагностики и время проведения </a:t>
            </a:r>
            <a:r>
              <a:rPr lang="ru-RU" sz="2400" b="1" dirty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определяет сама организация.</a:t>
            </a:r>
            <a:r>
              <a:rPr lang="en-US" sz="2400" b="1" dirty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en-US" sz="2400" b="1" dirty="0">
                <a:ln w="3175" cmpd="sng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33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ПЛАНИРУЕМЫЕ РЕЗУЛЬТАТЫ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57150" y="709643"/>
            <a:ext cx="11387137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психологической диагностики определяется положениями ФГОС ДО  (п. 3.2.3) Психологическая диагностика 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психологической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диагностики: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изучить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индивидуально-психологические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детей, причины трудностей в освоении образовательной программы. 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проводит: 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квалифицированные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– педагоги- психологи, психологи. 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условия: 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 в психологической диагностике только с согласия родителей или законных представителей. 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результаты: 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психологической диагностики специалисты организуют психологическое сопровождение и адресную психологическую помощь детям. </a:t>
            </a:r>
          </a:p>
        </p:txBody>
      </p:sp>
    </p:spTree>
    <p:extLst>
      <p:ext uri="{BB962C8B-B14F-4D97-AF65-F5344CB8AC3E}">
        <p14:creationId xmlns:p14="http://schemas.microsoft.com/office/powerpoint/2010/main" val="203237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СОДЕРЖАТЕЛЬНЫЙ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040" y="659011"/>
            <a:ext cx="11597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b="1" kern="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8120" y="569535"/>
            <a:ext cx="11719560" cy="586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Представлены задачи и содержание образовательной деятельности с детьми всех возрастных групп по всем образовательным областям 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образовательной деятельности в каждой образовательной области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дополнено и расширено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 учетом цели, задач, планируемых результатов 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образовательных областей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дополнено задачами воспитания, отражающими направленность на приобщение детей к ценностям: «Родина», «Природа», «Семья», «Человек», «Жизнь», «Милосердие», «Добро», «Дружба», «Сотрудничество», «Труд», «Познание», «Культура», «Красота», «Здоровье»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ru-RU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Вариативность форм, способов, методов и средств реализации ФОП ДО. Выбор зависит не только от возрастных и индивидуальных особенностей детей, учета их особых образовательных потребностей, но и от личных интересов, мотивов, ожиданий, желаний детей. </a:t>
            </a:r>
            <a:endParaRPr lang="ru-RU" sz="2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признание приоритетности субъектной позиции ребенка в образовательном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процессе!!!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964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СОДЕРЖАТЕЛЬНЫЙ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4110" y="497026"/>
            <a:ext cx="1159764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Могут использоваться различные образовательные технологии, в том числе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дистанционные, за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исключением тех, которые могут нанести вред здоровью детей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 самостоятельно определяет формы, способы, методы реализации ФОП ДО,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При выборе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форм,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необходимо ориентироваться на виды детской деятельности, определенные во ФГОС ДО для каждого возрастного этапа (младенческий, ранний, дошкольный возраст)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Уточнены методы реализации задач воспитания, методы реализации задач обучения дошкольников.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Представлены варианты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организации совместной деятельности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 с педагогом и другими детьми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уточнены возможные варианты позиции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педагога: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обучает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чему-то новому, равноправный партнер, направляет совместную деятельность детской группы, организует деятельность детей друг с другом, наблюдает самостоятельную деятельность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Уточнено особое место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роль игры в образовательной деятельности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в развитии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детей.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1968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СОДЕРЖАТЕЛЬНЫЙ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6304" y="751344"/>
            <a:ext cx="115390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Уточнены возможные формы организации образовательной деятельности по Программе 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первой половине дня, на прогулке, во второй половине дня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Развернуто представлена информация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занятии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как организационной форме, не означающей обязательную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регламентированность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процесса, и предполагающей выбор педагогом содержания и педагогически обоснованных методов образовательной деятельности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Выделены способы, направления и условия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поддержки детской инициативы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разных возрастных этапах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Представлено направление взаимодействия педагогического коллектива с семьями воспитанников: цель, задачи, принципы, направления, возможные формы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(расширено)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Представлено направление коррекционно-развивающей работы с детьми и/или инклюзивного образования: задачи, содержание, формы организации и др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(расширено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Отдельным блоком (п. 29)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включена Федеральная программа воспитания.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8854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0985" y="738218"/>
            <a:ext cx="105460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Психолого-педагогические условия дополнены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(например,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уточнено, что образовательные задачи могут решаться как с помощью новых форм организации процесса образования (проектная деятельность, образовательная ситуация, обогащенные игры детей в центрах детской активности, проблемно-обучающие ситуации в рамках интеграции образовательных областей)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 и традиционных (фронтальные, групповые, индивидуальные занятия)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блоке, посвященном РППС,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уточнено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что ФОП ДО не выдвигает жестких требований к организации РППС, и оставляет за ДОО право самостоятельно проектировать предметно-пространственную среду в соответствии с ФГОС ДО и с учетом целей и принципов Программы, а также ряда требований*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941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7240" y="782122"/>
            <a:ext cx="1101403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3.</a:t>
            </a: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Блок, посвященный материально-техническому обеспечению Программы, обеспеченности методическими материалами и средствами обучения и воспитания, наполнен обобщенными требованиями</a:t>
            </a:r>
            <a:b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 </a:t>
            </a:r>
            <a:b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4. </a:t>
            </a: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Представлен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развернутый примерный перечень</a:t>
            </a: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художественной литературы (для каждой группы детей от 1 года до 7 лет), музыкальных произведений, игр, упражнений и т.п. (для всех возрастных групп от 2 мес. до 7 лет), произведений изобразительного искусства (для каждой возрастной группы от 2 до 7 лет), а также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анимационных произведений</a:t>
            </a: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, которые рекомендуются для семейного просмотра и могут быть использованы в образовательном процессе ДОО (преимущественно отечественные мультипликационные фильмы и сериалы для детей 5-6 и 6-7 лет);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14303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ПЕДАГОГА-ПСИХОЛОГА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96575"/>
            <a:ext cx="11033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4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мой взгляд, больших изменений не предвидится, но документацию придётся привести в соответствии с ФОП ДО.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057400"/>
            <a:ext cx="10469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spcAft>
                <a:spcPts val="0"/>
              </a:spcAft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ФОП ДО прописаны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целевые группы,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которым педагог-психолог будет оказывать адресную психологическую помощь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spcAft>
                <a:spcPts val="0"/>
              </a:spcAft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Ранее мы тоже оказывали адресную психологическую помощь, но ни в одном нормативном документе это не было прописано.</a:t>
            </a:r>
          </a:p>
          <a:p>
            <a:pPr marL="514350" indent="-514350" algn="just">
              <a:spcAft>
                <a:spcPts val="0"/>
              </a:spcAft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Соответственно, необходимо все программы коррекционно-развивающей или развивающей работы отнести к какой-либо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целевой группе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!!! (и прописать это на титульном листе – соответственно, программа  работы педагога-психолога с тревожными детьми и детьми, испытывающими фобии будет отнесена к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целевой группе «Обучающиеся «Группы риска».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514350" indent="-514350" algn="just">
              <a:spcAft>
                <a:spcPts val="0"/>
              </a:spcAft>
              <a:buAutoNum type="arabicPeriod"/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014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17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ФОП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ПЕДАГОГА-ПСИХОЛОГА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7160" y="584775"/>
            <a:ext cx="110642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В работе психолога обязательно наличие программ:</a:t>
            </a:r>
          </a:p>
          <a:p>
            <a:pPr marL="514350" indent="-514350" algn="ctr">
              <a:buAutoNum type="arabicPeriod"/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Программа психолого-педагогического сопровождения (5 лет)</a:t>
            </a:r>
          </a:p>
          <a:p>
            <a:pPr marL="514350" indent="-514350" algn="ctr">
              <a:buAutoNum type="arabicPeriod"/>
            </a:pP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514350" indent="-514350" algn="ctr">
              <a:buAutoNum type="arabicPeriod"/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Рабочая программа педагога-психолога (1 год)</a:t>
            </a:r>
          </a:p>
          <a:p>
            <a:pPr marL="514350" indent="-514350" algn="ctr">
              <a:buAutoNum type="arabicPeriod"/>
            </a:pP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514350" indent="-514350" algn="ctr">
              <a:buAutoNum type="arabicPeriod"/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Коррекционно-развивающие или развивающие программы (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ц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елевые группы) 1 год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315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38405"/>
            <a:ext cx="519112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АВГУСТОВСКОЕ СОВЕЩАНИЕ</a:t>
            </a: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ТЕРРИТОРИЯ ПСИХОЛОГИЧЕСКОГО КОМФОРТА</a:t>
            </a:r>
            <a:endParaRPr lang="ru-RU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9559" y="563880"/>
            <a:ext cx="11978639" cy="718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МЕТОДИЧЕСКОЕ ОБЪЕДИНЕНИЕ ПЕДАГОГОВ-ПСИХОЛОГОВ г. ОРСКА</a:t>
            </a:r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9365" y="6282652"/>
            <a:ext cx="120097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Орск 2023</a:t>
            </a:r>
            <a:endParaRPr lang="ru-RU" sz="14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462796"/>
            <a:ext cx="121919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соответствии с Приказом Министерства просвещения Российской Федерации от 25.11.2022 № 1028 утверждена «Федеральная образовательная программа дошкольного образования».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Действовать данный документ начал</a:t>
            </a:r>
            <a:r>
              <a:rPr kumimoji="0" lang="ru-RU" sz="2800" b="1" i="0" u="none" strike="noStrike" kern="0" cap="none" spc="0" normalizeH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 января 2023 года, но </a:t>
            </a:r>
            <a:r>
              <a:rPr lang="ru-RU" sz="2800" b="1" kern="0" dirty="0" smtClean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ДОО </a:t>
            </a: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полностью перейдут к его реализации с</a:t>
            </a:r>
            <a:r>
              <a:rPr kumimoji="0" lang="ru-RU" sz="2800" b="1" i="0" u="none" strike="noStrike" kern="0" cap="none" spc="0" normalizeH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сентября 2023 года.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4046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ПРОГРАММЫ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426263"/>
              </p:ext>
            </p:extLst>
          </p:nvPr>
        </p:nvGraphicFramePr>
        <p:xfrm>
          <a:off x="1402080" y="871538"/>
          <a:ext cx="6735062" cy="598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Документ" r:id="rId3" imgW="6480843" imgH="7430307" progId="Word.Document.12">
                  <p:embed/>
                </p:oleObj>
              </mc:Choice>
              <mc:Fallback>
                <p:oleObj name="Документ" r:id="rId3" imgW="6480843" imgH="743030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2080" y="871538"/>
                        <a:ext cx="6735062" cy="5986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41003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906000" cy="592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2040"/>
              </a:spcAft>
            </a:pPr>
            <a:r>
              <a:rPr lang="ru-RU" sz="3200" b="1" dirty="0">
                <a:solidFill>
                  <a:srgbClr val="C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Организационно-методическая </a:t>
            </a:r>
            <a:r>
              <a:rPr lang="ru-RU" sz="3200" b="1" dirty="0" smtClean="0">
                <a:solidFill>
                  <a:srgbClr val="C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lang="ru-RU" sz="3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720" y="730443"/>
            <a:ext cx="11917680" cy="6153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профессиональном стандарте «Педагог-психолог» (психолог в сфере образования) говорится о том, что педагог-психолог в своей деятельности должен вести следующую документацию: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Планы работы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(годовой план работы педагога-психолога, план работы на лето, план работы по самообразованию).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Журналы учёта видов работ педагога-психолога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(журнал учёта индивидуальных форм работы, журнал учёта групповых форм работы, журнал консультаций). Журналы можно вести, как по отдельности, так и один на все виды работы.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Отчёты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(аналитический отчёт о проделанной работе за год, аналитические справки по итогам адаптации, аналитические справки по результатам диагностики готовности к школе, статистический отчёт и т.д.).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Циклограмма работы педагога-психолога.</a:t>
            </a:r>
            <a:endParaRPr lang="ru-RU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График работы педагога-психолога.</a:t>
            </a:r>
            <a:endParaRPr lang="ru-RU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250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График педагога-психолога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584775"/>
            <a:ext cx="87325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График работы педагога-психолога пишется на учебный год и утверждается у руководителя образовательной организации.</a:t>
            </a: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составлении графика необходимо учитывать, что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обеденный перерыв не входит в рабочее время.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01040" y="3254216"/>
            <a:ext cx="92506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тверждается руководителем ДОУ документы разработанные самостоятельно:</a:t>
            </a:r>
          </a:p>
          <a:p>
            <a:pPr marL="342900" indent="-342900" algn="just">
              <a:spcAft>
                <a:spcPts val="0"/>
              </a:spcAft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Планы!!!</a:t>
            </a:r>
          </a:p>
          <a:p>
            <a:pPr marL="342900" indent="-342900" algn="just">
              <a:spcAft>
                <a:spcPts val="0"/>
              </a:spcAft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Программы!!!</a:t>
            </a:r>
          </a:p>
          <a:p>
            <a:pPr marL="342900" indent="-342900" algn="just">
              <a:spcAft>
                <a:spcPts val="0"/>
              </a:spcAft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Положения!!!</a:t>
            </a:r>
          </a:p>
          <a:p>
            <a:pPr marL="342900" indent="-342900" algn="just">
              <a:spcAft>
                <a:spcPts val="0"/>
              </a:spcAft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Приказы!!!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322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Циклограмма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3850" y="861536"/>
            <a:ext cx="8961629" cy="1653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Циклограмма может составляться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учебный год, еженедельно,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может на какой-то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 работы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(например, квартал). 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специалист выбирает тот вариант составления, который ему удобен.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3104" y="2515130"/>
            <a:ext cx="9723120" cy="366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Первая циклограмма,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правило составляется на 1 месяц (сентябрь). Это тот период, когда в основном вся практическая деятельность направлена на проведение </a:t>
            </a: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исследований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детьми.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Вторая циклограмма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составляется на </a:t>
            </a: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коррекционно-развивающий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период, когда уже сформированы целевые группы и выделены дети для оказания им адресной психологической помощи.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Третья циклограмма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приходится на май, когда проводится </a:t>
            </a: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итоговый мониторинг.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1894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Циклограмма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2880" y="741420"/>
            <a:ext cx="9845040" cy="6244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Приказ </a:t>
            </a:r>
            <a:r>
              <a:rPr lang="ru-RU" sz="2400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Минобрнауки</a:t>
            </a:r>
            <a:r>
              <a:rPr lang="ru-RU" sz="2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России от 11.05.2016 N 536 «Об утверждении особенностей режима рабочего времени и времени отдыха педагогических и иных работников организаций, осуществляющих образовательную деятельность»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В приказе № 536 в пункте 8.1. говорится:</a:t>
            </a:r>
          </a:p>
          <a:p>
            <a:r>
              <a:rPr lang="ru-RU" b="1" dirty="0"/>
              <a:t>«Режим рабочего времени педагогов-психологов в пределах 36-часовой рабочей недели регулируется правилами внутреннего трудового распорядка организации с учетом: выполнения индивидуальной и групповой консультативной работы с участниками образовательного процесса в пределах не менее половины недельной продолжительности их рабочего времени; подготовки к индивидуальной и групповой консультативной работе с участниками образовательного процесса, обработки, анализа и обобщения полученных результатов консультативной работы, заполнения отчетной документации. …» (пункт 8.1</a:t>
            </a:r>
            <a:r>
              <a:rPr lang="ru-RU" b="1" dirty="0" smtClean="0"/>
              <a:t>.)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РФ от 28.01.2021 N 2 «Об утверждении санитарных правил и норм СанПиН 1.2.3685-21 «Гигиенические нормативы и требования к обеспечению безопасности и (или) безвредности для человека факторов среды обитания» (раздел VI).</a:t>
            </a:r>
            <a:endParaRPr lang="ru-RU" sz="24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2563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Циклограмма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584775"/>
            <a:ext cx="10302750" cy="1929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204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амым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сложным является распределение 18 часов работы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(на 1 ставку) с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участниками образовательных отношений.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неделю 2 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часа отводится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работу с педагогами и 2 часа на работу с родителями. Остальные 14 часов работы отводятся на работу с детьми.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514278"/>
            <a:ext cx="9982200" cy="2700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циклограмме 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родителями 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планируется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2 половину дня. 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время, как правило, удобно проводить семинары, тренинги, консультации для родителей, родительские собрания и т.д. </a:t>
            </a:r>
            <a:endParaRPr lang="ru-RU" sz="2400" b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педагогами 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планируется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период времени с 13.00 до 15.00. Это связано с тем, что в это время у детей тихий час и у педагогов есть возможность участвовать в мероприятиях, проводимых психологом.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8653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Циклограмма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640" y="584775"/>
            <a:ext cx="9584942" cy="2443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Самым проблематичным, как показывает практика, является распределение времени на работу с детьми. Это связано с тем, что педагог-психолог в детском саду не является профилирующим специалистом, поэтому в сетку занятий не вносятся занятия с педагогом-психологом, поскольку количество общих занятий не может превышать нормы СанПиН 1.2.3685-21.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2440" y="3028714"/>
            <a:ext cx="9128760" cy="2740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040"/>
              </a:spcAft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Исходя из этого самым продуктивным временем для работы психолога с детьми являются промежутки времени: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первую половину дня: с 8.00 до 9.00 и с 11.00 до 12.00. В это время можно планировать индивидуальную работу с детьми, проводить диагностику; </a:t>
            </a:r>
            <a:endParaRPr lang="ru-RU" sz="2000" b="1" dirty="0">
              <a:solidFill>
                <a:srgbClr val="33333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 вторую половину дня для планирования работы педагога-психолога с детьми подойдёт промежуток времени с 15.00 до 17.00. В это время удобно проводить групповые занятия с детьми.</a:t>
            </a:r>
            <a:endParaRPr lang="ru-RU" sz="2000" b="1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6875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Циклограмма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762000"/>
            <a:ext cx="9966960" cy="5449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составить график работы таким образом, что психолог будет работать 3 дня в первую половину дня и 2 дня во вторую половину дня. </a:t>
            </a:r>
            <a:endParaRPr lang="ru-RU" sz="2800" b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учётом представленных выше рекомендаций по распределению времени работы с участниками образовательных отношений у педагога-психолога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уйдет 2 часа на работу с родителями, 2 часа на работу с педагогами, 10 часов на работу с детьми.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 часов нами будет потрачено 14 часов работы</a:t>
            </a:r>
            <a: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же взять ещё 4 часа на работу с детьми? 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5097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Циклограмма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880" y="1026018"/>
            <a:ext cx="9814560" cy="4936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ля 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этого идеально подойдут часы в первую половину дня, когда другие педагоги проводят свои занятия. В это время можно проводить наблюдение за детьми, оказывать помощь педагогам во взаимодействии с детьми, организовывать совместные занятия психолога с воспитателями и другими специалистами. 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Оставшиеся 18 часов 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циклограмме работы педагога-психолога отводится на организационно-методическую работу, участие в методических объединениях психологов, повышение своей квалификации и т.д. 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8337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672"/>
            <a:ext cx="9906000" cy="592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204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брать детей педагогу-психологу…..</a:t>
            </a:r>
            <a:endParaRPr lang="ru-RU" sz="3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1592600"/>
            <a:ext cx="9829800" cy="4042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040"/>
              </a:spcAf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Возникает вопрос. Когда же тогда брать детей на занятия? В соответствии с новыми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СанПинами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самим продуктивным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временем для нас в работе с детьми являются следующие промежутки времени: с 8:00 до 9:00 и с 11:00 до 12:00, а также вторая половина дня, когда образовательной деятельности нет.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2040"/>
              </a:spcAf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противном случае за реализацию ООП не в полном объёме может быть наложен штраф на должностных лиц в размере от тридцати до пятидесяти тысяч рублей. </a:t>
            </a:r>
            <a:r>
              <a:rPr lang="ru-RU" sz="2400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(КоАП РФ от 30.12.2001 г. № 195 — ФЗ Статья 19.30. «Нарушение требований к ведению образовательной деятельности и организации образовательного процесса»)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47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791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НОРМАТИВНАЯ БАЗА ПЕРЕХОДА НА ФОП ДО НА ФЕДЕРАЛЬНОМ УРОВНЕ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76800" y="561804"/>
            <a:ext cx="7315200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960"/>
              </a:spcBef>
              <a:spcAft>
                <a:spcPts val="3000"/>
              </a:spcAf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1 сентября 2023 года все детские сады начинают работать по Федеральной образовательной программе дошкольного образования (ФОП ДО). В связи с этим сегодня мы постараемся понять, что измениться в работе педагога-психолога.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0520" y="1839590"/>
            <a:ext cx="11841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Федеральный закон №371-ФЗ от 24 сентября 2022 г. «О внесении изменений в Федеральный закон «Об образовании в Российской Федерации» и статью 1 Федерального закона «Об обязательных требованиях в Российской Федерации»: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0520" y="3197163"/>
            <a:ext cx="115671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- «Образовательные программы дошкольного образования разрабатываются и утверждаются организацией, осуществляющей образовательную деятельность, в соответствии с федеральным государственным образовательным стандартом дошкольного образования </a:t>
            </a:r>
            <a:r>
              <a:rPr lang="ru-RU" sz="2400" b="1" dirty="0">
                <a:solidFill>
                  <a:srgbClr val="FF0000"/>
                </a:solidFill>
              </a:rPr>
              <a:t>и соответствующей федеральной образовательной программой дошкольного образования.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образования»</a:t>
            </a:r>
          </a:p>
        </p:txBody>
      </p:sp>
    </p:spTree>
    <p:extLst>
      <p:ext uri="{BB962C8B-B14F-4D97-AF65-F5344CB8AC3E}">
        <p14:creationId xmlns:p14="http://schemas.microsoft.com/office/powerpoint/2010/main" val="194528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672"/>
            <a:ext cx="9906000" cy="619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204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Специальная документация</a:t>
            </a:r>
            <a:endParaRPr lang="ru-RU" sz="3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840" y="1020379"/>
            <a:ext cx="11049000" cy="5445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Данный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 документов обеспечивает содержательную и процессуальною сторону деятельности педагога-психолога и является закрытым. Специальная документация хранится в месте, не доступном для общего обозрения (сейфе, закрытом шкафу и т.п.) и может быть предъявлена по запросу профильных специалистов системы образования.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040"/>
              </a:spcAft>
            </a:pPr>
            <a:r>
              <a:rPr lang="ru-RU" sz="2400" b="1" dirty="0">
                <a:solidFill>
                  <a:srgbClr val="FF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Специальная документация педагога-психолога включает в себя:</a:t>
            </a:r>
            <a:endParaRPr lang="ru-RU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Индивидуальная карта психического развития ребёнка, получающего психологическую помощь (заводится только на тех детей, которым такая помощь оказывается).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Психологические заключения.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Протоколы обследования.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4681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s://sun9-77.userapi.com/impf/c851416/v851416544/1a5fd7/2ZGuDMhs1WM.jpg?size=1024x767&amp;quality=96&amp;sign=ea396f27716768626a24cd6d75763e2c&amp;c_uniq_tag=yVneNo3qH8iAyKbUhb1MOs1_CnrjoJSXlbOj_GkCRws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0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254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" y="0"/>
            <a:ext cx="116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НОРМАТИВНАЯ БАЗА ПЕРЕХОДА НА ФОП ДО НА ФЕДЕРАЛЬНОМ УРОВНЕ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076610"/>
              </p:ext>
            </p:extLst>
          </p:nvPr>
        </p:nvGraphicFramePr>
        <p:xfrm>
          <a:off x="501752" y="701041"/>
          <a:ext cx="11334070" cy="58697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1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2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26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C00000"/>
                          </a:solidFill>
                          <a:effectLst/>
                        </a:rPr>
                        <a:t>Было</a:t>
                      </a:r>
                      <a:endParaRPr lang="ru-RU" sz="32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C00000"/>
                          </a:solidFill>
                          <a:effectLst/>
                        </a:rPr>
                        <a:t>Стало</a:t>
                      </a:r>
                      <a:endParaRPr lang="ru-RU" sz="32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14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 1.7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ФГОС ДО является основой для разработки вариативных примерных образовательных программ дошкольного образования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ФГОС ДО является основой для разработки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федеральной образовательной программы дошкольного образования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14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 2.5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разрабатывается и утверждается Организацией самостоятельно в соответствии с ФГОС ДО и с учетом Примерных программ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разрабатывается и утверждается Организацией самостоятельно в соответствии с ФГОС ДО и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ФОП ДО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56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 2.6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Программы должно обеспечивать развитие личности, мотивации и способностей детей в различных видах деятельности и охватывать следующие структурные единицы, представляющие определенные направления развития и образования детей (далее - образовательные области)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ООП ДО должно обеспечивать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физическое и психическое развитие ребенка в различных видах деятельности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охватывать следующие структурные единицы, представляющие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определенные направления обучения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воспитания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(далее – образовательные области)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Перечень образовательных областей не изменился, однако расширено и конкретизировано содержание образовательных областей;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61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ФОП ДО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3771" y="1000750"/>
            <a:ext cx="1146281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Разностороннее </a:t>
            </a:r>
            <a:r>
              <a:rPr lang="ru-RU" sz="2800" b="1" dirty="0"/>
              <a:t>развитие в период дошкольного детства </a:t>
            </a:r>
            <a:r>
              <a:rPr lang="ru-RU" sz="2800" b="1" dirty="0">
                <a:solidFill>
                  <a:srgbClr val="FF0000"/>
                </a:solidFill>
              </a:rPr>
              <a:t>с учетом возрастных и индивидуальных особенностей на основе </a:t>
            </a:r>
            <a:r>
              <a:rPr lang="ru-RU" sz="2800" b="1" dirty="0">
                <a:solidFill>
                  <a:srgbClr val="00B050"/>
                </a:solidFill>
              </a:rPr>
              <a:t>духовно- нравственных ценностей российского народа </a:t>
            </a:r>
            <a:r>
              <a:rPr lang="ru-RU" sz="2800" b="1" dirty="0">
                <a:solidFill>
                  <a:srgbClr val="FF0000"/>
                </a:solidFill>
              </a:rPr>
              <a:t>(жизнь, достоинство, права и свободы человека, патриотизм, гражданственность, служение Отечеству,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России), исторических и национально-культурных традиций </a:t>
            </a:r>
          </a:p>
        </p:txBody>
      </p:sp>
    </p:spTree>
    <p:extLst>
      <p:ext uri="{BB962C8B-B14F-4D97-AF65-F5344CB8AC3E}">
        <p14:creationId xmlns:p14="http://schemas.microsoft.com/office/powerpoint/2010/main" val="305804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ФОП ДО (новое)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4824" y="817662"/>
            <a:ext cx="1141709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Обеспечить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единые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 России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планируемые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освоения образовательной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программы.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Приобщать детей в соответствии с возрастными особенностями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 базовым ценностям российского народа, создание условий для формирования ценностного отношения к окружающему миру, становления опыта действий и поступков на основе осмысления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ценностей.</a:t>
            </a:r>
          </a:p>
          <a:p>
            <a:pPr lvl="0"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Обеспечить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достижение детьми на этапе завершения ДО уровня развития, необходимого и достаточного для успешного освоения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ими образовательных программ начального общего образования.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04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ФУНКЦИИ ФОП ДО 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040" y="659011"/>
            <a:ext cx="115976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Создать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единое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федеральное образовательное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пространство для воспитания и развития дошкольников.</a:t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Обеспечить детям и родителям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равные и качественные условия дошкольного образования на всей территории России. </a:t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Создать единое ядро содержания дошкольного образования, которое будет приобщать детей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 традиционным духовно-нравственным и социокультурным ценностям, а также воспитает в них тягу и любовь к истории и культуре своей страны, малой родины и семьи.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Воспитывать и развивать ребенка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 активной гражданской позицией, патриотическими взглядами и ценностями.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7189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7802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ДО КЛЮЧЕВЫЕ ИЗМЕНЕНИЯ 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9080" y="616357"/>
            <a:ext cx="11932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Приказ Министерства образования и науки РФ от 17 октября 2013 г. N 1155 "Об утверждении федерального государственного образовательного стандарта дошкольного образования" (с изменениями и дополнениями) С изменениями и дополнениями от: 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ru-RU" sz="3200" b="1" dirty="0" smtClean="0">
                <a:solidFill>
                  <a:srgbClr val="FF0000"/>
                </a:solidFill>
              </a:rPr>
              <a:t>8 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ноября </a:t>
            </a:r>
            <a:r>
              <a:rPr lang="ru-RU" sz="3200" b="1" dirty="0">
                <a:solidFill>
                  <a:srgbClr val="FF0000"/>
                </a:solidFill>
              </a:rPr>
              <a:t>2022 г.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44663"/>
            <a:ext cx="11382218" cy="74987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24840" y="4760355"/>
            <a:ext cx="9860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Ссылка на ФГОС ДО (действующая редакция)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https://rossinka91.netboard.me/ke0jzqfkykwtqqm/?tab=718572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6096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ДО КЛЮЧЕВЫЕ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047" y="523220"/>
            <a:ext cx="11841480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 2.6: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образовательных областей не изменился, однако расширено и конкретизировано содержание образовательных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областей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 2.7: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частично изменен перечень детских видов деятельности на этапах младенчества, раннего и дошкольного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детства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 2.10: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уточнено, что содержание и планируемые результаты ООП должны быть не ниже содержания и планируемых результатов ФОП ДО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047" y="3163943"/>
            <a:ext cx="1194395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п. 2.11: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уточнено, что содержательный раздел Программы должен включать описание образовательной деятельности в соответствии с направлениями развития ребенка, представленными в пяти образовательных областях, Федеральной образовательной программой и с учетом используемых методических пособий, обеспечивающих реализацию данного содержания;</a:t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п. 2.12: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указано, что обязательная часть программы должна соответствовать ФОП ДО, и может оформляться в виде ссылки на ФОП; </a:t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п. 2.13: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указано, что в краткой презентации ООП ДО, помимо прочего (см. ФГОС ДО), должна быть представлена ссылка на ФОП ДО; 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9261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873</TotalTime>
  <Words>2077</Words>
  <Application>Microsoft Office PowerPoint</Application>
  <PresentationFormat>Широкоэкранный</PresentationFormat>
  <Paragraphs>152</Paragraphs>
  <Slides>31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42" baseType="lpstr">
      <vt:lpstr>Arial</vt:lpstr>
      <vt:lpstr>Calibri</vt:lpstr>
      <vt:lpstr>Corbel</vt:lpstr>
      <vt:lpstr>Helvetica</vt:lpstr>
      <vt:lpstr>Symbol</vt:lpstr>
      <vt:lpstr>Times New Roman</vt:lpstr>
      <vt:lpstr>TimesNewRoman</vt:lpstr>
      <vt:lpstr>Trebuchet MS</vt:lpstr>
      <vt:lpstr>Wingdings 3</vt:lpstr>
      <vt:lpstr>Аспект</vt:lpstr>
      <vt:lpstr>Документ Microsoft Word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User</cp:lastModifiedBy>
  <cp:revision>157</cp:revision>
  <dcterms:created xsi:type="dcterms:W3CDTF">2020-06-13T04:57:59Z</dcterms:created>
  <dcterms:modified xsi:type="dcterms:W3CDTF">2023-09-11T18:00:19Z</dcterms:modified>
</cp:coreProperties>
</file>