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50A56-33CE-402B-8C21-608892E81FDC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5BC88-F5BC-4828-98D2-51C55C6D8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5BC88-F5BC-4828-98D2-51C55C6D807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43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0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8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43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27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40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21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980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2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053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554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F9F6C-3B26-4D1F-A8C2-D073C42CDCCD}" type="datetimeFigureOut">
              <a:rPr lang="ru-RU" smtClean="0"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9FD44-944C-4B58-876B-F41C2AE2AE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99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540"/>
            <a:ext cx="9144000" cy="691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188641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МОАУ «СОШ № 11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г.Орска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(дошкольное образование)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3064284"/>
            <a:ext cx="6552728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Отчет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о летней оздоровительной работе 2022г.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47439"/>
              </p:ext>
            </p:extLst>
          </p:nvPr>
        </p:nvGraphicFramePr>
        <p:xfrm>
          <a:off x="251520" y="188641"/>
          <a:ext cx="8712968" cy="668483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46846"/>
                <a:gridCol w="6098189"/>
                <a:gridCol w="1467933"/>
              </a:tblGrid>
              <a:tr h="796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Вторник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14.06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День воды «Речной круиз»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Отгадывание загадок о водном 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мире //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Знакомство с правилами поведения на воде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Игра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– путешествие «По дну реки  вместе с Карасиком</a:t>
                      </a: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Конкурс рисунков «Водное царство»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  <a:endParaRPr lang="ru-RU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15.06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пожарной безопасности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Беседы с детьми: «Отчего бывает пожар», «Чем можно потушить огонь», «Чем опасен пожар» «Огонь – опасная игра»,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«Правила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поведения при пожаре»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Чтение: «Тревога» М. Лазарев, Знакомство с пословицами и поговорками по теме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Д/и: «Что сначала, что потом», «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Загадай-ка»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///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Выставка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рисунков «Огонь добрый, огонь – злой»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П/и: «Вызов пожарных», «Потуши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пожар»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//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С/р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игра: «Служба спасения»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16.06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мультфильмов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 страничкам любимых мультфильмов: Рисунки любимых героев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 иллюстраций и чтение художественной литературы по сценариям мультфильмов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Викторина  по отгадыванию    песен из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мультфильм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Пятница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17.06.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Праздник спортивных игр «Спорт-игра!»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Беседа: Призовые кубки и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медали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//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Рисование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спортивную  тематику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Прослушивание гимна Олимпиады, чемпионатов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Муз.руководитель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20.06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читающего человека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 альбома «Как люди научились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писать»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Разгадывание кроссвордов  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Чтение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книг       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азбуки 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 слов из кубиков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Опыты: «Клинопись» - 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выцарапывание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глиняных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табличках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///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С/р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игра: «Библиотека»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21.06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 июня - День медицинского работника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Беседы о здоровье: «Если что у вас болит, вам поможет Айболит», «Живые витамины», «Вредная еда»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Чтение: «Воспаление хитрости» А. 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Милн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 «Прививка» С. Михалков, «Чудесные таблетки»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«Рассматривание иллюстраций: «Профессия врач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Отгадывание загадок – обманок по сказке «Айболит» К.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Чуковского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С-р игра «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Больница»/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/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П/и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«Помоги Айболиту собрать медицинский чемоданчик», «Позови на помощь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»,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22.06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памяти и скорби- организация пешей прогулки к мемориалу </a:t>
                      </a:r>
                      <a:r>
                        <a:rPr lang="ru-RU" sz="105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Чернышова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Беседы о Великой Отечественной 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войне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Прослушивание  музыкальных  произведений «Вставай, страна огромная!»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Чтение отрывков произведений о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войне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//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С/р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«Госпиталь»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9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23.06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царицы Математики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Математические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д/и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/\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Изготовление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поделок – оригами (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геом.фигуры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Развивающие игры: Мозаика, Логический куб, развивающие рамки, игры на развитие мелкой моторики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П/и: «Найди пару», «Соберись пятерками, тройками и т.д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С/р игра «Магазин»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566889"/>
              </p:ext>
            </p:extLst>
          </p:nvPr>
        </p:nvGraphicFramePr>
        <p:xfrm>
          <a:off x="251521" y="260647"/>
          <a:ext cx="8712968" cy="497188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37853"/>
                <a:gridCol w="6105437"/>
                <a:gridCol w="1469678"/>
              </a:tblGrid>
              <a:tr h="15121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Пятница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24.06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Праздник- День 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искусства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Выставки художественного изобразительного искусства: художественная графика, пейзажная живопись, портреты, натюрморты, а также декоративно-прикладное искусство, скульптура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 летних пейзажей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натюрмортов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Левитан, 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Шишкин,Куинджи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ru-RU" sz="105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Минон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Толстой, Грабарь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Игровое упражнение «Композиция», «Составь натюрморт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П/и «Монах и краски», «Назови виды искусства с мячом»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Мультимедийная презентация «В музее»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 коллажей  на летнюю тематику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27.06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День песочных  фантазий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Беседа  « Моя безопасность в играх с песком»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Аппликация из цветного песка «Замок феи Песка»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Измерение формочек для песка и сравнение их размеров.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Счет формочек для песка.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Геометрическое лото:  «Найди одинаковые формочки для песка».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Проведение опытов с песком.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Строительство из песка "Замки", "Дороги" "Башни"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Вторник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28.06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Творческая мастерская- изготовим  игры и игрушки из бросового  материала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7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29.06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«В гостях у бабушки»</a:t>
                      </a:r>
                      <a:endParaRPr lang="ru-RU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 -«Семейное древо», «Семейный герб»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Беседа о профессиях родственников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Чтение рассказов по тематике дня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77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30.06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шоколада и всех сладостей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Беседа о видах сладостей- пользе и вреде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Разучивание стихотворения о сладостях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Изготовление поделок с использованием конфетных фантиков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14226" marR="142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" y="-44552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3" y="0"/>
            <a:ext cx="3203848" cy="3375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11" y="7640"/>
            <a:ext cx="3159457" cy="30243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62608"/>
            <a:ext cx="2571750" cy="3528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0"/>
            <a:ext cx="2555776" cy="350100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045061" y="3290501"/>
            <a:ext cx="1053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</a:rPr>
              <a:t>День Детства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26539" y="3244334"/>
            <a:ext cx="149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День Детства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826539" y="3244334"/>
            <a:ext cx="149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</a:rPr>
              <a:t>День Детства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5537" y="3244334"/>
            <a:ext cx="28265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День Детства,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«Встречаем лето!»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20688"/>
            <a:ext cx="21957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День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сказок Пушкина</a:t>
            </a:r>
          </a:p>
        </p:txBody>
      </p:sp>
      <p:pic>
        <p:nvPicPr>
          <p:cNvPr id="9219" name="Picture 3" descr="C:\Users\5\Desktop\фото ЛОП\Пушкин\чтение и театрализ.золот.рыбки гр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6326"/>
            <a:ext cx="3168352" cy="298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5\Desktop\фото ЛОП\Пушкин\рисуем сказки Пушкина гр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6672"/>
            <a:ext cx="295232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5\Desktop\фото ЛОП\Пушкин\читаем Пушкина гр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2376264" cy="310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5\Desktop\фото ЛОП\Пушкин\рисуем по сказке Пушкина гр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27509"/>
            <a:ext cx="2550720" cy="30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83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5\Desktop\фото ЛОП\день книжек малышек\гр 1 книжки-малыш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8596"/>
            <a:ext cx="302433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5\Desktop\фото ЛОП\день книжек малышек\гр 6 книжки-малыш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712" y="980728"/>
            <a:ext cx="1840975" cy="245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5\Desktop\фото ЛОП\день книжек малышек\делаем книжки малышки гр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73820"/>
            <a:ext cx="2808312" cy="28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5\Desktop\фото ЛОП\день книжек малышек\книжка репка гр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28" y="3792341"/>
            <a:ext cx="3528392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3792341"/>
            <a:ext cx="2088232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День  </a:t>
            </a:r>
            <a:endParaRPr lang="ru-RU" sz="28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953735"/>
                </a:solidFill>
                <a:latin typeface="Times New Roman"/>
                <a:ea typeface="Calibri"/>
                <a:cs typeface="Times New Roman"/>
              </a:rPr>
              <a:t>книжек</a:t>
            </a:r>
            <a:r>
              <a:rPr lang="ru-RU" sz="2800" b="1" dirty="0">
                <a:solidFill>
                  <a:srgbClr val="31859C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малышек</a:t>
            </a:r>
            <a:endParaRPr lang="ru-RU" sz="28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5\Desktop\фото ЛОП\день России\день россии гр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044530" cy="234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5\Desktop\фото ЛОП\день России\IMG-293ac5f015aedcefa80f25e52f30b50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7"/>
            <a:ext cx="2363691" cy="238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5\Desktop\фото ЛОП\день России\IMG_20220610_103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37384"/>
            <a:ext cx="2058515" cy="24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5\Desktop\фото ЛОП\день России\IMG_20220610_1045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2044530" cy="27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5\Desktop\фото ЛОП\день России\гр 6 русская берез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35895"/>
            <a:ext cx="1944216" cy="27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5\Desktop\фото ЛОП\день России\символы России гр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2013530" cy="264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5\Desktop\фото ЛОП\день России\IMG_20220610_1037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86" y="3645025"/>
            <a:ext cx="2211102" cy="254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1760" y="2676735"/>
            <a:ext cx="4824536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D9D9D9"/>
                </a:solidFill>
                <a:latin typeface="Times New Roman"/>
                <a:ea typeface="Calibri"/>
                <a:cs typeface="Times New Roman"/>
              </a:rPr>
              <a:t>Ден</a:t>
            </a:r>
            <a:r>
              <a:rPr lang="ru-RU" sz="3600" b="1" dirty="0" smtClean="0">
                <a:solidFill>
                  <a:srgbClr val="31859C"/>
                </a:solidFill>
                <a:latin typeface="Times New Roman"/>
                <a:ea typeface="Calibri"/>
                <a:cs typeface="Times New Roman"/>
              </a:rPr>
              <a:t>ь </a:t>
            </a:r>
            <a:r>
              <a:rPr lang="ru-RU" sz="3600" b="1" dirty="0">
                <a:solidFill>
                  <a:srgbClr val="31859C"/>
                </a:solidFill>
                <a:latin typeface="Times New Roman"/>
                <a:ea typeface="Calibri"/>
                <a:cs typeface="Times New Roman"/>
              </a:rPr>
              <a:t>Рос</a:t>
            </a:r>
            <a:r>
              <a:rPr lang="ru-RU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сии</a:t>
            </a:r>
            <a:endParaRPr lang="ru-RU" sz="3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5\Desktop\фото ЛОП\день спорта\IMG_20220623_092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1505"/>
            <a:ext cx="2937192" cy="213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0466"/>
            <a:ext cx="2448271" cy="283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57"/>
            <a:ext cx="2693428" cy="311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8999"/>
            <a:ext cx="2602293" cy="301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62879"/>
            <a:ext cx="2060816" cy="293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45" y="4077072"/>
            <a:ext cx="1933027" cy="262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662879"/>
            <a:ext cx="1872208" cy="303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09797" y="3145353"/>
            <a:ext cx="395043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</a:t>
            </a:r>
            <a:r>
              <a:rPr lang="ru-RU" sz="2800" b="1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е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н</a:t>
            </a:r>
            <a:r>
              <a:rPr lang="ru-RU" sz="28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ь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С</a:t>
            </a:r>
            <a:r>
              <a:rPr lang="ru-RU" sz="28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</a:t>
            </a:r>
            <a:r>
              <a:rPr lang="ru-RU" sz="2800" b="1" dirty="0">
                <a:solidFill>
                  <a:srgbClr val="E46C0A"/>
                </a:solidFill>
                <a:latin typeface="Times New Roman"/>
                <a:ea typeface="Calibri"/>
                <a:cs typeface="Times New Roman"/>
              </a:rPr>
              <a:t>и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н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ы</a:t>
            </a:r>
            <a:r>
              <a:rPr lang="ru-RU" sz="2800" b="1" dirty="0">
                <a:solidFill>
                  <a:srgbClr val="558ED5"/>
                </a:solidFill>
                <a:latin typeface="Times New Roman"/>
                <a:ea typeface="Calibri"/>
                <a:cs typeface="Times New Roman"/>
              </a:rPr>
              <a:t>х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и</a:t>
            </a:r>
            <a:r>
              <a:rPr lang="ru-RU" sz="28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г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582"/>
            <a:ext cx="253211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6372"/>
            <a:ext cx="2520279" cy="265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5001"/>
            <a:ext cx="3018450" cy="22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273630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145" y="3429001"/>
            <a:ext cx="260198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2924944"/>
            <a:ext cx="2874434" cy="2047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День</a:t>
            </a:r>
            <a:endParaRPr lang="ru-RU" sz="3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медицинского</a:t>
            </a:r>
            <a:endParaRPr lang="ru-RU" sz="3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работника</a:t>
            </a:r>
            <a:endParaRPr lang="ru-RU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5\Desktop\фото ЛОП\день памяти и скорби\IMG_20220622_100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016"/>
            <a:ext cx="3030040" cy="26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5\Desktop\фото ЛОП\день памяти и скорби\IMG_20220622_100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2327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5\Desktop\фото ЛОП\день памяти и скорби\IMG_20220622_1002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187"/>
            <a:ext cx="3009900" cy="26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5\Desktop\фото ЛОП\день памяти и скорби\IMG_20220622_1007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2" y="3177141"/>
            <a:ext cx="2760644" cy="33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5\Desktop\фото ЛОП\изображение_viber_2022-06-27_13-25-05-4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839"/>
            <a:ext cx="2838265" cy="370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32240" y="3223559"/>
            <a:ext cx="2016224" cy="1755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E46C0A"/>
                </a:solidFill>
                <a:latin typeface="Times New Roman"/>
                <a:ea typeface="Calibri"/>
                <a:cs typeface="Times New Roman"/>
              </a:rPr>
              <a:t>Де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нь</a:t>
            </a:r>
            <a:r>
              <a:rPr lang="ru-RU" sz="32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rgbClr val="E46C0A"/>
                </a:solidFill>
                <a:latin typeface="Times New Roman"/>
                <a:ea typeface="Calibri"/>
                <a:cs typeface="Times New Roman"/>
              </a:rPr>
              <a:t>пам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яти</a:t>
            </a:r>
            <a:r>
              <a:rPr lang="ru-RU" sz="32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200" b="1" dirty="0">
                <a:solidFill>
                  <a:srgbClr val="E46C0A"/>
                </a:solidFill>
                <a:latin typeface="Times New Roman"/>
                <a:ea typeface="Calibri"/>
                <a:cs typeface="Times New Roman"/>
              </a:rPr>
              <a:t>и ско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рби</a:t>
            </a:r>
            <a:endParaRPr lang="ru-RU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367967"/>
            <a:ext cx="9756576" cy="751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IMG_20220624_1046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3" y="-49165"/>
            <a:ext cx="3503035" cy="29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25" y="-20440"/>
            <a:ext cx="2483710" cy="288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IMG_20220624_10104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IMG_20220624_10104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-89969"/>
            <a:ext cx="2627784" cy="295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1" descr="IMG_20220624_102217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3" y="3108388"/>
            <a:ext cx="3007717" cy="331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 descr="C:\Users\5\Desktop\фото ЛОП\день искусства\театр это чудо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17764"/>
            <a:ext cx="3779912" cy="331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75856" y="3223559"/>
            <a:ext cx="2193409" cy="1317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66"/>
                </a:solidFill>
                <a:latin typeface="Times New Roman"/>
                <a:ea typeface="Calibri"/>
                <a:cs typeface="Times New Roman"/>
              </a:rPr>
              <a:t>День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FF0066"/>
                </a:solidFill>
                <a:latin typeface="Times New Roman"/>
                <a:ea typeface="Calibri"/>
                <a:cs typeface="Times New Roman"/>
              </a:rPr>
              <a:t>искусства</a:t>
            </a:r>
            <a:endParaRPr lang="ru-RU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260649"/>
            <a:ext cx="748883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создать в дошкольном образовании условия для организации разноплановой познавательной и оздоровительной деятельности воспитанников, их физического, художественно-эстетического и психического развития.</a:t>
            </a:r>
          </a:p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Задачи:</a:t>
            </a:r>
            <a:endParaRPr lang="ru-RU" sz="2000" dirty="0">
              <a:latin typeface="Times New Roman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Создать условия, обеспечивающие охрану жизни и здоровья воспитанников.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Реализовать систему мероприятий, направленных на физическое развитие воспитанников, развитие познавательной активности, формирование культурно-гигиенических и трудовых навыков.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Повысить компетентность педагогических работников в вопросах организации летней оздоровительной работы.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Проконсультировать педагогических работников и родителей (законных представителей) воспитанников по вопросам воспитания и оздоровления детей в летний период.</a:t>
            </a:r>
          </a:p>
          <a:p>
            <a:pPr marL="726440"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" y="-387424"/>
            <a:ext cx="9144000" cy="72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5\Desktop\фото ЛОП\эксперименты\гр 5 посадка кед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8" y="-243408"/>
            <a:ext cx="3024336" cy="32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5\Desktop\фото ЛОП\эксперименты\гр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35" y="-243408"/>
            <a:ext cx="2471418" cy="32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5\Desktop\фото ЛОП\эксперименты\сажаем баклажан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-243408"/>
            <a:ext cx="2875262" cy="32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5\Desktop\фото ЛОП\эксперименты\ясли экспериме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8" y="3429000"/>
            <a:ext cx="3138095" cy="330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5\Desktop\фото ЛОП\эксперименты\экспер.с растен.гр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04" y="3429000"/>
            <a:ext cx="2472764" cy="327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5\Desktop\фото ЛОП\день песочных фантазий гр 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48" y="3429000"/>
            <a:ext cx="2656182" cy="327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2528596"/>
            <a:ext cx="6516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6600CC"/>
              </a:solidFill>
              <a:latin typeface="Times New Roman"/>
              <a:ea typeface="Calibri"/>
            </a:endParaRPr>
          </a:p>
          <a:p>
            <a:r>
              <a:rPr lang="ru-RU" sz="2800" b="1" dirty="0" smtClean="0">
                <a:solidFill>
                  <a:srgbClr val="6600CC"/>
                </a:solidFill>
                <a:latin typeface="Times New Roman"/>
                <a:ea typeface="Calibri"/>
              </a:rPr>
              <a:t>День </a:t>
            </a:r>
            <a:r>
              <a:rPr lang="ru-RU" sz="2800" b="1" dirty="0">
                <a:solidFill>
                  <a:srgbClr val="6600CC"/>
                </a:solidFill>
                <a:latin typeface="Times New Roman"/>
                <a:ea typeface="Calibri"/>
              </a:rPr>
              <a:t>опытов и экспериментов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240360" cy="280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21" y="80628"/>
            <a:ext cx="2370357" cy="31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C:\Users\5\Desktop\фото ЛОП\гр 5 прир.ма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9232"/>
            <a:ext cx="2831852" cy="283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5\Desktop\фото ЛОП\гр 4 прир.ма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0" y="3786444"/>
            <a:ext cx="2495624" cy="26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5\Desktop\фото ЛОП\гр 7 брос.ма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6444"/>
            <a:ext cx="2808312" cy="283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178" y="3627216"/>
            <a:ext cx="3014826" cy="305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3223559"/>
            <a:ext cx="564491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FF3300"/>
                </a:solidFill>
                <a:latin typeface="Times New Roman"/>
                <a:ea typeface="Calibri"/>
                <a:cs typeface="Times New Roman"/>
              </a:rPr>
              <a:t>Творческая мастерская</a:t>
            </a:r>
            <a:endParaRPr lang="ru-RU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4007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09" y="0"/>
            <a:ext cx="9299509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116632"/>
            <a:ext cx="705678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953735"/>
                </a:solidFill>
                <a:latin typeface="Times New Roman"/>
                <a:ea typeface="Calibri"/>
                <a:cs typeface="Times New Roman"/>
              </a:rPr>
              <a:t> Родительское  </a:t>
            </a:r>
            <a:r>
              <a:rPr lang="ru-RU" sz="3200" b="1" dirty="0">
                <a:solidFill>
                  <a:srgbClr val="953735"/>
                </a:solidFill>
                <a:latin typeface="Times New Roman"/>
                <a:ea typeface="Calibri"/>
                <a:cs typeface="Times New Roman"/>
              </a:rPr>
              <a:t>информирование</a:t>
            </a:r>
            <a:endParaRPr lang="ru-RU" sz="3200" dirty="0">
              <a:ea typeface="Calibri"/>
              <a:cs typeface="Times New Roman"/>
            </a:endParaRPr>
          </a:p>
        </p:txBody>
      </p:sp>
      <p:pic>
        <p:nvPicPr>
          <p:cNvPr id="9218" name="Picture 2" descr="C:\Users\5\Desktop\фото ЛОП\изображение_viber_2022-06-27_13-23-11-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3726"/>
            <a:ext cx="2844281" cy="284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5\Desktop\фото ЛОП\изображение_viber_2022-06-27_13-23-48-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33" y="808217"/>
            <a:ext cx="3591149" cy="299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5\Desktop\фото ЛОП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78" y="723726"/>
            <a:ext cx="2391714" cy="335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4005064"/>
            <a:ext cx="3717133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05064"/>
            <a:ext cx="2280332" cy="304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C:\Users\5\Desktop\фото ЛОП\гр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28" y="4077072"/>
            <a:ext cx="208569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07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48" y="188640"/>
            <a:ext cx="3389808" cy="326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www.maam.ru/upload/blogs/detsad-1902401-15667424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421484" cy="275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57" y="3789040"/>
            <a:ext cx="4145360" cy="292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15718"/>
            <a:ext cx="3934657" cy="292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2905011"/>
            <a:ext cx="5478270" cy="7107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ea typeface="Calibri"/>
                <a:cs typeface="Times New Roman"/>
              </a:rPr>
              <a:t>Создание  </a:t>
            </a:r>
            <a:r>
              <a:rPr lang="ru-RU" dirty="0">
                <a:solidFill>
                  <a:srgbClr val="FF0000"/>
                </a:solidFill>
                <a:ea typeface="Calibri"/>
                <a:cs typeface="Times New Roman"/>
              </a:rPr>
              <a:t>условий  для полноценного развития дошкольников на прогулочных участках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4007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www.maam.ru/upload/blogs/detsad-1902401-15667426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776"/>
            <a:ext cx="3511745" cy="32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https://www.maam.ru/upload/blogs/detsad-1902401-15667425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152"/>
            <a:ext cx="4209306" cy="328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3346575"/>
            <a:ext cx="3384376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00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260648"/>
            <a:ext cx="727280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Планирование  ЛОП в ОУ основывается на  следующих </a:t>
            </a:r>
            <a:r>
              <a:rPr lang="ru-RU" sz="2400" b="1" dirty="0">
                <a:latin typeface="Times New Roman"/>
                <a:ea typeface="Times New Roman"/>
              </a:rPr>
              <a:t>принципах:</a:t>
            </a:r>
            <a:endParaRPr lang="ru-RU" sz="2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- </a:t>
            </a:r>
            <a:r>
              <a:rPr lang="ru-RU" dirty="0">
                <a:latin typeface="Times New Roman"/>
                <a:ea typeface="Times New Roman"/>
              </a:rPr>
              <a:t>комплексное использование профилактических, закаливающих и оздоровительных технологий;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 непрерывное проведение профилактических, закаливающих и оздоровительных мероприятий;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  использование немедикаментозных средств оздоровления;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-использование простых и доступных технологий (игровые, </a:t>
            </a:r>
            <a:r>
              <a:rPr lang="ru-RU" dirty="0" err="1">
                <a:latin typeface="Times New Roman"/>
                <a:ea typeface="Times New Roman"/>
              </a:rPr>
              <a:t>здоровьесберегающие</a:t>
            </a:r>
            <a:r>
              <a:rPr lang="ru-RU" dirty="0">
                <a:latin typeface="Times New Roman"/>
                <a:ea typeface="Times New Roman"/>
              </a:rPr>
              <a:t>, исследование окружающего мира);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-формирование положительной мотивации у детей, педагогов и родителей к проведению профилактических, закаливающих и оздоровительных мероприятий;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-интеграция программы профилактики закаливания в семью;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-повышение эффективности системы профилактических, закаливающих и оздоровительных мероприятий за счет соблюдения в ОУ санитарных правил и норм, оптимального  двигательного режима и физической нагрузки, санитарного состояния учреждения, организации питания, воздушно-теплового режима.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" y="-2185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979263"/>
              </p:ext>
            </p:extLst>
          </p:nvPr>
        </p:nvGraphicFramePr>
        <p:xfrm>
          <a:off x="611560" y="206749"/>
          <a:ext cx="8352928" cy="6400800"/>
        </p:xfrm>
        <a:graphic>
          <a:graphicData uri="http://schemas.openxmlformats.org/drawingml/2006/table">
            <a:tbl>
              <a:tblPr firstRow="1" firstCol="1" bandRow="1"/>
              <a:tblGrid>
                <a:gridCol w="1690623"/>
                <a:gridCol w="2361026"/>
                <a:gridCol w="708009"/>
                <a:gridCol w="1262898"/>
                <a:gridCol w="1262898"/>
                <a:gridCol w="1067474"/>
              </a:tblGrid>
              <a:tr h="15841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Формы работы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Содержание занятий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Условия организации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Ответственный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Место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Время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Продолжительность, мин.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515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Утренняя гимнастика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Цель проведения – повышение функционального состояния и работоспособности организма, развитие моторики, формирование правильной осанки, предупреждение плоскостопия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Традиционная гимнастика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(включает в себя простые гимнастические упражнения с обязательным введением дыхательных упражнений):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с предметами и без предметов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на формирование правильной осанки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на формирование свода стопы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снарядах и у снарядов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с простейшими тренажерами (гимнастические мячи, гантели, утяжелители, обручи, гимнастические палки)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Коррекционная гимнастика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(включение в комплекс 3 – 4 специальных упражнений на профилактику  заболеваний  у детей)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воздухе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Ежедневно перед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завтраком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Младшая- средняя гр. – 5мин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Старшая, подготовительная  гр. – 7-10 мин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Воспитатели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1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ОД по физической культуре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Организация ОД должна исключать возможность переутомления или нарушения деятельности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физиологических процессов и структур организма, в частности косно-мышечной и сердечно-сосудистой систем как наиболее нагружаемых при физических упражнениях.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Упражнения  подбираются  в зависимости  от  задач  занятия, от возраста, физического  развития  и состояния  здоровья  детей, физкультурного оборудования и пр.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Виды ОД по физ. культуре: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традиционная, тренировочная, сюжетная (игровое), контрольная, занятия ритмической гимнастикой, коррекционно-развивающие (включение специальных упражнений в соответствии с характером нарушений в развитии детей). Используется организованные формы занятий с включением подвижных игр, спортивных упражнений с элементами соревнований, пешеходные прогулки, праздники, развлечения.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воздухе, на спортивной площадке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Старший возраст-Три раза в неделю, в часы наименьшей инсоляции (до наступления жары и после ее спада), остальные группы-2 раза в неделю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Младшая гр. – 15мин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Средняя гр. - 20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Старшая гр. – 25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Подготовительная-30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Воспитатели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1979" marR="41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47664" y="-57162"/>
            <a:ext cx="68296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 оздоровительных мероприятий в летний период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997091"/>
              </p:ext>
            </p:extLst>
          </p:nvPr>
        </p:nvGraphicFramePr>
        <p:xfrm>
          <a:off x="179513" y="116631"/>
          <a:ext cx="8712968" cy="6480722"/>
        </p:xfrm>
        <a:graphic>
          <a:graphicData uri="http://schemas.openxmlformats.org/drawingml/2006/table">
            <a:tbl>
              <a:tblPr firstRow="1" firstCol="1" bandRow="1"/>
              <a:tblGrid>
                <a:gridCol w="1978704"/>
                <a:gridCol w="2564987"/>
                <a:gridCol w="1025994"/>
                <a:gridCol w="1319136"/>
                <a:gridCol w="952709"/>
                <a:gridCol w="871438"/>
              </a:tblGrid>
              <a:tr h="8016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косно-мышечной и сердечно-сосудистой систем как наиболее нагружаемых при физических упражнениях.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50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Подвижные игры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Рекомендуются игры средней и малой подвижности. Выбор игры зависит от педагогических задач, подготовленности, индивидуальных особенностей детей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Виды игр: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-сюжетные (использование при объяснении сказки или сюжетного рассказа);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несюжетные с элементами соревнований на разных этапах разучивания (новые, углубленно разучиваемые, на этапах закрепления и совершенствования);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народные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с элементами спорта (бадминтон, футбол, баскетбол, городки)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воздухе, на спортивной площадке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Ежедневно в часы наименьшей инсоляции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Для всех возрастных групп – 10-20мин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Воспитатели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1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Двигательные разминки</a:t>
                      </a: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(физминутки): выбор зависит от интенсивности и вида ведущей деятельности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Варианты: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упражнение на развитие мелкой моторики;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ритмические движения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упражнение на внимание координации движений;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упражнения в равновесии;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упражнения для активизации работы глазных мышц;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гимнастика расслабления;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корригирующие упражнения;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упражнения на формирование правильной осанки;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упражнения на формирование свода стопы.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воздухе, на игровой площадке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Ежедневно в часы наименьшей инсоляции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Младший возраст -6 Старший возраст.– 7-10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Воспитатели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2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Элементы видов спорта, спортивные упражнения</a:t>
                      </a: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Способствует формированию специальных двигательных навыков, воспитанию волевых качеств, эмоций, расширению кругозора детей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Виды  спортивных  упражнений: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восприятие соответствующих трудовых навыков и бережное отношение к инвентарю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футбол;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баскетбол;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бадминтон;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воздухе, на игровой площадке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Ежедневно в часы наименьшей инсоляции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Младшая и  средняя группы – 8-10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Старшая,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подготовительная –12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Воспитатели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287" marR="28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323284"/>
              </p:ext>
            </p:extLst>
          </p:nvPr>
        </p:nvGraphicFramePr>
        <p:xfrm>
          <a:off x="179511" y="116631"/>
          <a:ext cx="8856984" cy="6672829"/>
        </p:xfrm>
        <a:graphic>
          <a:graphicData uri="http://schemas.openxmlformats.org/drawingml/2006/table">
            <a:tbl>
              <a:tblPr firstRow="1" firstCol="1" bandRow="1"/>
              <a:tblGrid>
                <a:gridCol w="1411870"/>
                <a:gridCol w="2500274"/>
                <a:gridCol w="1100984"/>
                <a:gridCol w="1186642"/>
                <a:gridCol w="1440023"/>
                <a:gridCol w="1217191"/>
              </a:tblGrid>
              <a:tr h="432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Гимнастика пробуждения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Гимнастика сюжетно игрового характера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спальня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Ежедневно после дневного сна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Для всех возрастных групп -3-5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Воспитатель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2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Гимнастика после дневного сна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Разминка после сна с использованием различных упражнений</a:t>
                      </a: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: с предметами и без предметов;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формирование правильной осанки;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формирование свода стопы;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Имитационного характера;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Сюжетные или игровые;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 простейшими тренажерами 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( гимнастические мячи, гантели, гимнастические палки, обручи);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развитие мелкой моторики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координацию движений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Равновесие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Спальня или групповое помещение при открытых фрамугах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Ежедневно после дневного сна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Для всех возрастных групп – 7-10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Воспитатели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Закаливающие мероприятия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Система мероприятий с учетом состояния здоровья, физического развития, индивидуальных особенностей детей</a:t>
                      </a: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: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элементы закаливания  в повседневной  жизни (умывание прохладной водой, сон без маек, и т.п.);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- закаливающие мероприятия  в сочетании  с  физическими упражнениями  (правильно организованная  прогулка, солнечные  процедуры  в  сочетании  с физическими  упражнениями)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 учетом специфики закаливающего мероприятия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 плану и в зависимости от закаливающего мероприятия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 погодным  условиям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Медицинский работник, воспитатели 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1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Индивидуальная работа в режиме дня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Проводится с отдельными детьми или по подгруппам</a:t>
                      </a: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с целью стимулирования к двигательной активности, выполнению самостоятельных  упражнений. Содействует укреплению здоровья и улучшения физического развития ослабленных детей, исправлению дефектов осанки.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 физкультурном зале или на спортивной площадке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Устанавливается индивидуально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Устанавливается индивидуально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Воспитатели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Праздники, досуги, развлечения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Способствуют закреплению полученных навыков, активизации физиологических процессов в организме под влиянием усиленной двигательной активности в сочетании с эмоциями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На воздухе, на групповой или спортивной площадке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раз в неделю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 более 30 мин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Педагоги ОУ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11" marR="361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896887"/>
              </p:ext>
            </p:extLst>
          </p:nvPr>
        </p:nvGraphicFramePr>
        <p:xfrm>
          <a:off x="251520" y="584470"/>
          <a:ext cx="8640960" cy="6204597"/>
        </p:xfrm>
        <a:graphic>
          <a:graphicData uri="http://schemas.openxmlformats.org/drawingml/2006/table">
            <a:tbl>
              <a:tblPr/>
              <a:tblGrid>
                <a:gridCol w="1224136"/>
                <a:gridCol w="3672408"/>
                <a:gridCol w="3744416"/>
              </a:tblGrid>
              <a:tr h="362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Образовательные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области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Задачи работы с детьми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Прогнозируемые результаты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582">
                <a:tc rowSpan="3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Физическое 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развитие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Созда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средовы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х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услови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й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 для реализации  дви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гательной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 активности  дошкольников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У детей проявляется положительная мотивация к самовыражению в движении и образном перевоплощении; двигательное творчество. 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Совершенствуется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двигательная сфера детей, накоплен эмоциональный и волевой опыт, развито чувство коллективизма, умение действовать по правилам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9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Созда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вариативн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ой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физкультурно-игров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ой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сред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ы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позволяющей 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самостоятельно организовывать и изменять по своему усмотрению разные игры и упражнения, реализуя творческие замыслы детей. Обеспеч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ение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в пространстве 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ОУ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возможност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и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для удовлетворения потребности детей в выполнении наиболее предпочитаемых движений: висов, лазанья, вращений, катания, прыжков и удержания равновесия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Дети проявляют ценностное отношение к своему здоровью и человеческой жизни, имеют потребность в бережном отношении к своему здоровью, желание вести здоровый образ жизни. Организуют подвижные игры и простейшие соревнования со сверстниками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4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Созда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ние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экологически безопасн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ой 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сред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ы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, услови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й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для выполнения детьми совместных дел, в которых все смогут участвовать с соблюдением правил здоровьесберегающего поведения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Дети запоминают правила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заботливого отношения к своему здоровью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, понимают их, отображают различные ситуации в творческих работах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991">
                <a:tc row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Социально-</a:t>
                      </a:r>
                      <a:br>
                        <a:rPr lang="x-none" sz="1050">
                          <a:effectLst/>
                          <a:latin typeface="Times New Roman"/>
                          <a:ea typeface="Calibri"/>
                        </a:rPr>
                      </a:b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коммуникативное развитие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Обогащ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ение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игрово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го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опыт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а способами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игрового сотрудничества каждого ребенка, опираясь на интеграцию разных видов детской деятельности. Разви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тие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социальн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ой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активност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и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детей. Обогащ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ение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представлени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й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детей о человеке как социальном существе, человеческом обществе, основных «правилах» жизни и поведения человека в обществе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Дети взаимодействуют в игре друг с другом, с воспитателем, </a:t>
                      </a:r>
                      <a:br>
                        <a:rPr lang="x-none" sz="1050">
                          <a:effectLst/>
                          <a:latin typeface="Times New Roman"/>
                          <a:ea typeface="Calibri"/>
                        </a:rPr>
                      </a:b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самостоятельно и с помощью взрослого проводят опыты, наблюдения в окружающем мире. Организована детско-взрослая проектно-исследовательская деятельность. Дети свободно общаются со взрослыми и детьми, проявляют инициативу, стремятся к получению новых знаний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07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П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олноценное развитие личности каждого ребенка с учетом его индивидуальности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с опорой на трудовую деятельность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Дети обогащают и расширяют свои представления о хозяйственной деятельности людей, профессиях взрослых, с удовольствием выполняют трудовые поручения и самостоятельные трудовые действия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, трудятся в цветниках, на огороде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3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Постро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ение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развивающ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ей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предметно-пространственн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ой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сред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ы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, реализуя  принципы научности, перспективной  направленности  и комплексного  использования  предметов  среды  в процессе коммуникативной деятельности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Дети совершенствуют речевые навыки, необходимые для общения, делятся впечатлениями, обогащают активный и пассивный словарь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6394" marR="16394" marT="16394" marB="163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7664" y="-304"/>
            <a:ext cx="69127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Планирование  летней оздоровительной работы в условиях  образовательного  учреждения и семьи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290683"/>
              </p:ext>
            </p:extLst>
          </p:nvPr>
        </p:nvGraphicFramePr>
        <p:xfrm>
          <a:off x="323528" y="188640"/>
          <a:ext cx="8640960" cy="6408712"/>
        </p:xfrm>
        <a:graphic>
          <a:graphicData uri="http://schemas.openxmlformats.org/drawingml/2006/table">
            <a:tbl>
              <a:tblPr/>
              <a:tblGrid>
                <a:gridCol w="2655044"/>
                <a:gridCol w="2992958"/>
                <a:gridCol w="2992958"/>
              </a:tblGrid>
              <a:tr h="187036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Познавательное развитие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Обеспеч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ение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 познавательной  поддержки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детей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от осуществления  практических  действий  до 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получ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ения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результат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ов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и их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оформ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ления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У детей формируются новая система ценностей, активная гражданская позиция, патриотические чувства и за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да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тки глобального мышления. Дошкольники отражают свои впечатления в творческих работах, воспринимают окружающую действительность через музыку. Закрепляют свои представления о взаимосвязи растений, животных с окружающей средой. 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У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частвуют в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проектах-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играх, эстафетах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, марафонах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. Выращивают растения на огороде, 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цветниках.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1420">
                <a:tc row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Художественно-эстетическое </a:t>
                      </a:r>
                      <a:br>
                        <a:rPr lang="x-none" sz="1050">
                          <a:effectLst/>
                          <a:latin typeface="Times New Roman"/>
                          <a:ea typeface="Calibri"/>
                        </a:rPr>
                      </a:b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развитие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Стимулирова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детско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го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словотворчеств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а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, пров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едение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литературны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х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конкурс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ов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, игр, досуг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ов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и праздник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ов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Дети проникаются игрой звуков, складностью поэтических форм, напевностью народных песенок,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потешек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, стихов ,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проявляют готовность к работе с текстом. Стремятся  к постижению  смысла, входят  в  мир  человеческих  чувств, поступков, характеров, приобщаются  к  литературе как  виду </a:t>
                      </a:r>
                      <a:r>
                        <a:rPr lang="x-none" sz="1050" smtClean="0">
                          <a:effectLst/>
                          <a:latin typeface="Times New Roman"/>
                          <a:ea typeface="Calibri"/>
                        </a:rPr>
                        <a:t>искусства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Calibri"/>
                        </a:rPr>
                        <a:t>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5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Примен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ение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вариативн</a:t>
                      </a:r>
                      <a:r>
                        <a:rPr lang="ru-RU" sz="1050">
                          <a:effectLst/>
                          <a:latin typeface="Times New Roman"/>
                          <a:ea typeface="Calibri"/>
                        </a:rPr>
                        <a:t>ых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образовательных и художественных технологий, гибкость использования педагогических методов и приемов. </a:t>
                      </a:r>
                      <a:r>
                        <a:rPr lang="x-none" sz="1050" cap="all">
                          <a:effectLst/>
                          <a:latin typeface="Times New Roman"/>
                          <a:ea typeface="Calibri"/>
                        </a:rPr>
                        <a:t/>
                      </a:r>
                      <a:br>
                        <a:rPr lang="x-none" sz="1050" cap="all">
                          <a:effectLst/>
                          <a:latin typeface="Times New Roman"/>
                          <a:ea typeface="Calibri"/>
                        </a:rPr>
                      </a:b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ru-RU" sz="105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Дети активно участвуют в творческом процессе, создании художественного образа в разных видах деятельности. У них появляется желание создавать красивое, радуя себя и других. Художественно-эстетическая деятельность, возникающая по инициативе детей, успешно развивается при учете личных переживаний ребенка, его интересов и приобретенного опыта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6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Поддерж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ание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детско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го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музыкально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Calibri"/>
                        </a:rPr>
                        <a:t>го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творчеств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а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в 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его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различных  формах  и  видах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Движение под музыку доставляет детям большую радость. У 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них </a:t>
                      </a:r>
                      <a:r>
                        <a:rPr lang="x-none" sz="1050">
                          <a:effectLst/>
                          <a:latin typeface="Times New Roman"/>
                          <a:ea typeface="Calibri"/>
                        </a:rPr>
                        <a:t> появляются  особые предпочтения в музыке, способах самовыражения. Дети подвижны, активны во всех видах деятельности</a:t>
                      </a:r>
                      <a:r>
                        <a:rPr lang="ru-RU" sz="1050" dirty="0">
                          <a:effectLst/>
                          <a:latin typeface="Times New Roman"/>
                          <a:ea typeface="Calibri"/>
                        </a:rPr>
                        <a:t>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52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Речевое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</a:rPr>
                        <a:t> развитие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x-none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Поддерж</a:t>
                      </a:r>
                      <a:r>
                        <a:rPr kumimoji="0" lang="ru-RU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ание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r>
                        <a:rPr kumimoji="0" lang="x-none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детско</a:t>
                      </a:r>
                      <a:r>
                        <a:rPr kumimoji="0" lang="ru-RU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го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  <a:r>
                        <a:rPr kumimoji="0" lang="x-none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  <a:r>
                        <a:rPr kumimoji="0" lang="ru-RU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речевго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  <a:r>
                        <a:rPr kumimoji="0" lang="x-none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творчеств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а </a:t>
                      </a:r>
                      <a:r>
                        <a:rPr kumimoji="0" lang="x-none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в </a:t>
                      </a:r>
                      <a:r>
                        <a:rPr kumimoji="0" lang="ru-RU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его </a:t>
                      </a:r>
                      <a:r>
                        <a:rPr kumimoji="0" lang="x-none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различных  формах  и  видах</a:t>
                      </a:r>
                      <a:endParaRPr kumimoji="0" lang="ru-RU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Сочинительство и </a:t>
                      </a:r>
                      <a:r>
                        <a:rPr lang="ru-RU" sz="1050" dirty="0" err="1" smtClean="0">
                          <a:effectLst/>
                          <a:latin typeface="Times New Roman"/>
                          <a:ea typeface="Times New Roman"/>
                        </a:rPr>
                        <a:t>досказывание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</a:rPr>
                        <a:t> приносят большую радость, развивают воображение, обогащают словарный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</a:rPr>
                        <a:t> запас ребенка.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2849" marR="22849" marT="22849" marB="2284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0502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693454"/>
              </p:ext>
            </p:extLst>
          </p:nvPr>
        </p:nvGraphicFramePr>
        <p:xfrm>
          <a:off x="251521" y="522291"/>
          <a:ext cx="8712968" cy="62991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146847"/>
                <a:gridCol w="6098192"/>
                <a:gridCol w="1467929"/>
              </a:tblGrid>
              <a:tr h="242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Дни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недели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ИЮНЬ: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 дня, Мероприятия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 детьми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Ответственные 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01.06.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Досуговое  мероприятие Встречаем лето!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Детский мастер-класс "Оригами"(летняя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тематика)/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Рисунок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асфальте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Муз.руководитель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воспитатели групп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02.06.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Рисование/ аппликация: «Краски лета», «Летний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пейзаж»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групп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6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пятница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03.06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всемирный день охраны окружающей среды- 5 июня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 альбомов: «Животные»,  «Птицы»,  «Цветы»…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Рассматривание/знакомство со знаками «Правила поведения в природе»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Изготовление знаков  «Береги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природу»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 групп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3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6.06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сказок А.С. Пушкина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Чтение произведений А.С. Пушкина: «Сказка о царе 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Салтане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…», «Сказка о мертвой царевне и  о семи богатырях», «Сказка о рыбаке и рыбке» и </a:t>
                      </a:r>
                      <a:r>
                        <a:rPr lang="ru-RU" sz="105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д.р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Рассматривание иллюстраций к произведениям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автора/Прослушивание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произведений в аудиозаписи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Конкурс рисунка «Моя любимая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сказка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3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вторник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7.06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Международный день друзей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Беседы: «Что такое друг», «Для чего нужны друзья»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Упражнение на коммуникацию «Подари улыбку другу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Изготовление подарка другу</a:t>
                      </a: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Рисование портрета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друга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08.06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книжек-малышек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69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Чтение художественной литературы</a:t>
                      </a:r>
                    </a:p>
                    <a:p>
                      <a:pPr marL="69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Изготовление  коллективных книжек-малышек</a:t>
                      </a:r>
                    </a:p>
                    <a:p>
                      <a:pPr marL="698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Литературная викторина «В мире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книг»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/// 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Выставка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книг «Русские народные сказки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09.06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 о солнце</a:t>
                      </a:r>
                      <a:endParaRPr lang="ru-RU" sz="105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Беседы: «Какую пользу приносят солнце, воздух и вода», «Как правильно загорать», «Могут ли солнце, воздух и вода нанести вред здоровью»,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 памяток: «Правила поведения на воде», «Как правильно загорать»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Отгадывание загадок по </a:t>
                      </a:r>
                      <a:r>
                        <a:rPr lang="ru-RU" sz="105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теме</a:t>
                      </a:r>
                      <a:r>
                        <a:rPr lang="ru-RU" sz="1050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// </a:t>
                      </a:r>
                      <a:r>
                        <a:rPr lang="ru-RU" sz="105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Рисование </a:t>
                      </a:r>
                      <a:r>
                        <a:rPr lang="ru-RU" sz="105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«Солнце красное» в нетрадиционной технике рисования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Муз. руководитель</a:t>
                      </a:r>
                      <a:endParaRPr lang="ru-RU" sz="105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Пятница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10.06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 июня - «День России»- досуговое мероприятие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Беседа "Наша Родина- </a:t>
                      </a:r>
                      <a:r>
                        <a:rPr lang="ru-RU" sz="105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Россия«</a:t>
                      </a:r>
                      <a:r>
                        <a:rPr lang="ru-RU" sz="1050" b="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//</a:t>
                      </a:r>
                      <a:r>
                        <a:rPr lang="ru-RU" sz="105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Рассматривание </a:t>
                      </a:r>
                      <a:r>
                        <a:rPr lang="ru-RU" sz="105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символики РФ    Прослушивание гимна России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Заучивание стихотворения А.В. </a:t>
                      </a:r>
                      <a:r>
                        <a:rPr lang="ru-RU" sz="1050" b="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Жигулин</a:t>
                      </a:r>
                      <a:r>
                        <a:rPr lang="ru-RU" sz="105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"О, Родина!"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Пластилинография</a:t>
                      </a:r>
                      <a:r>
                        <a:rPr lang="ru-RU" sz="105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"Российский флаг"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Д/игра "Белый, синий, красный</a:t>
                      </a:r>
                      <a:r>
                        <a:rPr lang="ru-RU" sz="105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"</a:t>
                      </a:r>
                      <a:endParaRPr lang="ru-RU" sz="105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Раскрашивание "Герб" (раскраски)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Беседа "Моя малая Родина</a:t>
                      </a:r>
                      <a:r>
                        <a:rPr lang="ru-RU" sz="105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"</a:t>
                      </a:r>
                      <a:endParaRPr lang="ru-RU" sz="105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Воспитатели групп</a:t>
                      </a:r>
                    </a:p>
                  </a:txBody>
                  <a:tcPr marL="8945" marR="89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9592" y="124411"/>
            <a:ext cx="7632848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Комплексно-тематическое планирование с детьми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1673" y="18703636"/>
          <a:ext cx="651163" cy="365760"/>
        </p:xfrm>
        <a:graphic>
          <a:graphicData uri="http://schemas.openxmlformats.org/drawingml/2006/table">
            <a:tbl>
              <a:tblPr/>
              <a:tblGrid>
                <a:gridCol w="651163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34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2569</Words>
  <Application>Microsoft Office PowerPoint</Application>
  <PresentationFormat>Экран (4:3)</PresentationFormat>
  <Paragraphs>392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38</cp:revision>
  <dcterms:created xsi:type="dcterms:W3CDTF">2022-06-27T06:56:38Z</dcterms:created>
  <dcterms:modified xsi:type="dcterms:W3CDTF">2022-06-29T07:00:39Z</dcterms:modified>
</cp:coreProperties>
</file>