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3" r:id="rId6"/>
    <p:sldId id="262" r:id="rId7"/>
    <p:sldId id="261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8EBE-FA9F-4590-AEC4-FD241EC083EB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76A6-3CCC-46E2-87EA-F6DDD8905E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8EBE-FA9F-4590-AEC4-FD241EC083EB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76A6-3CCC-46E2-87EA-F6DDD8905E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8EBE-FA9F-4590-AEC4-FD241EC083EB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76A6-3CCC-46E2-87EA-F6DDD8905E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8EBE-FA9F-4590-AEC4-FD241EC083EB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76A6-3CCC-46E2-87EA-F6DDD8905E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8EBE-FA9F-4590-AEC4-FD241EC083EB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76A6-3CCC-46E2-87EA-F6DDD8905E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8EBE-FA9F-4590-AEC4-FD241EC083EB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76A6-3CCC-46E2-87EA-F6DDD8905E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8EBE-FA9F-4590-AEC4-FD241EC083EB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76A6-3CCC-46E2-87EA-F6DDD8905E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8EBE-FA9F-4590-AEC4-FD241EC083EB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76A6-3CCC-46E2-87EA-F6DDD8905E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8EBE-FA9F-4590-AEC4-FD241EC083EB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76A6-3CCC-46E2-87EA-F6DDD8905E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8EBE-FA9F-4590-AEC4-FD241EC083EB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76A6-3CCC-46E2-87EA-F6DDD8905E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8EBE-FA9F-4590-AEC4-FD241EC083EB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76A6-3CCC-46E2-87EA-F6DDD8905E4D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7F28EBE-FA9F-4590-AEC4-FD241EC083EB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C176A6-3CCC-46E2-87EA-F6DDD8905E4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A%D1%80%D0%BE%D0%BA%D0%BE%D0%B4%D0%B8%D0%BB_%D0%93%D0%B5%D0%BD%D0%B0_%D0%B8_%D0%B5%D0%B3%D0%BE_%D0%B4%D1%80%D1%83%D0%B7%D1%8C%D1%8F" TargetMode="External"/><Relationship Id="rId3" Type="http://schemas.openxmlformats.org/officeDocument/2006/relationships/hyperlink" Target="https://school15.edummr.ru/conditions/books/post/1180884" TargetMode="External"/><Relationship Id="rId7" Type="http://schemas.openxmlformats.org/officeDocument/2006/relationships/hyperlink" Target="https://briefly.ru/gofman/schelkunchik_i_myshinyj_korol/" TargetMode="External"/><Relationship Id="rId2" Type="http://schemas.openxmlformats.org/officeDocument/2006/relationships/hyperlink" Target="https://ru.wikipedia.org/wiki/%D0%91%D0%B0%D1%80%D1%82%D0%BE,_%D0%90%D0%B3%D0%BD%D0%B8%D1%8F_%D0%9B%D1%8C%D0%B2%D0%BE%D0%B2%D0%BD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A%D0%BE%D0%BD%D1%91%D0%BA-%D0%93%D0%BE%D1%80%D0%B1%D1%83%D0%BD%D0%BE%D0%BA" TargetMode="External"/><Relationship Id="rId5" Type="http://schemas.openxmlformats.org/officeDocument/2006/relationships/hyperlink" Target="https://www.chukfamily.ru/kornei/tales" TargetMode="External"/><Relationship Id="rId4" Type="http://schemas.openxmlformats.org/officeDocument/2006/relationships/hyperlink" Target="https://www.livelib.ru/author/154849/top-sergej-mihalkov" TargetMode="External"/><Relationship Id="rId9" Type="http://schemas.openxmlformats.org/officeDocument/2006/relationships/hyperlink" Target="https://childbook.lib48.ru/strana-chitlandiya/knigi-yubilyaryi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2898912"/>
            <a:ext cx="4092844" cy="1348381"/>
          </a:xfrm>
        </p:spPr>
        <p:txBody>
          <a:bodyPr/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400" dirty="0" smtClean="0">
                <a:solidFill>
                  <a:schemeClr val="accent1"/>
                </a:solidFill>
                <a:latin typeface="Monotype Corsiva" pitchFamily="66" charset="0"/>
              </a:rPr>
              <a:t>Тема: </a:t>
            </a:r>
            <a:br>
              <a:rPr lang="ru-RU" sz="5400" dirty="0" smtClean="0">
                <a:solidFill>
                  <a:schemeClr val="accent1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chemeClr val="accent1"/>
                </a:solidFill>
                <a:latin typeface="Monotype Corsiva" pitchFamily="66" charset="0"/>
              </a:rPr>
              <a:t>«Книги – юбиляры</a:t>
            </a:r>
            <a:br>
              <a:rPr lang="ru-RU" sz="5400" dirty="0" smtClean="0">
                <a:solidFill>
                  <a:schemeClr val="accent1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chemeClr val="accent1"/>
                </a:solidFill>
                <a:latin typeface="Monotype Corsiva" pitchFamily="66" charset="0"/>
              </a:rPr>
              <a:t>в 2021 году»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149080"/>
            <a:ext cx="6408712" cy="2324028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>
                <a:solidFill>
                  <a:srgbClr val="000000"/>
                </a:solidFill>
                <a:latin typeface="Monotype Corsiva" pitchFamily="66" charset="0"/>
              </a:rPr>
              <a:t>Шутов Артём, </a:t>
            </a:r>
            <a:r>
              <a:rPr lang="ru-RU" sz="2400" dirty="0">
                <a:solidFill>
                  <a:srgbClr val="000000"/>
                </a:solidFill>
                <a:latin typeface="Monotype Corsiva" pitchFamily="66" charset="0"/>
              </a:rPr>
              <a:t>4</a:t>
            </a:r>
            <a:r>
              <a:rPr lang="ru-RU" sz="2400" dirty="0" smtClean="0">
                <a:solidFill>
                  <a:srgbClr val="000000"/>
                </a:solidFill>
                <a:latin typeface="Monotype Corsiva" pitchFamily="66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Monotype Corsiva" pitchFamily="66" charset="0"/>
              </a:rPr>
              <a:t>года</a:t>
            </a:r>
          </a:p>
          <a:p>
            <a:pPr algn="r"/>
            <a:r>
              <a:rPr lang="ru-RU" sz="2400" dirty="0" smtClean="0">
                <a:solidFill>
                  <a:srgbClr val="000000"/>
                </a:solidFill>
                <a:latin typeface="Monotype Corsiva" pitchFamily="66" charset="0"/>
              </a:rPr>
              <a:t>Михайлова Анастасия Владимировна</a:t>
            </a:r>
          </a:p>
          <a:p>
            <a:pPr algn="r"/>
            <a:r>
              <a:rPr lang="ru-RU" sz="2400" dirty="0" smtClean="0">
                <a:solidFill>
                  <a:srgbClr val="000000"/>
                </a:solidFill>
                <a:latin typeface="Monotype Corsiva" pitchFamily="66" charset="0"/>
              </a:rPr>
              <a:t>МДОАУ № 12</a:t>
            </a:r>
          </a:p>
          <a:p>
            <a:pPr algn="r"/>
            <a:r>
              <a:rPr lang="ru-RU" sz="2400" dirty="0" smtClean="0">
                <a:solidFill>
                  <a:srgbClr val="000000"/>
                </a:solidFill>
                <a:latin typeface="Monotype Corsiva" pitchFamily="66" charset="0"/>
              </a:rPr>
              <a:t>Город Орск, Оренбургская область, Россия.</a:t>
            </a:r>
            <a:endParaRPr lang="ru-RU" sz="2400" dirty="0">
              <a:solidFill>
                <a:srgbClr val="000000"/>
              </a:solidFill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2236">
            <a:off x="641842" y="991268"/>
            <a:ext cx="4348180" cy="3261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83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Источники: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556792"/>
            <a:ext cx="7125112" cy="53012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sz="17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hlinkClick r:id="rId2"/>
            </a:endParaRPr>
          </a:p>
          <a:p>
            <a:pPr>
              <a:buFont typeface="+mj-lt"/>
              <a:buAutoNum type="arabicPeriod"/>
            </a:pPr>
            <a:endParaRPr lang="ru-RU" sz="17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hlinkClick r:id="rId2"/>
            </a:endParaRPr>
          </a:p>
          <a:p>
            <a:pPr>
              <a:buFont typeface="+mj-lt"/>
              <a:buAutoNum type="arabicPeriod"/>
            </a:pPr>
            <a:endParaRPr lang="ru-RU" sz="17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hlinkClick r:id="rId2"/>
            </a:endParaRPr>
          </a:p>
          <a:p>
            <a:pPr>
              <a:buFont typeface="+mj-lt"/>
              <a:buAutoNum type="arabicPeriod"/>
            </a:pPr>
            <a:endParaRPr lang="ru-RU" sz="17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hlinkClick r:id="rId2"/>
            </a:endParaRPr>
          </a:p>
          <a:p>
            <a:pPr>
              <a:buFont typeface="+mj-lt"/>
              <a:buAutoNum type="arabicPeriod"/>
            </a:pPr>
            <a:r>
              <a:rPr lang="en-US" sz="17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hlinkClick r:id="rId2"/>
              </a:rPr>
              <a:t>https://ru.wikipedia.org/wiki/%D0%91%D0%B0%D1%80%D1%82%D0%BE,_%D0%90%D0%B3%D0%BD%D0%B8%D1%8F_%D0%9B%D1%8C%D0%B2%D0%BE%D0%B2%D0%BD%D0%B0</a:t>
            </a:r>
            <a:endParaRPr lang="ru-RU" sz="17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Font typeface="+mj-lt"/>
              <a:buAutoNum type="arabicPeriod"/>
            </a:pPr>
            <a:r>
              <a:rPr lang="en-US" sz="17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hlinkClick r:id="rId3"/>
              </a:rPr>
              <a:t>https://</a:t>
            </a:r>
            <a:r>
              <a:rPr lang="en-US" sz="17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hlinkClick r:id="rId3"/>
              </a:rPr>
              <a:t>school15.edummr.ru/conditions/books/post/1180884</a:t>
            </a:r>
            <a:endParaRPr lang="ru-RU" sz="17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Font typeface="+mj-lt"/>
              <a:buAutoNum type="arabicPeriod"/>
            </a:pPr>
            <a:r>
              <a:rPr lang="en-US" sz="17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hlinkClick r:id="rId4"/>
              </a:rPr>
              <a:t>https://</a:t>
            </a:r>
            <a:r>
              <a:rPr lang="en-US" sz="17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hlinkClick r:id="rId4"/>
              </a:rPr>
              <a:t>www.livelib.ru/author/154849/top-sergej-mihalkov</a:t>
            </a:r>
            <a:endParaRPr lang="ru-RU" sz="17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Font typeface="+mj-lt"/>
              <a:buAutoNum type="arabicPeriod"/>
            </a:pPr>
            <a:r>
              <a:rPr lang="en-US" sz="17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hlinkClick r:id="rId5"/>
              </a:rPr>
              <a:t>https://</a:t>
            </a:r>
            <a:r>
              <a:rPr lang="en-US" sz="17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hlinkClick r:id="rId5"/>
              </a:rPr>
              <a:t>www.chukfamily.ru/kornei/tales</a:t>
            </a:r>
            <a:endParaRPr lang="ru-RU" sz="17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Font typeface="+mj-lt"/>
              <a:buAutoNum type="arabicPeriod"/>
            </a:pPr>
            <a:r>
              <a:rPr lang="en-US" sz="17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hlinkClick r:id="rId6"/>
              </a:rPr>
              <a:t>https://ru.wikipedia.org/wiki/%D0%9A%D0%BE%D0%BD%D1%91%D0%BA-%</a:t>
            </a:r>
            <a:r>
              <a:rPr lang="en-US" sz="17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hlinkClick r:id="rId6"/>
              </a:rPr>
              <a:t>D0%93%D0%BE%D1%80%D0%B1%D1%83%D0%BD%D0%BE%D0%BA</a:t>
            </a:r>
            <a:endParaRPr lang="ru-RU" sz="17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Font typeface="+mj-lt"/>
              <a:buAutoNum type="arabicPeriod"/>
            </a:pPr>
            <a:r>
              <a:rPr lang="en-US" sz="17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hlinkClick r:id="rId7"/>
              </a:rPr>
              <a:t>https://briefly.ru/gofman/schelkunchik_i_myshinyj_korol</a:t>
            </a:r>
            <a:r>
              <a:rPr lang="en-US" sz="17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hlinkClick r:id="rId7"/>
              </a:rPr>
              <a:t>/</a:t>
            </a:r>
            <a:endParaRPr lang="ru-RU" sz="17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Font typeface="+mj-lt"/>
              <a:buAutoNum type="arabicPeriod"/>
            </a:pPr>
            <a:r>
              <a:rPr lang="en-US" sz="17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hlinkClick r:id="rId8"/>
              </a:rPr>
              <a:t>https://ru.wikipedia.org/wiki/%D0%9A%D1%80%D0%BE%D0%BA%D0%BE%D0%B4%D0%B8%D0%BB_%D0%93%D0%B5%D0%BD%D0%B0_%D0%B8_%D0%B5%D0%B3%D0%BE_%</a:t>
            </a:r>
            <a:r>
              <a:rPr lang="en-US" sz="17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hlinkClick r:id="rId8"/>
              </a:rPr>
              <a:t>D0%B4%D1%80%D1%83%D0%B7%D1%8C%D1%8F</a:t>
            </a:r>
            <a:endParaRPr lang="ru-RU" sz="17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Font typeface="+mj-lt"/>
              <a:buAutoNum type="arabicPeriod"/>
            </a:pPr>
            <a:r>
              <a:rPr lang="en-US" sz="17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hlinkClick r:id="rId9"/>
              </a:rPr>
              <a:t>https://childbook.lib48.ru/strana-chitlandiya/knigi-yubilyaryi</a:t>
            </a:r>
            <a:r>
              <a:rPr lang="en-US" sz="17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hlinkClick r:id="rId9"/>
              </a:rPr>
              <a:t>/</a:t>
            </a:r>
            <a:endParaRPr lang="ru-RU" sz="17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369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9287" y="2880454"/>
            <a:ext cx="3524713" cy="1097092"/>
          </a:xfrm>
        </p:spPr>
        <p:txBody>
          <a:bodyPr/>
          <a:lstStyle/>
          <a:p>
            <a:pPr algn="r"/>
            <a:r>
              <a:rPr lang="ru-RU" sz="3600" dirty="0">
                <a:solidFill>
                  <a:schemeClr val="accent1"/>
                </a:solidFill>
                <a:latin typeface="Monotype Corsiva" pitchFamily="66" charset="0"/>
              </a:rPr>
              <a:t>Не только человек отмечает дни рождения, есть юбилеи и у книг.</a:t>
            </a:r>
            <a:r>
              <a:rPr lang="ru-RU" sz="2800" dirty="0">
                <a:solidFill>
                  <a:schemeClr val="accent1"/>
                </a:solidFill>
                <a:latin typeface="Monotype Corsiva" pitchFamily="66" charset="0"/>
              </a:rPr>
              <a:t> </a:t>
            </a:r>
            <a:r>
              <a:rPr lang="ru-RU" sz="2800" dirty="0" smtClean="0">
                <a:solidFill>
                  <a:schemeClr val="accent1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chemeClr val="accent1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chemeClr val="accent1"/>
                </a:solidFill>
                <a:latin typeface="Monotype Corsiva" pitchFamily="66" charset="0"/>
              </a:rPr>
              <a:t>У </a:t>
            </a:r>
            <a:r>
              <a:rPr lang="ru-RU" sz="2800" dirty="0">
                <a:solidFill>
                  <a:schemeClr val="accent1"/>
                </a:solidFill>
                <a:latin typeface="Monotype Corsiva" pitchFamily="66" charset="0"/>
              </a:rPr>
              <a:t>каждой из книг своя судьба, свой характер, но все они читаемы и популярны в наши дни. Все эти книги объединяет одно –любовь читателей всего мира. </a:t>
            </a:r>
            <a:r>
              <a:rPr lang="ru-RU" dirty="0">
                <a:solidFill>
                  <a:schemeClr val="accent1"/>
                </a:solidFill>
                <a:latin typeface="Monotype Corsiva" pitchFamily="66" charset="0"/>
              </a:rPr>
              <a:t/>
            </a:r>
            <a:br>
              <a:rPr lang="ru-RU" dirty="0">
                <a:solidFill>
                  <a:schemeClr val="accent1"/>
                </a:solidFill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589239"/>
            <a:ext cx="7125112" cy="128080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400" dirty="0">
              <a:solidFill>
                <a:schemeClr val="accent1"/>
              </a:solidFill>
              <a:latin typeface="Monotype Corsiva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" y="0"/>
            <a:ext cx="551038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1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-171400"/>
            <a:ext cx="7125113" cy="1771599"/>
          </a:xfrm>
        </p:spPr>
        <p:txBody>
          <a:bodyPr/>
          <a:lstStyle/>
          <a:p>
            <a:r>
              <a:rPr lang="ru-RU" sz="4400" dirty="0" smtClean="0">
                <a:solidFill>
                  <a:schemeClr val="tx1">
                    <a:lumMod val="75000"/>
                  </a:schemeClr>
                </a:solidFill>
                <a:latin typeface="Monotype Corsiva" pitchFamily="66" charset="0"/>
              </a:rPr>
              <a:t>            Истории в стихах</a:t>
            </a:r>
            <a:r>
              <a:rPr lang="ru-RU" sz="4400" dirty="0" smtClean="0">
                <a:solidFill>
                  <a:schemeClr val="accent1"/>
                </a:solidFill>
                <a:latin typeface="Monotype Corsiva" pitchFamily="66" charset="0"/>
              </a:rPr>
              <a:t/>
            </a:r>
            <a:br>
              <a:rPr lang="ru-RU" sz="4400" dirty="0" smtClean="0">
                <a:solidFill>
                  <a:schemeClr val="accent1"/>
                </a:solidFill>
                <a:latin typeface="Monotype Corsiva" pitchFamily="66" charset="0"/>
              </a:rPr>
            </a:br>
            <a:r>
              <a:rPr lang="ru-RU" sz="4400" dirty="0" smtClean="0">
                <a:solidFill>
                  <a:schemeClr val="accent1"/>
                </a:solidFill>
                <a:latin typeface="Monotype Corsiva" pitchFamily="66" charset="0"/>
              </a:rPr>
              <a:t>А.Л. </a:t>
            </a:r>
            <a:r>
              <a:rPr lang="ru-RU" sz="4400" dirty="0" err="1" smtClean="0">
                <a:solidFill>
                  <a:schemeClr val="accent1"/>
                </a:solidFill>
                <a:latin typeface="Monotype Corsiva" pitchFamily="66" charset="0"/>
              </a:rPr>
              <a:t>Барто</a:t>
            </a:r>
            <a:r>
              <a:rPr lang="ru-RU" sz="4400" dirty="0" smtClean="0">
                <a:solidFill>
                  <a:schemeClr val="accent1"/>
                </a:solidFill>
                <a:latin typeface="Monotype Corsiva" pitchFamily="66" charset="0"/>
              </a:rPr>
              <a:t> «Игрушки».</a:t>
            </a:r>
            <a:endParaRPr lang="ru-RU" sz="4400" dirty="0">
              <a:solidFill>
                <a:schemeClr val="accent1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59" y="1412777"/>
            <a:ext cx="4392489" cy="50208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Monotype Corsiva" pitchFamily="66" charset="0"/>
              </a:rPr>
              <a:t>В </a:t>
            </a:r>
            <a:r>
              <a:rPr lang="ru-RU" sz="2400" dirty="0">
                <a:solidFill>
                  <a:schemeClr val="accent1">
                    <a:lumMod val="90000"/>
                    <a:lumOff val="10000"/>
                  </a:schemeClr>
                </a:solidFill>
                <a:latin typeface="Monotype Corsiva" pitchFamily="66" charset="0"/>
              </a:rPr>
              <a:t>книге </a:t>
            </a:r>
            <a:r>
              <a:rPr lang="ru-RU" sz="24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Monotype Corsiva" pitchFamily="66" charset="0"/>
              </a:rPr>
              <a:t>«</a:t>
            </a:r>
            <a:r>
              <a:rPr lang="ru-RU" sz="2400" dirty="0">
                <a:solidFill>
                  <a:schemeClr val="accent1">
                    <a:lumMod val="90000"/>
                    <a:lumOff val="10000"/>
                  </a:schemeClr>
                </a:solidFill>
                <a:latin typeface="Monotype Corsiva" pitchFamily="66" charset="0"/>
              </a:rPr>
              <a:t>Игрушки» собраны </a:t>
            </a:r>
            <a:r>
              <a:rPr lang="ru-RU" sz="24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Monotype Corsiva" pitchFamily="66" charset="0"/>
              </a:rPr>
              <a:t>самые знаменитые </a:t>
            </a:r>
            <a:r>
              <a:rPr lang="ru-RU" sz="2400" dirty="0">
                <a:solidFill>
                  <a:schemeClr val="accent1">
                    <a:lumMod val="90000"/>
                    <a:lumOff val="10000"/>
                  </a:schemeClr>
                </a:solidFill>
                <a:latin typeface="Monotype Corsiva" pitchFamily="66" charset="0"/>
              </a:rPr>
              <a:t>стихи про мишку, мячик, лошадку, </a:t>
            </a:r>
            <a:r>
              <a:rPr lang="ru-RU" sz="24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Monotype Corsiva" pitchFamily="66" charset="0"/>
              </a:rPr>
              <a:t>бычка и </a:t>
            </a:r>
            <a:r>
              <a:rPr lang="ru-RU" sz="2400" dirty="0">
                <a:solidFill>
                  <a:schemeClr val="accent1">
                    <a:lumMod val="90000"/>
                    <a:lumOff val="10000"/>
                  </a:schemeClr>
                </a:solidFill>
                <a:latin typeface="Monotype Corsiva" pitchFamily="66" charset="0"/>
              </a:rPr>
              <a:t>других любимых героев всех мальчиков и </a:t>
            </a:r>
            <a:r>
              <a:rPr lang="ru-RU" sz="24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Monotype Corsiva" pitchFamily="66" charset="0"/>
              </a:rPr>
              <a:t>девочек. Это </a:t>
            </a:r>
            <a:r>
              <a:rPr lang="ru-RU" sz="2400" dirty="0">
                <a:solidFill>
                  <a:schemeClr val="accent1">
                    <a:lumMod val="90000"/>
                    <a:lumOff val="10000"/>
                  </a:schemeClr>
                </a:solidFill>
                <a:latin typeface="Monotype Corsiva" pitchFamily="66" charset="0"/>
              </a:rPr>
              <a:t>не просто дюжина самостоятельных, объединенных одной темой сюжетов. Каждый сюжет развернут в «микропоэму» них начинаются первые заучивания стишков у </a:t>
            </a:r>
            <a:r>
              <a:rPr lang="ru-RU" sz="24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Monotype Corsiva" pitchFamily="66" charset="0"/>
              </a:rPr>
              <a:t>малышей, </a:t>
            </a:r>
            <a:r>
              <a:rPr lang="ru-RU" sz="2400" dirty="0">
                <a:solidFill>
                  <a:schemeClr val="accent1">
                    <a:lumMod val="90000"/>
                    <a:lumOff val="10000"/>
                  </a:schemeClr>
                </a:solidFill>
                <a:latin typeface="Monotype Corsiva" pitchFamily="66" charset="0"/>
              </a:rPr>
              <a:t>они в памяти навсегда.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38481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397735" y="980728"/>
            <a:ext cx="2765501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85лет 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271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125113" cy="924475"/>
          </a:xfrm>
        </p:spPr>
        <p:txBody>
          <a:bodyPr/>
          <a:lstStyle/>
          <a:p>
            <a:r>
              <a:rPr lang="ru-RU" sz="44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Monotype Corsiva" pitchFamily="66" charset="0"/>
              </a:rPr>
              <a:t>С.В. Михалков </a:t>
            </a:r>
            <a:endParaRPr lang="ru-RU" sz="4400" dirty="0">
              <a:solidFill>
                <a:schemeClr val="accent1">
                  <a:lumMod val="90000"/>
                  <a:lumOff val="10000"/>
                </a:schemeClr>
              </a:solidFill>
              <a:latin typeface="Monotype Corsiva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4993026"/>
              </p:ext>
            </p:extLst>
          </p:nvPr>
        </p:nvGraphicFramePr>
        <p:xfrm>
          <a:off x="2627784" y="1268760"/>
          <a:ext cx="432048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1872208"/>
              </a:tblGrid>
              <a:tr h="5184576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latin typeface="Monotype Corsiva" pitchFamily="66" charset="0"/>
                        </a:rPr>
                        <a:t>«</a:t>
                      </a:r>
                      <a:r>
                        <a:rPr lang="ru-RU" sz="2400" dirty="0" smtClean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latin typeface="Monotype Corsiva" pitchFamily="66" charset="0"/>
                        </a:rPr>
                        <a:t>Дядя Стёпа»   </a:t>
                      </a:r>
                    </a:p>
                    <a:p>
                      <a:pPr algn="r"/>
                      <a:endParaRPr lang="ru-RU" sz="2000" dirty="0" smtClean="0">
                        <a:solidFill>
                          <a:schemeClr val="accent1">
                            <a:lumMod val="90000"/>
                            <a:lumOff val="10000"/>
                          </a:schemeClr>
                        </a:solidFill>
                        <a:latin typeface="Monotype Corsiva" pitchFamily="66" charset="0"/>
                      </a:endParaRPr>
                    </a:p>
                    <a:p>
                      <a:pPr algn="r"/>
                      <a:r>
                        <a:rPr lang="ru-RU" sz="2000" dirty="0" smtClean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latin typeface="Monotype Corsiva" pitchFamily="66" charset="0"/>
                        </a:rPr>
                        <a:t>Добрый, положительный персонаж «по фамилии Степанов и по имени Степан» помогает пожарным, служит на флоте (линкор «Марат»), работает милиционером. Отличительными особенностями Дяди Стёпы являются очень большой рост, </a:t>
                      </a:r>
                    </a:p>
                    <a:p>
                      <a:pPr algn="r"/>
                      <a:r>
                        <a:rPr lang="ru-RU" sz="2000" dirty="0" smtClean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latin typeface="Monotype Corsiva" pitchFamily="66" charset="0"/>
                        </a:rPr>
                        <a:t>любовь к детям, положительные черты характера.</a:t>
                      </a:r>
                    </a:p>
                    <a:p>
                      <a:endParaRPr lang="ru-RU" sz="2000" dirty="0">
                        <a:solidFill>
                          <a:schemeClr val="accent1">
                            <a:lumMod val="90000"/>
                            <a:lumOff val="10000"/>
                          </a:schemeClr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latin typeface="Monotype Corsiva" pitchFamily="66" charset="0"/>
                        </a:rPr>
                        <a:t>«</a:t>
                      </a:r>
                      <a:r>
                        <a:rPr lang="ru-RU" sz="2400" dirty="0" smtClean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latin typeface="Monotype Corsiva" pitchFamily="66" charset="0"/>
                        </a:rPr>
                        <a:t>А что у вас?»</a:t>
                      </a:r>
                      <a:endParaRPr lang="ru-RU" sz="2000" dirty="0" smtClean="0">
                        <a:solidFill>
                          <a:schemeClr val="accent1">
                            <a:lumMod val="90000"/>
                            <a:lumOff val="10000"/>
                          </a:schemeClr>
                        </a:solidFill>
                        <a:latin typeface="Monotype Corsiva" pitchFamily="66" charset="0"/>
                      </a:endParaRPr>
                    </a:p>
                    <a:p>
                      <a:endParaRPr lang="ru-RU" sz="2000" dirty="0" smtClean="0">
                        <a:solidFill>
                          <a:schemeClr val="accent1">
                            <a:lumMod val="90000"/>
                            <a:lumOff val="10000"/>
                          </a:schemeClr>
                        </a:solidFill>
                        <a:latin typeface="Monotype Corsiva" pitchFamily="66" charset="0"/>
                      </a:endParaRPr>
                    </a:p>
                    <a:p>
                      <a:r>
                        <a:rPr lang="ru-RU" sz="2000" dirty="0" smtClean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latin typeface="Monotype Corsiva" pitchFamily="66" charset="0"/>
                        </a:rPr>
                        <a:t>Однажды вечером, 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latin typeface="Monotype Corsiva" pitchFamily="66" charset="0"/>
                        </a:rPr>
                        <a:t>когда делать было нечего,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latin typeface="Monotype Corsiva" pitchFamily="66" charset="0"/>
                        </a:rPr>
                        <a:t>ребята 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latin typeface="Monotype Corsiva" pitchFamily="66" charset="0"/>
                        </a:rPr>
                        <a:t>начали 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latin typeface="Monotype Corsiva" pitchFamily="66" charset="0"/>
                        </a:rPr>
                        <a:t>играть в очень интересную 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latin typeface="Monotype Corsiva" pitchFamily="66" charset="0"/>
                        </a:rPr>
                        <a:t>игру «А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latin typeface="Monotype Corsiva" pitchFamily="66" charset="0"/>
                        </a:rPr>
                        <a:t>что у вас?». </a:t>
                      </a:r>
                      <a:endParaRPr lang="ru-RU" sz="2800" dirty="0">
                        <a:solidFill>
                          <a:schemeClr val="accent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831097" y="417438"/>
            <a:ext cx="2521844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85лет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912" y="1340768"/>
            <a:ext cx="257168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268760"/>
            <a:ext cx="257356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368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260649"/>
            <a:ext cx="6154846" cy="778380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Monotype Corsiva" pitchFamily="66" charset="0"/>
              </a:rPr>
              <a:t>К.И. Чуковский </a:t>
            </a:r>
            <a:endParaRPr lang="ru-RU" sz="4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5686339"/>
              </p:ext>
            </p:extLst>
          </p:nvPr>
        </p:nvGraphicFramePr>
        <p:xfrm>
          <a:off x="2555776" y="1340768"/>
          <a:ext cx="432048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2160240"/>
              </a:tblGrid>
              <a:tr h="493479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Monotype Corsiva" pitchFamily="66" charset="0"/>
                        </a:rPr>
                        <a:t>«</a:t>
                      </a:r>
                      <a:r>
                        <a:rPr lang="ru-RU" sz="24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Monotype Corsiva" pitchFamily="66" charset="0"/>
                        </a:rPr>
                        <a:t>Федорино</a:t>
                      </a:r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Monotype Corsiva" pitchFamily="66" charset="0"/>
                        </a:rPr>
                        <a:t> горе»</a:t>
                      </a:r>
                    </a:p>
                    <a:p>
                      <a:endParaRPr lang="ru-RU" sz="24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Monotype Corsiva" pitchFamily="66" charset="0"/>
                      </a:endParaRPr>
                    </a:p>
                    <a:p>
                      <a:pPr algn="r"/>
                      <a:r>
                        <a:rPr lang="ru-RU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Monotype Corsiva" pitchFamily="66" charset="0"/>
                        </a:rPr>
                        <a:t>Сказки повествует нам историю о том, как от бабушки Федоры сбежала вся посуда, и столовые приборы, «и корыто по лугам и, позвякивая, блюдца по болотам и полям…». Все сбежали от Федоры. А всё потому, что нечистоплотная хозяйка запустила кухонную утварь.</a:t>
                      </a:r>
                      <a:endParaRPr lang="ru-RU" sz="2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Monotype Corsiva" pitchFamily="66" charset="0"/>
                        </a:rPr>
                        <a:t>«Чудо-дерево»</a:t>
                      </a:r>
                    </a:p>
                    <a:p>
                      <a:endParaRPr lang="ru-RU" sz="24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Monotype Corsiva" pitchFamily="66" charset="0"/>
                      </a:endParaRPr>
                    </a:p>
                    <a:p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Monotype Corsiva" pitchFamily="66" charset="0"/>
                        </a:rPr>
                        <a:t>В книге о чудесном дереве на котором вместо листьев росли — туфельки, сапожки и другие предметы одежды.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254757" y="332656"/>
            <a:ext cx="2521844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95лет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0692"/>
            <a:ext cx="2555776" cy="5024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500692"/>
            <a:ext cx="2267744" cy="5024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71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6154846" cy="924475"/>
          </a:xfrm>
        </p:spPr>
        <p:txBody>
          <a:bodyPr/>
          <a:lstStyle/>
          <a:p>
            <a:pPr algn="ctr"/>
            <a:r>
              <a:rPr lang="ru-RU" sz="4400" dirty="0">
                <a:solidFill>
                  <a:schemeClr val="tx1">
                    <a:lumMod val="75000"/>
                  </a:schemeClr>
                </a:solidFill>
                <a:latin typeface="Monotype Corsiva" pitchFamily="66" charset="0"/>
              </a:rPr>
              <a:t>Любимые </a:t>
            </a:r>
            <a:r>
              <a:rPr lang="ru-RU" sz="4400" dirty="0" smtClean="0">
                <a:solidFill>
                  <a:schemeClr val="tx1">
                    <a:lumMod val="75000"/>
                  </a:schemeClr>
                </a:solidFill>
                <a:latin typeface="Monotype Corsiva" pitchFamily="66" charset="0"/>
              </a:rPr>
              <a:t>сказки</a:t>
            </a:r>
            <a:br>
              <a:rPr lang="ru-RU" sz="4400" dirty="0" smtClean="0">
                <a:solidFill>
                  <a:schemeClr val="tx1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4400" dirty="0" smtClean="0">
                <a:solidFill>
                  <a:srgbClr val="000000"/>
                </a:solidFill>
                <a:latin typeface="Monotype Corsiva" pitchFamily="66" charset="0"/>
              </a:rPr>
              <a:t>П. Ершов «Конек-горбунок»</a:t>
            </a:r>
            <a:endParaRPr lang="ru-RU" sz="4400" dirty="0">
              <a:solidFill>
                <a:schemeClr val="tx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17547" y="404664"/>
            <a:ext cx="2626453" cy="1296144"/>
          </a:xfrm>
        </p:spPr>
        <p:txBody>
          <a:bodyPr>
            <a:normAutofit fontScale="850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165лет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205740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467" y="1906455"/>
            <a:ext cx="3420988" cy="2268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77157" y="1844824"/>
            <a:ext cx="32403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Сказки 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Ершова о волшебном коньке, который помогает Ивану-дураку совершать подвиги.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329133"/>
            <a:ext cx="3983705" cy="257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03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675724"/>
            <a:ext cx="5904656" cy="924475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Monotype Corsiva" pitchFamily="66" charset="0"/>
              </a:rPr>
              <a:t>Э.Т.А. Гофман</a:t>
            </a:r>
            <a:br>
              <a:rPr lang="ru-RU" sz="44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4400" dirty="0" smtClean="0">
                <a:solidFill>
                  <a:srgbClr val="002060"/>
                </a:solidFill>
                <a:latin typeface="Monotype Corsiva" pitchFamily="66" charset="0"/>
              </a:rPr>
              <a:t> «Щелкунчик </a:t>
            </a:r>
            <a:br>
              <a:rPr lang="ru-RU" sz="44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4400" dirty="0" smtClean="0">
                <a:solidFill>
                  <a:srgbClr val="002060"/>
                </a:solidFill>
                <a:latin typeface="Monotype Corsiva" pitchFamily="66" charset="0"/>
              </a:rPr>
              <a:t>Мышиный король»</a:t>
            </a:r>
            <a:endParaRPr lang="ru-RU" sz="4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4071" y="2276872"/>
            <a:ext cx="2866080" cy="40514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Monotype Corsiva" pitchFamily="66" charset="0"/>
              </a:rPr>
              <a:t>Щелкунчик может вернуть прежний облик, но для этого нужно, чтобы он победил Мышиного короля, а его самого полюбила Прекрасная Дама. Ею становится Мари, которая, получив от Щелкунчика трофеи поверженного Мышиного короля и совершив с маленьким человечком путешествие в волшебную страну, влюбляется в неказистого героя.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39218" y="764704"/>
            <a:ext cx="3024336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205 лет 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561" y="2688008"/>
            <a:ext cx="3188513" cy="274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6" y="2060848"/>
            <a:ext cx="3075167" cy="238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05" y="4438682"/>
            <a:ext cx="3037772" cy="2230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08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75724"/>
            <a:ext cx="4752527" cy="924475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Э. Успенский</a:t>
            </a:r>
            <a:br>
              <a:rPr lang="ru-RU" sz="44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«Крокодил Гена и его</a:t>
            </a:r>
            <a:br>
              <a:rPr lang="ru-RU" sz="44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друзья»</a:t>
            </a:r>
            <a:endParaRPr lang="ru-RU" sz="4400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35837" y="2564904"/>
            <a:ext cx="4272467" cy="32938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Во вступлении автор рассказывает о любимых игрушках своего детства, к которым относились резиновый крокодил по имени Гена, пластмассовая кукла Галя и плюшевый зверёк со странным названием Чебурашка. Они стали и главными героями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повести.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42829" y="509771"/>
            <a:ext cx="280831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55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лет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340768"/>
            <a:ext cx="173355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65" y="2937465"/>
            <a:ext cx="3047603" cy="392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51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4248322"/>
            <a:ext cx="3240361" cy="2493046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3200" b="1" dirty="0" smtClean="0">
                <a:ln/>
                <a:solidFill>
                  <a:schemeClr val="accent3"/>
                </a:solidFill>
              </a:rPr>
              <a:t>СПАСИБО </a:t>
            </a:r>
          </a:p>
          <a:p>
            <a:pPr marL="0" indent="0" algn="ctr">
              <a:buNone/>
            </a:pPr>
            <a:r>
              <a:rPr lang="ru-RU" sz="3200" b="1" dirty="0" smtClean="0">
                <a:ln/>
                <a:solidFill>
                  <a:schemeClr val="accent3"/>
                </a:solidFill>
              </a:rPr>
              <a:t>ЗА </a:t>
            </a:r>
          </a:p>
          <a:p>
            <a:pPr marL="0" indent="0" algn="ctr">
              <a:buNone/>
            </a:pPr>
            <a:r>
              <a:rPr lang="ru-RU" sz="3200" b="1" dirty="0" smtClean="0">
                <a:ln/>
                <a:solidFill>
                  <a:schemeClr val="accent3"/>
                </a:solidFill>
              </a:rPr>
              <a:t>ВНИМАНИЕ !</a:t>
            </a:r>
            <a:endParaRPr lang="ru-RU" sz="32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72" y="4287766"/>
            <a:ext cx="2871051" cy="2570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72" y="2134478"/>
            <a:ext cx="2871051" cy="215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374"/>
            <a:ext cx="3066180" cy="2299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55114"/>
            <a:ext cx="3059831" cy="2402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99" y="24374"/>
            <a:ext cx="2856107" cy="214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527" y="1079"/>
            <a:ext cx="2831496" cy="212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2355241"/>
            <a:ext cx="3059832" cy="2132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527" y="2124700"/>
            <a:ext cx="2831496" cy="212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45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pring">
  <a:themeElements>
    <a:clrScheme name="Другая 1">
      <a:dk1>
        <a:srgbClr val="FF87BA"/>
      </a:dk1>
      <a:lt1>
        <a:srgbClr val="FFFF00"/>
      </a:lt1>
      <a:dk2>
        <a:srgbClr val="C00000"/>
      </a:dk2>
      <a:lt2>
        <a:srgbClr val="3BC4FC"/>
      </a:lt2>
      <a:accent1>
        <a:srgbClr val="002060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586</TotalTime>
  <Words>419</Words>
  <Application>Microsoft Office PowerPoint</Application>
  <PresentationFormat>Экран 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Spring</vt:lpstr>
      <vt:lpstr>             Тема:  «Книги – юбиляры в 2021 году» </vt:lpstr>
      <vt:lpstr>Не только человек отмечает дни рождения, есть юбилеи и у книг.  У каждой из книг своя судьба, свой характер, но все они читаемы и популярны в наши дни. Все эти книги объединяет одно –любовь читателей всего мира.  </vt:lpstr>
      <vt:lpstr>            Истории в стихах А.Л. Барто «Игрушки».</vt:lpstr>
      <vt:lpstr>С.В. Михалков </vt:lpstr>
      <vt:lpstr>К.И. Чуковский </vt:lpstr>
      <vt:lpstr>Любимые сказки П. Ершов «Конек-горбунок»</vt:lpstr>
      <vt:lpstr>Э.Т.А. Гофман  «Щелкунчик  Мышиный король»</vt:lpstr>
      <vt:lpstr>Э. Успенский  «Крокодил Гена и его  друзья»</vt:lpstr>
      <vt:lpstr>Презентация PowerPoint</vt:lpstr>
      <vt:lpstr>Источники: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«Книги - юбиляры»</dc:title>
  <dc:creator>user</dc:creator>
  <cp:lastModifiedBy>user</cp:lastModifiedBy>
  <cp:revision>23</cp:revision>
  <dcterms:created xsi:type="dcterms:W3CDTF">2021-02-22T09:11:28Z</dcterms:created>
  <dcterms:modified xsi:type="dcterms:W3CDTF">2021-03-05T15:53:18Z</dcterms:modified>
</cp:coreProperties>
</file>